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  <p:sldMasterId id="2147483816" r:id="rId13"/>
    <p:sldMasterId id="2147483828" r:id="rId14"/>
    <p:sldMasterId id="2147483840" r:id="rId15"/>
    <p:sldMasterId id="2147483852" r:id="rId16"/>
    <p:sldMasterId id="2147483864" r:id="rId17"/>
    <p:sldMasterId id="2147483876" r:id="rId18"/>
    <p:sldMasterId id="2147483888" r:id="rId19"/>
    <p:sldMasterId id="2147483900" r:id="rId20"/>
    <p:sldMasterId id="2147483912" r:id="rId21"/>
    <p:sldMasterId id="2147483924" r:id="rId22"/>
    <p:sldMasterId id="2147483936" r:id="rId23"/>
    <p:sldMasterId id="2147483948" r:id="rId24"/>
    <p:sldMasterId id="2147483960" r:id="rId25"/>
    <p:sldMasterId id="2147483972" r:id="rId26"/>
    <p:sldMasterId id="2147483984" r:id="rId27"/>
    <p:sldMasterId id="2147483996" r:id="rId28"/>
    <p:sldMasterId id="2147484008" r:id="rId29"/>
    <p:sldMasterId id="2147484020" r:id="rId30"/>
    <p:sldMasterId id="2147484032" r:id="rId31"/>
    <p:sldMasterId id="2147484044" r:id="rId32"/>
    <p:sldMasterId id="2147484056" r:id="rId33"/>
  </p:sldMasterIdLst>
  <p:notesMasterIdLst>
    <p:notesMasterId r:id="rId102"/>
  </p:notesMasterIdLst>
  <p:handoutMasterIdLst>
    <p:handoutMasterId r:id="rId103"/>
  </p:handoutMasterIdLst>
  <p:sldIdLst>
    <p:sldId id="1724" r:id="rId34"/>
    <p:sldId id="1780" r:id="rId35"/>
    <p:sldId id="1772" r:id="rId36"/>
    <p:sldId id="1732" r:id="rId37"/>
    <p:sldId id="1835" r:id="rId38"/>
    <p:sldId id="1836" r:id="rId39"/>
    <p:sldId id="1837" r:id="rId40"/>
    <p:sldId id="1781" r:id="rId41"/>
    <p:sldId id="1782" r:id="rId42"/>
    <p:sldId id="1783" r:id="rId43"/>
    <p:sldId id="1769" r:id="rId44"/>
    <p:sldId id="1752" r:id="rId45"/>
    <p:sldId id="1749" r:id="rId46"/>
    <p:sldId id="1754" r:id="rId47"/>
    <p:sldId id="1758" r:id="rId48"/>
    <p:sldId id="1770" r:id="rId49"/>
    <p:sldId id="1784" r:id="rId50"/>
    <p:sldId id="1785" r:id="rId51"/>
    <p:sldId id="1786" r:id="rId52"/>
    <p:sldId id="1790" r:id="rId53"/>
    <p:sldId id="1851" r:id="rId54"/>
    <p:sldId id="1852" r:id="rId55"/>
    <p:sldId id="1792" r:id="rId56"/>
    <p:sldId id="1797" r:id="rId57"/>
    <p:sldId id="1799" r:id="rId58"/>
    <p:sldId id="1800" r:id="rId59"/>
    <p:sldId id="1801" r:id="rId60"/>
    <p:sldId id="1802" r:id="rId61"/>
    <p:sldId id="1804" r:id="rId62"/>
    <p:sldId id="1806" r:id="rId63"/>
    <p:sldId id="1833" r:id="rId64"/>
    <p:sldId id="1838" r:id="rId65"/>
    <p:sldId id="1839" r:id="rId66"/>
    <p:sldId id="1840" r:id="rId67"/>
    <p:sldId id="1841" r:id="rId68"/>
    <p:sldId id="1842" r:id="rId69"/>
    <p:sldId id="1843" r:id="rId70"/>
    <p:sldId id="1844" r:id="rId71"/>
    <p:sldId id="1845" r:id="rId72"/>
    <p:sldId id="1846" r:id="rId73"/>
    <p:sldId id="1847" r:id="rId74"/>
    <p:sldId id="1848" r:id="rId75"/>
    <p:sldId id="1849" r:id="rId76"/>
    <p:sldId id="1850" r:id="rId77"/>
    <p:sldId id="1808" r:id="rId78"/>
    <p:sldId id="1809" r:id="rId79"/>
    <p:sldId id="1810" r:id="rId80"/>
    <p:sldId id="1811" r:id="rId81"/>
    <p:sldId id="1813" r:id="rId82"/>
    <p:sldId id="1814" r:id="rId83"/>
    <p:sldId id="1815" r:id="rId84"/>
    <p:sldId id="1816" r:id="rId85"/>
    <p:sldId id="1817" r:id="rId86"/>
    <p:sldId id="1818" r:id="rId87"/>
    <p:sldId id="1820" r:id="rId88"/>
    <p:sldId id="1821" r:id="rId89"/>
    <p:sldId id="1822" r:id="rId90"/>
    <p:sldId id="1823" r:id="rId91"/>
    <p:sldId id="1824" r:id="rId92"/>
    <p:sldId id="1825" r:id="rId93"/>
    <p:sldId id="1826" r:id="rId94"/>
    <p:sldId id="1827" r:id="rId95"/>
    <p:sldId id="1828" r:id="rId96"/>
    <p:sldId id="1829" r:id="rId97"/>
    <p:sldId id="1830" r:id="rId98"/>
    <p:sldId id="1831" r:id="rId99"/>
    <p:sldId id="1853" r:id="rId100"/>
    <p:sldId id="1832" r:id="rId101"/>
  </p:sldIdLst>
  <p:sldSz cx="9144000" cy="6858000" type="screen4x3"/>
  <p:notesSz cx="7010400" cy="9296400"/>
  <p:embeddedFontLst>
    <p:embeddedFont>
      <p:font typeface="Angsana New" pitchFamily="18" charset="-34"/>
      <p:regular r:id="rId104"/>
      <p:bold r:id="rId105"/>
      <p:italic r:id="rId106"/>
      <p:boldItalic r:id="rId107"/>
    </p:embeddedFont>
    <p:embeddedFont>
      <p:font typeface="Browallia New" pitchFamily="34" charset="-34"/>
      <p:regular r:id="rId108"/>
      <p:bold r:id="rId109"/>
      <p:italic r:id="rId110"/>
      <p:boldItalic r:id="rId111"/>
    </p:embeddedFont>
    <p:embeddedFont>
      <p:font typeface="TH SarabunIT๙" pitchFamily="34" charset="-34"/>
      <p:regular r:id="rId112"/>
      <p:bold r:id="rId113"/>
      <p:italic r:id="rId114"/>
      <p:boldItalic r:id="rId115"/>
    </p:embeddedFont>
    <p:embeddedFont>
      <p:font typeface="Wingdings 2" pitchFamily="18" charset="2"/>
      <p:regular r:id="rId116"/>
    </p:embeddedFont>
    <p:embeddedFont>
      <p:font typeface="TH SarabunPSK" pitchFamily="34" charset="-34"/>
      <p:regular r:id="rId117"/>
      <p:bold r:id="rId118"/>
      <p:italic r:id="rId119"/>
      <p:boldItalic r:id="rId120"/>
    </p:embeddedFont>
    <p:embeddedFont>
      <p:font typeface="Constantia" pitchFamily="18" charset="0"/>
      <p:regular r:id="rId121"/>
      <p:bold r:id="rId122"/>
      <p:italic r:id="rId123"/>
      <p:boldItalic r:id="rId124"/>
    </p:embeddedFont>
    <p:embeddedFont>
      <p:font typeface="Cordia New" pitchFamily="34" charset="-34"/>
      <p:regular r:id="rId125"/>
      <p:bold r:id="rId126"/>
      <p:italic r:id="rId127"/>
      <p:boldItalic r:id="rId128"/>
    </p:embeddedFont>
    <p:embeddedFont>
      <p:font typeface="Arial Unicode MS" pitchFamily="34" charset="-128"/>
      <p:regular r:id="rId129"/>
    </p:embeddedFont>
    <p:embeddedFont>
      <p:font typeface="SimSun" pitchFamily="2" charset="-122"/>
      <p:regular r:id="rId130"/>
    </p:embeddedFont>
    <p:embeddedFont>
      <p:font typeface="Calibri" pitchFamily="34" charset="0"/>
      <p:regular r:id="rId131"/>
      <p:bold r:id="rId132"/>
      <p:italic r:id="rId133"/>
      <p:boldItalic r:id="rId134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BFF"/>
    <a:srgbClr val="FFF3E7"/>
    <a:srgbClr val="EBF7FF"/>
    <a:srgbClr val="EBFFF5"/>
    <a:srgbClr val="FCFEE6"/>
    <a:srgbClr val="FFEEEB"/>
    <a:srgbClr val="CCCCFF"/>
    <a:srgbClr val="FFCC99"/>
    <a:srgbClr val="CCEC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18" autoAdjust="0"/>
    <p:restoredTop sz="94624" autoAdjust="0"/>
  </p:normalViewPr>
  <p:slideViewPr>
    <p:cSldViewPr>
      <p:cViewPr>
        <p:scale>
          <a:sx n="69" d="100"/>
          <a:sy n="69" d="100"/>
        </p:scale>
        <p:origin x="-168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font" Target="fonts/font14.fntdata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84" Type="http://schemas.openxmlformats.org/officeDocument/2006/relationships/slide" Target="slides/slide51.xml"/><Relationship Id="rId89" Type="http://schemas.openxmlformats.org/officeDocument/2006/relationships/slide" Target="slides/slide56.xml"/><Relationship Id="rId112" Type="http://schemas.openxmlformats.org/officeDocument/2006/relationships/font" Target="fonts/font9.fntdata"/><Relationship Id="rId133" Type="http://schemas.openxmlformats.org/officeDocument/2006/relationships/font" Target="fonts/font30.fntdata"/><Relationship Id="rId138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4.fntdata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102" Type="http://schemas.openxmlformats.org/officeDocument/2006/relationships/notesMaster" Target="notesMasters/notesMaster1.xml"/><Relationship Id="rId123" Type="http://schemas.openxmlformats.org/officeDocument/2006/relationships/font" Target="fonts/font20.fntdata"/><Relationship Id="rId128" Type="http://schemas.openxmlformats.org/officeDocument/2006/relationships/font" Target="fonts/font25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7.xml"/><Relationship Id="rId95" Type="http://schemas.openxmlformats.org/officeDocument/2006/relationships/slide" Target="slides/slide62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56" Type="http://schemas.openxmlformats.org/officeDocument/2006/relationships/slide" Target="slides/slide23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77" Type="http://schemas.openxmlformats.org/officeDocument/2006/relationships/slide" Target="slides/slide44.xml"/><Relationship Id="rId100" Type="http://schemas.openxmlformats.org/officeDocument/2006/relationships/slide" Target="slides/slide67.xml"/><Relationship Id="rId105" Type="http://schemas.openxmlformats.org/officeDocument/2006/relationships/font" Target="fonts/font2.fntdata"/><Relationship Id="rId113" Type="http://schemas.openxmlformats.org/officeDocument/2006/relationships/font" Target="fonts/font10.fntdata"/><Relationship Id="rId118" Type="http://schemas.openxmlformats.org/officeDocument/2006/relationships/font" Target="fonts/font15.fntdata"/><Relationship Id="rId126" Type="http://schemas.openxmlformats.org/officeDocument/2006/relationships/font" Target="fonts/font23.fntdata"/><Relationship Id="rId134" Type="http://schemas.openxmlformats.org/officeDocument/2006/relationships/font" Target="fonts/font3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80" Type="http://schemas.openxmlformats.org/officeDocument/2006/relationships/slide" Target="slides/slide47.xml"/><Relationship Id="rId85" Type="http://schemas.openxmlformats.org/officeDocument/2006/relationships/slide" Target="slides/slide52.xml"/><Relationship Id="rId93" Type="http://schemas.openxmlformats.org/officeDocument/2006/relationships/slide" Target="slides/slide60.xml"/><Relationship Id="rId98" Type="http://schemas.openxmlformats.org/officeDocument/2006/relationships/slide" Target="slides/slide65.xml"/><Relationship Id="rId12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slide" Target="slides/slide34.xml"/><Relationship Id="rId103" Type="http://schemas.openxmlformats.org/officeDocument/2006/relationships/handoutMaster" Target="handoutMasters/handoutMaster1.xml"/><Relationship Id="rId108" Type="http://schemas.openxmlformats.org/officeDocument/2006/relationships/font" Target="fonts/font5.fntdata"/><Relationship Id="rId116" Type="http://schemas.openxmlformats.org/officeDocument/2006/relationships/font" Target="fonts/font13.fntdata"/><Relationship Id="rId124" Type="http://schemas.openxmlformats.org/officeDocument/2006/relationships/font" Target="fonts/font21.fntdata"/><Relationship Id="rId129" Type="http://schemas.openxmlformats.org/officeDocument/2006/relationships/font" Target="fonts/font26.fntdata"/><Relationship Id="rId13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slide" Target="slides/slide29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83" Type="http://schemas.openxmlformats.org/officeDocument/2006/relationships/slide" Target="slides/slide50.xml"/><Relationship Id="rId88" Type="http://schemas.openxmlformats.org/officeDocument/2006/relationships/slide" Target="slides/slide55.xml"/><Relationship Id="rId91" Type="http://schemas.openxmlformats.org/officeDocument/2006/relationships/slide" Target="slides/slide58.xml"/><Relationship Id="rId96" Type="http://schemas.openxmlformats.org/officeDocument/2006/relationships/slide" Target="slides/slide63.xml"/><Relationship Id="rId111" Type="http://schemas.openxmlformats.org/officeDocument/2006/relationships/font" Target="fonts/font8.fntdata"/><Relationship Id="rId132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6" Type="http://schemas.openxmlformats.org/officeDocument/2006/relationships/font" Target="fonts/font3.fntdata"/><Relationship Id="rId114" Type="http://schemas.openxmlformats.org/officeDocument/2006/relationships/font" Target="fonts/font11.fntdata"/><Relationship Id="rId119" Type="http://schemas.openxmlformats.org/officeDocument/2006/relationships/font" Target="fonts/font16.fntdata"/><Relationship Id="rId127" Type="http://schemas.openxmlformats.org/officeDocument/2006/relationships/font" Target="fonts/font24.fntdata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81" Type="http://schemas.openxmlformats.org/officeDocument/2006/relationships/slide" Target="slides/slide48.xml"/><Relationship Id="rId86" Type="http://schemas.openxmlformats.org/officeDocument/2006/relationships/slide" Target="slides/slide53.xml"/><Relationship Id="rId94" Type="http://schemas.openxmlformats.org/officeDocument/2006/relationships/slide" Target="slides/slide61.xml"/><Relationship Id="rId99" Type="http://schemas.openxmlformats.org/officeDocument/2006/relationships/slide" Target="slides/slide66.xml"/><Relationship Id="rId101" Type="http://schemas.openxmlformats.org/officeDocument/2006/relationships/slide" Target="slides/slide68.xml"/><Relationship Id="rId122" Type="http://schemas.openxmlformats.org/officeDocument/2006/relationships/font" Target="fonts/font19.fntdata"/><Relationship Id="rId130" Type="http://schemas.openxmlformats.org/officeDocument/2006/relationships/font" Target="fonts/font27.fntdata"/><Relationship Id="rId13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6.xml"/><Relationship Id="rId109" Type="http://schemas.openxmlformats.org/officeDocument/2006/relationships/font" Target="fonts/font6.fntdata"/><Relationship Id="rId34" Type="http://schemas.openxmlformats.org/officeDocument/2006/relationships/slide" Target="slides/slide1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76" Type="http://schemas.openxmlformats.org/officeDocument/2006/relationships/slide" Target="slides/slide43.xml"/><Relationship Id="rId97" Type="http://schemas.openxmlformats.org/officeDocument/2006/relationships/slide" Target="slides/slide64.xml"/><Relationship Id="rId104" Type="http://schemas.openxmlformats.org/officeDocument/2006/relationships/font" Target="fonts/font1.fntdata"/><Relationship Id="rId120" Type="http://schemas.openxmlformats.org/officeDocument/2006/relationships/font" Target="fonts/font17.fntdata"/><Relationship Id="rId125" Type="http://schemas.openxmlformats.org/officeDocument/2006/relationships/font" Target="fonts/font2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8.xml"/><Relationship Id="rId92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66" Type="http://schemas.openxmlformats.org/officeDocument/2006/relationships/slide" Target="slides/slide33.xml"/><Relationship Id="rId87" Type="http://schemas.openxmlformats.org/officeDocument/2006/relationships/slide" Target="slides/slide54.xml"/><Relationship Id="rId110" Type="http://schemas.openxmlformats.org/officeDocument/2006/relationships/font" Target="fonts/font7.fntdata"/><Relationship Id="rId115" Type="http://schemas.openxmlformats.org/officeDocument/2006/relationships/font" Target="fonts/font12.fntdata"/><Relationship Id="rId131" Type="http://schemas.openxmlformats.org/officeDocument/2006/relationships/font" Target="fonts/font28.fntdata"/><Relationship Id="rId136" Type="http://schemas.openxmlformats.org/officeDocument/2006/relationships/viewProps" Target="viewProps.xml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19" Type="http://schemas.openxmlformats.org/officeDocument/2006/relationships/slideMaster" Target="slideMasters/slideMaster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3037842" cy="464820"/>
          </a:xfrm>
          <a:prstGeom prst="rect">
            <a:avLst/>
          </a:prstGeom>
        </p:spPr>
        <p:txBody>
          <a:bodyPr vert="horz" lIns="91280" tIns="45641" rIns="91280" bIns="45641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70946" y="5"/>
            <a:ext cx="3037842" cy="464820"/>
          </a:xfrm>
          <a:prstGeom prst="rect">
            <a:avLst/>
          </a:prstGeom>
        </p:spPr>
        <p:txBody>
          <a:bodyPr vert="horz" lIns="91280" tIns="45641" rIns="91280" bIns="45641" rtlCol="0"/>
          <a:lstStyle>
            <a:lvl1pPr algn="r">
              <a:defRPr sz="1200"/>
            </a:lvl1pPr>
          </a:lstStyle>
          <a:p>
            <a:fld id="{CA78F2A3-DBBF-4FB8-84EB-924302DDD686}" type="datetimeFigureOut">
              <a:rPr lang="th-TH" smtClean="0"/>
              <a:pPr/>
              <a:t>24/01/62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6" y="8829974"/>
            <a:ext cx="3037842" cy="464820"/>
          </a:xfrm>
          <a:prstGeom prst="rect">
            <a:avLst/>
          </a:prstGeom>
        </p:spPr>
        <p:txBody>
          <a:bodyPr vert="horz" lIns="91280" tIns="45641" rIns="91280" bIns="45641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970946" y="8829974"/>
            <a:ext cx="3037842" cy="464820"/>
          </a:xfrm>
          <a:prstGeom prst="rect">
            <a:avLst/>
          </a:prstGeom>
        </p:spPr>
        <p:txBody>
          <a:bodyPr vert="horz" lIns="91280" tIns="45641" rIns="91280" bIns="45641" rtlCol="0" anchor="b"/>
          <a:lstStyle>
            <a:lvl1pPr algn="r">
              <a:defRPr sz="1200"/>
            </a:lvl1pPr>
          </a:lstStyle>
          <a:p>
            <a:fld id="{5CD67A72-D74F-44F2-8ADF-F6F43ADD9AF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0255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2" y="5"/>
            <a:ext cx="3038278" cy="464820"/>
          </a:xfrm>
          <a:prstGeom prst="rect">
            <a:avLst/>
          </a:prstGeom>
        </p:spPr>
        <p:txBody>
          <a:bodyPr vert="horz" lIns="91558" tIns="45775" rIns="91558" bIns="45775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70478" y="5"/>
            <a:ext cx="3038278" cy="464820"/>
          </a:xfrm>
          <a:prstGeom prst="rect">
            <a:avLst/>
          </a:prstGeom>
        </p:spPr>
        <p:txBody>
          <a:bodyPr vert="horz" lIns="91558" tIns="45775" rIns="91558" bIns="45775" rtlCol="0"/>
          <a:lstStyle>
            <a:lvl1pPr algn="r">
              <a:defRPr sz="1200"/>
            </a:lvl1pPr>
          </a:lstStyle>
          <a:p>
            <a:fld id="{891DE6EC-50B1-4313-81FF-3985DE0440EC}" type="datetimeFigureOut">
              <a:rPr lang="th-TH" smtClean="0"/>
              <a:pPr/>
              <a:t>24/01/62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8" tIns="45775" rIns="91558" bIns="45775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0388" y="4415795"/>
            <a:ext cx="5609637" cy="4183380"/>
          </a:xfrm>
          <a:prstGeom prst="rect">
            <a:avLst/>
          </a:prstGeom>
        </p:spPr>
        <p:txBody>
          <a:bodyPr vert="horz" lIns="91558" tIns="45775" rIns="91558" bIns="45775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2" y="8830096"/>
            <a:ext cx="3038278" cy="464820"/>
          </a:xfrm>
          <a:prstGeom prst="rect">
            <a:avLst/>
          </a:prstGeom>
        </p:spPr>
        <p:txBody>
          <a:bodyPr vert="horz" lIns="91558" tIns="45775" rIns="91558" bIns="45775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70478" y="8830096"/>
            <a:ext cx="3038278" cy="464820"/>
          </a:xfrm>
          <a:prstGeom prst="rect">
            <a:avLst/>
          </a:prstGeom>
        </p:spPr>
        <p:txBody>
          <a:bodyPr vert="horz" lIns="91558" tIns="45775" rIns="91558" bIns="45775" rtlCol="0" anchor="b"/>
          <a:lstStyle>
            <a:lvl1pPr algn="r">
              <a:defRPr sz="1200"/>
            </a:lvl1pPr>
          </a:lstStyle>
          <a:p>
            <a:fld id="{FBEECED4-580F-4FC6-BA8D-C6C4F374FB0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85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2059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6550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5574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4150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5512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3620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5910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324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6652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8018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797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3656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5861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2205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5062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7223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1630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0807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0989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94992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06120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5137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4706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3096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0454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3047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9886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53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36083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54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34389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55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83027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3946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57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84447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4764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0697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59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16617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60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85396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57394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62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76226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63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51639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64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77522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65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61864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66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4933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68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718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8891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9856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3184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8110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ECED4-580F-4FC6-BA8D-C6C4F374FB04}" type="slidenum">
              <a:rPr lang="th-TH" smtClean="0"/>
              <a:pPr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848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ตัวยึด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7D76-28A9-4621-B167-FFB4E147A596}" type="datetime1">
              <a:rPr lang="th-TH" smtClean="0">
                <a:solidFill>
                  <a:srgbClr val="0070C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ตัวยึด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ตัวยึด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70C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70C0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19F0-A226-48AA-88D2-D10389267234}" type="datetime1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350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9531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466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396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198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793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896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588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990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2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7D40-B3DC-4156-B5D0-CD075B328CEB}" type="datetime1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026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390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590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357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426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076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751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279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215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18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692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077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912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33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417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701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637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04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009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634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53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96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458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95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137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216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71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167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880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902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912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6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3439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875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078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54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127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974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690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3733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295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045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06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563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994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499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1424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6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474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58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750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006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268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16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726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967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059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2394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341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061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556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744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1310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3561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54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4115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3040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1098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6843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3683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054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514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863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1564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2685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66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7426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744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2042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018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85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4497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3518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2592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2098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362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87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4085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494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9116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835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0297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014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049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315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29053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7919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08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D817-6985-477C-A235-05C4C3DAEAA0}" type="datetime1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2236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7793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3921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480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858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7292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8535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391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995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0930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49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3352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618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8022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3159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9104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1377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653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9499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1015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6802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84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7629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7966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9985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1943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5882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4300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8256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6079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7411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9571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62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877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1714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6630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6823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8201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5708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5496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6660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5346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0438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9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8660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3144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5934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0996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2338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299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7771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5686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7937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5842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97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6047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231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2631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8533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1148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273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9002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0266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8575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468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8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5146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7641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1930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5035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5664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6238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798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1170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934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4392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80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3927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5124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2056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9494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2335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1479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3488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8262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5138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5246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52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029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6350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9518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4300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3448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161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2656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8722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6547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2837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5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57220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5796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4432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2059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5637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7779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6845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542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5950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226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04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987B6-5469-4962-9E2D-4EFE261BD793}" type="datetime1">
              <a:rPr lang="th-TH" smtClean="0">
                <a:solidFill>
                  <a:srgbClr val="0070C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70C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70C0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3387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4728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2899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4325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0670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7841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1478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6395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698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4451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04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4261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62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0358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7415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4485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647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68744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1077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2830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4138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60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0360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861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7772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8269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4005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7135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8679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9351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3300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1154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14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1266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47393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0292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36351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9699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6785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8326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7266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8452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4113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093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0513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3337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6927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9339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8076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6591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4921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4363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0943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34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9698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622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1248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0506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ตัวยึด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EF73-0410-46B0-AAEA-AF98EC9F9B9A}" type="datetimeFigureOut">
              <a:rPr lang="th-TH" smtClean="0">
                <a:solidFill>
                  <a:srgbClr val="0070C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ตัวยึด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ตัวยึด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70C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39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EF73-0410-46B0-AAEA-AF98EC9F9B9A}" type="datetimeFigureOut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90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EF73-0410-46B0-AAEA-AF98EC9F9B9A}" type="datetimeFigureOut">
              <a:rPr lang="th-TH" smtClean="0">
                <a:solidFill>
                  <a:srgbClr val="0070C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70C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09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EF73-0410-46B0-AAEA-AF98EC9F9B9A}" type="datetimeFigureOut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6493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EF73-0410-46B0-AAEA-AF98EC9F9B9A}" type="datetimeFigureOut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58784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EF73-0410-46B0-AAEA-AF98EC9F9B9A}" type="datetimeFigureOut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403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EF73-0410-46B0-AAEA-AF98EC9F9B9A}" type="datetimeFigureOut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89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5948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EF73-0410-46B0-AAEA-AF98EC9F9B9A}" type="datetimeFigureOut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9870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ดและมนมุมสี่เหลี่ยมหนึ่งมุม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สามเหลี่ยมมุมฉาก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EF73-0410-46B0-AAEA-AF98EC9F9B9A}" type="datetimeFigureOut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รูปแบบอิสระ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รูปแบบอิสระ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2619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EF73-0410-46B0-AAEA-AF98EC9F9B9A}" type="datetimeFigureOut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5704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EF73-0410-46B0-AAEA-AF98EC9F9B9A}" type="datetimeFigureOut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906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52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777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60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2BFD-5A47-459A-873A-E5F0CAF557A3}" type="datetime1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22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29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04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96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19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282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09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595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761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40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0F58D-B0D0-4FAD-876E-F6FA6A02F439}" type="datetime1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232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230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748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06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414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988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054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650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099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02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DA80-0BAE-46FE-94CE-D15B6036BD73}" type="datetime1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261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007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85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57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66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23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417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763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10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4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DDFA-8480-4952-A0EB-2362E4A9D4CE}" type="datetime1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654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0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8364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006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381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705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437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539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399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419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4D5-9C87-4A2B-BCF1-F1FE807A7683}" type="datetime1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71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666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582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448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095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302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738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6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547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540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ดและมนมุมสี่เหลี่ยมหนึ่งมุม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สามเหลี่ยมมุมฉาก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774F-113C-417D-BA1E-404331E73644}" type="datetime1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รูปแบบอิสระ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รูปแบบอิสระ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724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361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208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849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450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675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750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681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640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0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ตัวยึดชื่อเรื่อง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ตัวยึดข้อความ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ยึดวันที่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07A7CEC-5C35-4F10-95C6-7752CA620845}" type="datetime1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22" name="ตัวยึด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รูปแบบอิสระ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รูปแบบอิสระ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68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35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7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931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335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20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498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601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119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09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13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68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75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96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3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165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54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56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22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31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38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52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01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71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835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ตัวยึดชื่อเรื่อง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ตัวยึดข้อความ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ยึดวันที่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A52EF73-0410-46B0-AAEA-AF98EC9F9B9A}" type="datetimeFigureOut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22" name="ตัวยึด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รูปแบบอิสระ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รูปแบบอิสระ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59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68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49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51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850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7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C9BE31-DC74-408B-894E-BD8426E53CFA}" type="datetimeFigureOut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24/01/62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F97FD5-2464-4E5A-A15D-B8E5A42CE779}" type="slidenum">
              <a:rPr lang="th-TH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920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3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1808513"/>
            <a:ext cx="9144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60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หลักเกณฑ์และวิธีปฏิบัติ</a:t>
            </a:r>
          </a:p>
          <a:p>
            <a:pPr algn="ctr">
              <a:defRPr/>
            </a:pPr>
            <a:r>
              <a:rPr lang="th-TH" sz="6000" b="1" kern="500" spc="-14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ตาม พ.ร.บ. ระเบียบข้าราชการครู</a:t>
            </a:r>
            <a:r>
              <a:rPr lang="th-TH" sz="60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และบุคลากรทางการ</a:t>
            </a:r>
            <a:r>
              <a:rPr lang="th-TH" sz="6000" b="1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ศึกษา     </a:t>
            </a:r>
            <a:endParaRPr lang="th-TH" sz="6000" b="1" dirty="0">
              <a:ln w="18415" cmpd="sng">
                <a:noFill/>
                <a:prstDash val="solid"/>
              </a:ln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spcBef>
                <a:spcPts val="0"/>
              </a:spcBef>
              <a:defRPr/>
            </a:pPr>
            <a:endParaRPr lang="th-TH" sz="4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รูปภาพ 5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4678" y="6211693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07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10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375958"/>
          </a:xfrm>
          <a:solidFill>
            <a:srgbClr val="FFEEEB"/>
          </a:solidFill>
          <a:ln w="38100">
            <a:solidFill>
              <a:srgbClr val="009900"/>
            </a:solidFill>
          </a:ln>
        </p:spPr>
        <p:txBody>
          <a:bodyPr>
            <a:normAutofit/>
          </a:bodyPr>
          <a:lstStyle/>
          <a:p>
            <a:pPr algn="thaiDist">
              <a:buNone/>
            </a:pPr>
            <a:r>
              <a:rPr lang="th-TH" sz="3000" dirty="0" smtClean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3500" b="1" dirty="0" smtClean="0">
                <a:latin typeface="TH SarabunIT๙" pitchFamily="34" charset="-34"/>
                <a:cs typeface="TH SarabunIT๙" pitchFamily="34" charset="-34"/>
              </a:rPr>
              <a:t>	สำนักงาน ก.ค.ศ. ได้มีหนังสือแจ้งไปยังส่วนราชการ หน่วยงานการศึกษา และหน่วยงานที่มีหน้าที่เกี่ยวข้อง                   ตามหนังสือสำนักงาน ก.ค.ศ. ด่วนที่สุด ที่ </a:t>
            </a:r>
            <a:r>
              <a:rPr lang="th-TH" sz="3500" b="1" dirty="0" err="1" smtClean="0">
                <a:latin typeface="TH SarabunIT๙" pitchFamily="34" charset="-34"/>
                <a:cs typeface="TH SarabunIT๙" pitchFamily="34" charset="-34"/>
              </a:rPr>
              <a:t>ศธ</a:t>
            </a:r>
            <a:r>
              <a:rPr lang="th-TH" sz="3500" b="1" dirty="0" smtClean="0">
                <a:latin typeface="TH SarabunIT๙" pitchFamily="34" charset="-34"/>
                <a:cs typeface="TH SarabunIT๙" pitchFamily="34" charset="-34"/>
              </a:rPr>
              <a:t> 0206.9/1021 ลงวันที่ 16 พฤศจิกายน 2561 ขอให้หน่วยงานสำรวจเรื่อง                การดำเนินการทางวินัยแก่ข้าราชการครูและบุคลากร                    ทางการศึกษา ผู้พ้นจากราชการซึ่งอยู่ในความรับผิดชอบ                 และแจ้งให้สำนักงาน ก.ค.ศ. ทราบ</a:t>
            </a:r>
            <a:endParaRPr lang="en-US" sz="3500" b="1" dirty="0" smtClean="0">
              <a:latin typeface="TH SarabunIT๙" pitchFamily="34" charset="-34"/>
              <a:cs typeface="TH SarabunIT๙" pitchFamily="34" charset="-34"/>
            </a:endParaRPr>
          </a:p>
          <a:p>
            <a:pPr>
              <a:buNone/>
            </a:pPr>
            <a:endParaRPr lang="th-TH" sz="3000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รูปภาพ 5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3113" y="6294823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3998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707966"/>
          </a:xfrm>
          <a:solidFill>
            <a:srgbClr val="FFEEEB"/>
          </a:solidFill>
          <a:ln w="38100">
            <a:solidFill>
              <a:srgbClr val="009900"/>
            </a:solidFill>
          </a:ln>
        </p:spPr>
        <p:txBody>
          <a:bodyPr>
            <a:normAutofit/>
          </a:bodyPr>
          <a:lstStyle/>
          <a:p>
            <a:pPr algn="thaiDist">
              <a:buNone/>
            </a:pPr>
            <a:r>
              <a:rPr lang="th-TH" dirty="0" smtClean="0"/>
              <a:t>	</a:t>
            </a:r>
            <a:r>
              <a:rPr lang="th-TH" sz="2800" dirty="0" smtClean="0"/>
              <a:t>	</a:t>
            </a:r>
            <a:r>
              <a:rPr lang="th-TH" sz="4000" b="1" dirty="0" smtClean="0">
                <a:latin typeface="TH SarabunIT๙" pitchFamily="34" charset="-34"/>
                <a:cs typeface="TH SarabunIT๙" pitchFamily="34" charset="-34"/>
              </a:rPr>
              <a:t>จากการสำรวจมีหน่วยงานที่มีเรื่องการดำเนินการทางวินัยแก่ข้าราชการครูและบุคลากรทางการศึกษา</a:t>
            </a:r>
            <a:br>
              <a:rPr lang="th-TH" sz="4000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 smtClean="0">
                <a:latin typeface="TH SarabunIT๙" pitchFamily="34" charset="-34"/>
                <a:cs typeface="TH SarabunIT๙" pitchFamily="34" charset="-34"/>
              </a:rPr>
              <a:t>ผู้พ้นจากราชการ จำนวน 85 หน่วยงาน และ</a:t>
            </a:r>
            <a:br>
              <a:rPr lang="th-TH" sz="4000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4000" b="1" dirty="0" smtClean="0">
                <a:latin typeface="TH SarabunIT๙" pitchFamily="34" charset="-34"/>
                <a:cs typeface="TH SarabunIT๙" pitchFamily="34" charset="-34"/>
              </a:rPr>
              <a:t>มีผู้ถูกดำเนินการทางวินัยทั้งสิ้น 221 ราย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5" name="รูปภาพ 4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4678" y="6211693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285884"/>
          </a:xfrm>
        </p:spPr>
        <p:txBody>
          <a:bodyPr>
            <a:noAutofit/>
          </a:bodyPr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จำแนกเป็นข้าราชการครูและบุคลากรทางการศึกษา</a:t>
            </a:r>
            <a:br>
              <a:rPr lang="th-TH" sz="28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800" b="1" u="sng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ผู้พ้นจากราชการไปแล้วไม่เกิน 1 ปี</a:t>
            </a:r>
            <a:r>
              <a:rPr lang="th-TH" sz="28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br>
              <a:rPr lang="th-TH" sz="28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8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จำนวน 73 ราย ดังนี้</a:t>
            </a:r>
            <a:endParaRPr lang="th-TH" sz="54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5" name="รูปภาพ 4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  <p:graphicFrame>
        <p:nvGraphicFramePr>
          <p:cNvPr id="6" name="ตาราง 5"/>
          <p:cNvGraphicFramePr>
            <a:graphicFrameLocks noGrp="1"/>
          </p:cNvGraphicFramePr>
          <p:nvPr/>
        </p:nvGraphicFramePr>
        <p:xfrm>
          <a:off x="928662" y="2072276"/>
          <a:ext cx="7358114" cy="3785616"/>
        </p:xfrm>
        <a:graphic>
          <a:graphicData uri="http://schemas.openxmlformats.org/drawingml/2006/table">
            <a:tbl>
              <a:tblPr/>
              <a:tblGrid>
                <a:gridCol w="5572164"/>
                <a:gridCol w="1785950"/>
              </a:tblGrid>
              <a:tr h="41348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ข้าราชการครูและบุคลากรทางการศึกษา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ผู้พ้นจาก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ราชการไปแล้วไม่เกิน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1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ปี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13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หน่วยงานต้นสังกัด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จำนวน (ราย)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</a:tr>
              <a:tr h="41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สำนักงานปลัดกระทรวงศึกษาธิการ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-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41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สำนักงานคณะกรรมการการศึกษาขั้นพื้นฐาน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สำนักงานคณะกรรมการการอาชีวศึกษา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397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สำนักงานส่งเสริมการศึกษานอกระบบและการศึกษาตามอัธยาศัย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สำนักงานศึกษาธิการจังหวัด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22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41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สำนักงานเขตพื้นที่การศึกษา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รวม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IT๙" pitchFamily="34" charset="-34"/>
                          <a:ea typeface="Calibri"/>
                          <a:cs typeface="TH SarabunIT๙" pitchFamily="34" charset="-34"/>
                        </a:rPr>
                        <a:t>73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IT๙" pitchFamily="34" charset="-34"/>
                        <a:ea typeface="Calibri"/>
                        <a:cs typeface="TH SarabunIT๙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14678" y="6211693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1" y="-203299"/>
            <a:ext cx="11461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14678" y="6215082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0" y="68668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จำแนกเป็นข้าราชการครูและบุคลากรทางการศึกษา</a:t>
            </a:r>
          </a:p>
          <a:p>
            <a:pPr algn="ctr"/>
            <a:r>
              <a:rPr lang="th-TH" b="1" u="sng" dirty="0" smtClean="0">
                <a:latin typeface="TH SarabunIT๙" pitchFamily="34" charset="-34"/>
                <a:cs typeface="TH SarabunIT๙" pitchFamily="34" charset="-34"/>
              </a:rPr>
              <a:t>ผู้พ้นจากราชการไปแล้วตั้งแต่ 1 ปี แต่ไม่ถึง 2 ปี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</a:t>
            </a:r>
            <a:br>
              <a:rPr lang="th-TH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จำนวน </a:t>
            </a:r>
            <a:r>
              <a:rPr lang="en-US" b="1" dirty="0" smtClean="0">
                <a:latin typeface="TH SarabunIT๙" pitchFamily="34" charset="-34"/>
                <a:cs typeface="TH SarabunIT๙" pitchFamily="34" charset="-34"/>
              </a:rPr>
              <a:t>59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ราย ดังนี้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10" name="ตาราง 9"/>
          <p:cNvGraphicFramePr>
            <a:graphicFrameLocks noGrp="1"/>
          </p:cNvGraphicFramePr>
          <p:nvPr/>
        </p:nvGraphicFramePr>
        <p:xfrm>
          <a:off x="571472" y="2071678"/>
          <a:ext cx="8001056" cy="3857652"/>
        </p:xfrm>
        <a:graphic>
          <a:graphicData uri="http://schemas.openxmlformats.org/drawingml/2006/table">
            <a:tbl>
              <a:tblPr/>
              <a:tblGrid>
                <a:gridCol w="6000792"/>
                <a:gridCol w="2000264"/>
              </a:tblGrid>
              <a:tr h="42862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ข้าราชการครูและบุคลากรทางการศึกษา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ผู้พ้นจาก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ราชการไปแล้วตั้งแต่ 1 ปี แต่ไม่ถึง 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หน่วยงานต้นสังกัด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จำนวน (ราย)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สำนักงานปลัดกระทรวงศึกษาธิการ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-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สำนักงานคณะกรรมการการศึกษาขั้นพื้นฐาน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สำนักงานคณะกรรมการการอาชีวศึกษา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สำนักงานส่งเสริมการศึกษานอกระบบและการศึกษาตามอัธยาศัย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สำนักงานศึกษาธิการจังหวัด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18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สำนักงานเขตพื้นที่การศึกษา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33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รวม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59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3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1" y="-203299"/>
            <a:ext cx="11461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14678" y="6211693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0" y="68668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จำแนกเป็นข้าราชการครูและบุคลากรทางการศึกษา</a:t>
            </a:r>
            <a:br>
              <a:rPr lang="th-TH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b="1" u="sng" dirty="0" smtClean="0">
                <a:latin typeface="TH SarabunIT๙" pitchFamily="34" charset="-34"/>
                <a:cs typeface="TH SarabunIT๙" pitchFamily="34" charset="-34"/>
              </a:rPr>
              <a:t>ผู้พ้นจากราชการไปแล้วตั้งแต่ 2 ปี แต่ไม่ถึง 3 ปี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br>
              <a:rPr lang="th-TH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จำนวน 43 ราย ดังนี้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/>
        </p:nvGraphicFramePr>
        <p:xfrm>
          <a:off x="785786" y="2167128"/>
          <a:ext cx="7715304" cy="3854796"/>
        </p:xfrm>
        <a:graphic>
          <a:graphicData uri="http://schemas.openxmlformats.org/drawingml/2006/table">
            <a:tbl>
              <a:tblPr/>
              <a:tblGrid>
                <a:gridCol w="6143668"/>
                <a:gridCol w="1571636"/>
              </a:tblGrid>
              <a:tr h="38830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ข้าราชการครูและบุคลากรทางการศึกษา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ผู้พ้นจาก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ราชการไปแล้วตั้งแต่ 2 ปี แต่ไม่ถึง 3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88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หน่วยงานต้นสังกัด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จำนวน (ราย)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สำนักงานปลัดกระทรวงศึกษาธิการ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-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สำนักงานคณะกรรมการการศึกษาขั้นพื้นฐาน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สำนักงานคณะกรรมการการอาชีวศึกษา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-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467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สำนักงานส่งเสริมการศึกษานอกระบบและการศึกษาตามอัธยาศัย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-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สำนักงานศึกษาธิการจังหวัด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22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388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สำนักงานเขตพื้นที่การศึกษา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19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รวม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43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3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1" y="-203299"/>
            <a:ext cx="11461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0" y="71435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จำแนกเป็นข้าราชการครูและบุคลากรทางการศึกษา</a:t>
            </a:r>
            <a:br>
              <a:rPr lang="th-TH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b="1" u="sng" dirty="0" smtClean="0">
                <a:latin typeface="TH SarabunIT๙" pitchFamily="34" charset="-34"/>
                <a:cs typeface="TH SarabunIT๙" pitchFamily="34" charset="-34"/>
              </a:rPr>
              <a:t>ผู้พ้นจากราชการไปแล้วตั้งแต่ 3 ปีขึ้นไป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</a:t>
            </a:r>
            <a:br>
              <a:rPr lang="th-TH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จำนวน 46 ราย ดังนี้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/>
        </p:nvGraphicFramePr>
        <p:xfrm>
          <a:off x="357158" y="2167128"/>
          <a:ext cx="8358246" cy="3785616"/>
        </p:xfrm>
        <a:graphic>
          <a:graphicData uri="http://schemas.openxmlformats.org/drawingml/2006/table">
            <a:tbl>
              <a:tblPr/>
              <a:tblGrid>
                <a:gridCol w="5555667"/>
                <a:gridCol w="2802579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ข้าราชการครูและบุคลากรทางการศึกษา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ผู้พ้นจาก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ราชการไปแล้วตั้งแต่ 3 ปีขึ้นไป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หน่วยงานต้นสังกัด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จำนวน (ราย)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สำนักงานปลัดกระทรวงศึกษาธิการ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สำนักงานคณะกรรมการการศึกษาขั้นพื้นฐาน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-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สำนักงานคณะกรรมการการอาชีวศึกษา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สำนักงานส่งเสริมการศึกษานอกระบบและการศึกษาตามอัธยาศัย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-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สำนักงานศึกษาธิการจังหวัด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16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สำนักงานเขตพื้นที่การศึกษา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25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รวม</a:t>
                      </a:r>
                      <a:endParaRPr lang="en-US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IT๙"/>
                        </a:rPr>
                        <a:t>46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14678" y="6211693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33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643470"/>
          </a:xfrm>
          <a:solidFill>
            <a:srgbClr val="FFEEEB"/>
          </a:solidFill>
          <a:ln w="38100"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thaiDist">
              <a:buNone/>
            </a:pPr>
            <a:r>
              <a:rPr lang="th-TH" sz="3500" dirty="0" smtClean="0"/>
              <a:t>	</a:t>
            </a:r>
            <a:r>
              <a:rPr lang="th-TH" sz="3500" dirty="0" smtClean="0">
                <a:latin typeface="TH SarabunPSK" pitchFamily="34" charset="-34"/>
                <a:cs typeface="TH SarabunPSK" pitchFamily="34" charset="-34"/>
              </a:rPr>
              <a:t>	 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ก.ค.ศ. ได้มีมติให้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สำนักงาน ก.ค.ศ. มีหนังสือ                แจ้งซักซ้อมและเร่งรัดการดำเนินการไปยังส่วนราชการ และหน่วยงานต่างๆ ที่มีเรื่องการดำเนินการทางวินัย               แก่ข้าราชการครูและบุคลากรทางการศึกษาผู้พ้นจากราชการไปแล้วและยังดำเนินการไม่แล้วเสร็จ พร้อมทั้งให้รายงานมาตรการเพื่อให้เรื่องที่ค้างการดำเนินการแล้วเสร็จทันต่อระยะเวลาที่กฎหมายกำหนด ตามหนังสือสำนักงาน ก.ค.ศ. ด่วนที่สุด ที่ </a:t>
            </a:r>
            <a:r>
              <a:rPr lang="th-TH" sz="40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ศธ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0206.9/7 ลงวันที่ 4 มกราคม 2562</a:t>
            </a:r>
            <a:endParaRPr lang="en-US" sz="4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th-T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1" y="-203299"/>
            <a:ext cx="11461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14678" y="6211693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17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15" y="1772816"/>
            <a:ext cx="914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54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มาตรการป้องกันและปราบปรามการทุจริต</a:t>
            </a:r>
            <a:br>
              <a:rPr lang="th-TH" sz="54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54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และประพฤติมิชอบในระบบราชการ</a:t>
            </a:r>
          </a:p>
        </p:txBody>
      </p:sp>
      <p:pic>
        <p:nvPicPr>
          <p:cNvPr id="7" name="รูปภาพ 6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67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18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5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3528" y="1700808"/>
            <a:ext cx="8568952" cy="4248472"/>
          </a:xfrm>
        </p:spPr>
        <p:txBody>
          <a:bodyPr>
            <a:noAutofit/>
          </a:bodyPr>
          <a:lstStyle/>
          <a:p>
            <a:pPr marL="0" indent="857250" algn="thaiDist">
              <a:buNone/>
            </a:pP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คณะรักษาความสงบแห่งชาติ ได้กำหนด</a:t>
            </a:r>
            <a:r>
              <a:rPr lang="th-TH" sz="32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มาตรการป้องกันและปราบปรามการทุจริตและประพฤติมิชอบในระบบราชการ</a:t>
            </a:r>
          </a:p>
          <a:p>
            <a:pPr marL="0" indent="857250" algn="thaiDist">
              <a:buNone/>
            </a:pP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ละมีมติให้แจ้งคณะรัฐมนตรีรับทราบและสั่งการให้ส่วนราชการหน่วยงานถือปฏิบัติตามหลักเกณฑ์การดำเนินการ</a:t>
            </a:r>
            <a:b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เพื่อประโยชน์ในการตรวจสอบป้องกันและปราบปรามการทุจริตและประพฤติมิชอบในระบบราชการโดยเคร่งครัด </a:t>
            </a:r>
            <a:endParaRPr lang="en-US" sz="32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8"/>
            <a:ext cx="1143008" cy="16168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4678" y="6211693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1615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19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pic>
        <p:nvPicPr>
          <p:cNvPr id="5" name="รูปภาพ 4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1802" y="6072206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115616" y="1710510"/>
            <a:ext cx="2304256" cy="720080"/>
          </a:xfrm>
          <a:prstGeom prst="rect">
            <a:avLst/>
          </a:prstGeom>
          <a:solidFill>
            <a:srgbClr val="DBF5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ส่วนราชการต้นสังกัด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115616" y="3104965"/>
            <a:ext cx="2304256" cy="1260139"/>
          </a:xfrm>
          <a:prstGeom prst="rect">
            <a:avLst/>
          </a:prstGeom>
          <a:solidFill>
            <a:srgbClr val="DBF5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ตรวจสอบข้อเท็จจริงเบื้องต้นให้แล้วเสร็จ</a:t>
            </a:r>
            <a:b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</a:b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* ภายใน 7 วัน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115616" y="4858006"/>
            <a:ext cx="2304256" cy="1656184"/>
          </a:xfrm>
          <a:prstGeom prst="rect">
            <a:avLst/>
          </a:prstGeom>
          <a:solidFill>
            <a:srgbClr val="DBF5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รายงานผล ต่อหัวหน้าส่วนราชการและรัฐมนตรีเจ้าสังกัดทันที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871816" y="1571612"/>
            <a:ext cx="2304256" cy="2217429"/>
          </a:xfrm>
          <a:prstGeom prst="rect">
            <a:avLst/>
          </a:prstGeom>
          <a:solidFill>
            <a:srgbClr val="DBF5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มีเหตุน่าเชื่อถือว่า</a:t>
            </a:r>
            <a:b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</a:b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จะทำให้เกิดความเสียหายแก่ราชการหรือทำให้เกิดความเดือดร้อนแก่ประชาชน (*แม้ผลจะยังไม่ชี้มูลความผิดได้ก็ตาม)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667900" y="1602498"/>
            <a:ext cx="2304256" cy="1656184"/>
          </a:xfrm>
          <a:prstGeom prst="rect">
            <a:avLst/>
          </a:prstGeom>
          <a:solidFill>
            <a:srgbClr val="DBF5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ให้พิจารณาปรับย้ายไปดำรงตำแหน่งอื่นชั่วคราว</a:t>
            </a:r>
          </a:p>
        </p:txBody>
      </p:sp>
      <p:sp>
        <p:nvSpPr>
          <p:cNvPr id="12" name="ลูกศรขวา 11"/>
          <p:cNvSpPr/>
          <p:nvPr/>
        </p:nvSpPr>
        <p:spPr>
          <a:xfrm>
            <a:off x="6320104" y="2491169"/>
            <a:ext cx="190904" cy="121158"/>
          </a:xfrm>
          <a:prstGeom prst="rightArrow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13" name="ลูกศรลง 12"/>
          <p:cNvSpPr/>
          <p:nvPr/>
        </p:nvSpPr>
        <p:spPr>
          <a:xfrm>
            <a:off x="2213738" y="2636912"/>
            <a:ext cx="108012" cy="303128"/>
          </a:xfrm>
          <a:prstGeom prst="downArrow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14" name="ลูกศรลง 13"/>
          <p:cNvSpPr/>
          <p:nvPr/>
        </p:nvSpPr>
        <p:spPr>
          <a:xfrm>
            <a:off x="2213738" y="4432184"/>
            <a:ext cx="108012" cy="303128"/>
          </a:xfrm>
          <a:prstGeom prst="downArrow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3871815" y="3952246"/>
            <a:ext cx="2164663" cy="2119960"/>
          </a:xfrm>
          <a:prstGeom prst="rect">
            <a:avLst/>
          </a:prstGeom>
          <a:solidFill>
            <a:srgbClr val="DBF5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กรณีเป็นเรื่องร้ายแรงหรือมีผลกระทบต่อความเชื่อมั่นและไว้วางใจของประชาชน </a:t>
            </a:r>
          </a:p>
        </p:txBody>
      </p:sp>
      <p:sp>
        <p:nvSpPr>
          <p:cNvPr id="16" name="ชื่อเรื่อง 5"/>
          <p:cNvSpPr>
            <a:spLocks noGrp="1"/>
          </p:cNvSpPr>
          <p:nvPr>
            <p:ph type="title"/>
          </p:nvPr>
        </p:nvSpPr>
        <p:spPr>
          <a:xfrm>
            <a:off x="1331673" y="260648"/>
            <a:ext cx="7787208" cy="1143000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4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. ในกรณีมีข้อร้องเรียนเกี่ยวกับการทุจริตและประพฤติมิชอบ</a:t>
            </a:r>
          </a:p>
        </p:txBody>
      </p:sp>
      <p:sp>
        <p:nvSpPr>
          <p:cNvPr id="17" name="วงเล็บปีกกาซ้าย 16"/>
          <p:cNvSpPr/>
          <p:nvPr/>
        </p:nvSpPr>
        <p:spPr>
          <a:xfrm>
            <a:off x="3471516" y="2551964"/>
            <a:ext cx="413596" cy="2366140"/>
          </a:xfrm>
          <a:prstGeom prst="leftBrace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6660405" y="3716228"/>
            <a:ext cx="2304256" cy="2245188"/>
          </a:xfrm>
          <a:prstGeom prst="rect">
            <a:avLst/>
          </a:prstGeom>
          <a:solidFill>
            <a:srgbClr val="DBF5F9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ให้เสนอให้มีการย้ายหรือโอนไปแต่งตั้งให้ดำรงตำแหน่งในอัตรากำลังชั่วคราวเป็นกรณีพิเศษในสำนักนายกรัฐมนตรีอื่นชั่วคราว</a:t>
            </a:r>
          </a:p>
        </p:txBody>
      </p:sp>
      <p:sp>
        <p:nvSpPr>
          <p:cNvPr id="19" name="ลูกศรขวา 18"/>
          <p:cNvSpPr/>
          <p:nvPr/>
        </p:nvSpPr>
        <p:spPr>
          <a:xfrm>
            <a:off x="6131931" y="4674733"/>
            <a:ext cx="379077" cy="121158"/>
          </a:xfrm>
          <a:prstGeom prst="rightArrow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372534" y="1710510"/>
            <a:ext cx="510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/>
              <a:t>1.1</a:t>
            </a:r>
          </a:p>
        </p:txBody>
      </p:sp>
    </p:spTree>
    <p:extLst>
      <p:ext uri="{BB962C8B-B14F-4D97-AF65-F5344CB8AC3E}">
        <p14:creationId xmlns:p14="http://schemas.microsoft.com/office/powerpoint/2010/main" val="791214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2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0" y="1764617"/>
            <a:ext cx="8229600" cy="313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1461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14678" y="6211693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2811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14282" y="1196752"/>
            <a:ext cx="8554870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       1. ในกรณีมีข้อร้องเรียนเกี่ยวกับการทุจริตและประพฤติมิชอบ (ต่อ)</a:t>
            </a:r>
          </a:p>
          <a:p>
            <a:pPr marL="0" indent="0">
              <a:buNone/>
            </a:pP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32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1.2 ได้ความว่ามีมูลอันควรกล่าวหาว่ากระทำผิดวินัยอย่างร้ายแรง/</a:t>
            </a:r>
          </a:p>
          <a:p>
            <a:pPr marL="0" indent="0">
              <a:buNone/>
            </a:pPr>
            <a:r>
              <a:rPr lang="th-TH" sz="32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กระทำความผิดอาญา</a:t>
            </a:r>
            <a:endParaRPr lang="th-TH" sz="32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1802" y="6072206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043608" y="2996413"/>
            <a:ext cx="2304256" cy="720080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ส่วนราชการต้นสังกัด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732223" y="3177415"/>
            <a:ext cx="2304256" cy="1833269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พิจารณาการดำเนินการทางวินัยหรือทางอาญา</a:t>
            </a:r>
            <a:b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* ภายใน 30 วัน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6506238" y="4066668"/>
            <a:ext cx="2304256" cy="2005538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รายงานความคืบหน้า ต่อหัวหน้าส่วนราชการและรัฐมนตรีเจ้าสังกัดเป็นระยะ ตามความเหมาะสม</a:t>
            </a:r>
          </a:p>
        </p:txBody>
      </p:sp>
      <p:sp>
        <p:nvSpPr>
          <p:cNvPr id="14" name="ลูกศรขวา 13"/>
          <p:cNvSpPr/>
          <p:nvPr/>
        </p:nvSpPr>
        <p:spPr>
          <a:xfrm>
            <a:off x="3431686" y="3295874"/>
            <a:ext cx="190904" cy="12115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ลูกศรขวา 14"/>
          <p:cNvSpPr/>
          <p:nvPr/>
        </p:nvSpPr>
        <p:spPr>
          <a:xfrm>
            <a:off x="6201028" y="4149080"/>
            <a:ext cx="190904" cy="12115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5488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51634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2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      2. ในกรณีที่ตรวจสอบข้อเท็จจริงแล้วพบว่ามีหลักฐานถึงขั้นชี้มูลความผิดได้</a:t>
            </a:r>
          </a:p>
          <a:p>
            <a:pPr marL="0" indent="0">
              <a:buNone/>
            </a:pPr>
            <a:endParaRPr lang="th-TH" sz="28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sz="2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</a:p>
          <a:p>
            <a:pPr marL="0" indent="0">
              <a:buNone/>
            </a:pPr>
            <a:endParaRPr lang="th-TH" sz="28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***อาจพิจารณาให้ผู้นั้นออกจากราชการไว้ก่อนหรือออกจากตำแหน่งก็ได้ตามความจำเป็นและเหมาะสม และหากมีความเกี่ยวข้องกับการกระทำความผิดทางอาญาด้วยให้ส่งเรื่องให้หน่วยงานของรัฐที่มีหน้าที่รับผิดชอบพิจารณาดำเนินคดีทันที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1802" y="6072206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14282" y="2776475"/>
            <a:ext cx="2557518" cy="720080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ส่วนราชการต้นสังกัด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326027" y="2576563"/>
            <a:ext cx="2304256" cy="1241061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ดำเนินการทางวินัยโดยเร็ว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208829" y="2032796"/>
            <a:ext cx="2520280" cy="2304256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รายงานหัวหน้า</a:t>
            </a:r>
            <a:br>
              <a:rPr lang="th-TH" sz="26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6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ส่วนราชการและรัฐมนตรีเจ้าสังกัดเพื่อทราบและเร่งรัดการดำเนินการ</a:t>
            </a:r>
            <a:br>
              <a:rPr lang="th-TH" sz="26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6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อย่างสม่ำเสมอ</a:t>
            </a:r>
          </a:p>
        </p:txBody>
      </p:sp>
      <p:sp>
        <p:nvSpPr>
          <p:cNvPr id="11" name="ลูกศรขวา 10"/>
          <p:cNvSpPr/>
          <p:nvPr/>
        </p:nvSpPr>
        <p:spPr>
          <a:xfrm>
            <a:off x="2941697" y="3075936"/>
            <a:ext cx="190904" cy="12115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ลูกศรขวา 11"/>
          <p:cNvSpPr/>
          <p:nvPr/>
        </p:nvSpPr>
        <p:spPr>
          <a:xfrm>
            <a:off x="5750123" y="3124345"/>
            <a:ext cx="190904" cy="12115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3118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38912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4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กระบวนการดำเนินการทางวินัยให้เป็นไป</a:t>
            </a:r>
            <a:br>
              <a:rPr lang="th-TH" sz="4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ตามกฎหมาย กฎ ระเบียบที่เกี่ยวข้องตามปกติ แต่ให้เร่งดำเนินการให้แล้วเสร็จโดยเร็ว </a:t>
            </a:r>
            <a:br>
              <a:rPr lang="th-TH" sz="4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4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โดยพิจารณาจัดลำดับความสำคัญ ความสนใจของประชาชน และมูลค่าความเสียหาย</a:t>
            </a:r>
            <a:endParaRPr lang="th-TH" sz="4800" b="1" dirty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1" y="-203299"/>
            <a:ext cx="11461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1802" y="6072206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3357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80478" y="1772816"/>
            <a:ext cx="8820678" cy="4464496"/>
          </a:xfrm>
        </p:spPr>
        <p:txBody>
          <a:bodyPr>
            <a:noAutofit/>
          </a:bodyPr>
          <a:lstStyle/>
          <a:p>
            <a:pPr marL="0" indent="712788" algn="thaiDist">
              <a:buNone/>
            </a:pP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3. การปฏิบัติตามนโยบายของรัฐบาลหรือคณะรักษาความสงบแห่งชาติ ที่ทำให้การปฏิบัติราชการเกิดความล่าช้า หรือไม่มีประสิทธิภาพ ทำให้เกิด</a:t>
            </a:r>
            <a:b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ความเสียหายแก่ราชการ หรือเกิดความเดือดร้อนแก่ประชาชน</a:t>
            </a:r>
          </a:p>
          <a:p>
            <a:pPr marL="0" indent="712788" algn="thaiDist">
              <a:buNone/>
            </a:pP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ต้องพิจารณาให้มีการย้ายหรือโอนไปแต่งตั้งให้ดำรงตำแหน่งอื่น  </a:t>
            </a:r>
          </a:p>
          <a:p>
            <a:pPr marL="0" indent="712788" algn="thaiDist">
              <a:buNone/>
            </a:pP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4. ให้หน่วยงานของรัฐที่เกี่ยวข้องพิจารณาจัดให้มีมาตรการคุ้มครองพยาน หรือผู้ให้ข้อมูลหรือเบาะแสอย่างเหมาะสม</a:t>
            </a:r>
          </a:p>
          <a:p>
            <a:pPr marL="0" indent="712788" algn="thaiDist">
              <a:buNone/>
            </a:pP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5. ให้คณะรัฐมนตรีพิจารณาสั่งการให้ส่วนราชการและหน่วยงานของรัฐ  ที่เกี่ยวข้องยึดถือปฏิบัติตามหลักเกณฑ์นี้โดยเคร่งครัด</a:t>
            </a:r>
            <a:endParaRPr lang="en-US" sz="32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712788" algn="thaiDist">
              <a:buNone/>
            </a:pPr>
            <a:endParaRPr lang="th-TH" sz="32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1073150" algn="thaiDist">
              <a:buNone/>
            </a:pPr>
            <a:endParaRPr lang="en-US" sz="36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1073150" algn="thaiDist">
              <a:buNone/>
            </a:pPr>
            <a:endParaRPr lang="en-US" sz="36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857250" algn="thaiDist">
              <a:buNone/>
            </a:pPr>
            <a:endParaRPr lang="en-US" sz="32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1802" y="6072206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71148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14282" y="1628800"/>
            <a:ext cx="8554870" cy="3888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4000" b="1" u="sng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ผลดำเนินการทางวินัย </a:t>
            </a:r>
          </a:p>
          <a:p>
            <a:pPr marL="0" indent="0" algn="thaiDist">
              <a:buNone/>
            </a:pP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กรณีที่เป็นการกระทำความผิดต่อตำแหน่งหน้าที่ราชการ หรือเป็นความผิดทางวินัย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แต่ไม่ถึงขั้นปลดออก หรือไล่ออก</a:t>
            </a: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ให้ส่วนราชการ</a:t>
            </a:r>
            <a:b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ต้นสังกัด ดำเนินการปรับย้ายจากตำแหน่งเดิม ไปดำรงตำแหน่งอื่นเป็น</a:t>
            </a:r>
            <a:b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การชั่วคราว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และห้ามปรับย้ายกลับไปดำรงตำแหน่งหน้าที่ในลักษณะเดิม หรือแต่งตั้งให้ดำรงตำแหน่งสูงขึ้นภายในเวลา 3 ปี </a:t>
            </a:r>
          </a:p>
          <a:p>
            <a:pPr marL="0" indent="0">
              <a:buNone/>
            </a:pPr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1802" y="6072206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5116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52745" y="568001"/>
            <a:ext cx="8229600" cy="1458916"/>
          </a:xfrm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การสั่งพักราชการ</a:t>
            </a:r>
            <a:r>
              <a:rPr lang="th-TH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br>
              <a:rPr lang="th-TH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สั่งให้ออกจาก</a:t>
            </a:r>
            <a:r>
              <a:rPr lang="th-TH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ราชการไว้ก่อนที่</a:t>
            </a:r>
            <a:r>
              <a:rPr lang="th-TH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เกี่ยวมาตรการ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06094" y="1955664"/>
            <a:ext cx="8229600" cy="4536504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กรณีที่จะสั่งให้ข้าราชการครูและบุคลากรทางการศึกษาพักราชการ            1.ถูกตั้งกรรมการสอบสวนวินัยอย่างร้ายแรง</a:t>
            </a:r>
          </a:p>
          <a:p>
            <a:pPr marL="0" indent="0">
              <a:buNone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  2.ถูกฟ้องคดีอาญาหรือต้องหาว่ากระทำผิดอาญา เว้นแต่เป็นความผิดที่ได้กระทำโดยประมาทหรือลหุโทษและพนักงานอัยการมิได้รับเป็นทนายแก้ต่างให้ ในเรื่องเกี่ยวกับ</a:t>
            </a:r>
          </a:p>
          <a:p>
            <a:pPr marL="0" indent="0">
              <a:buNone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        การทุจริตต่อหน้าที่ราชการ </a:t>
            </a:r>
          </a:p>
          <a:p>
            <a:pPr marL="0" indent="0">
              <a:buNone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        ความประพฤติ หรือพฤติการณ์อันไม่น่าไว้วางใจ</a:t>
            </a:r>
          </a:p>
          <a:p>
            <a:pPr marL="0" indent="0">
              <a:buNone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  และถ้าให้อยู่ในหน้าที่ราชการอาจเกิดความเสียหาย</a:t>
            </a: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8"/>
            <a:ext cx="1143008" cy="1616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4678" y="6239053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3753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51520" y="1340768"/>
            <a:ext cx="8229600" cy="5184576"/>
          </a:xfrm>
        </p:spPr>
        <p:txBody>
          <a:bodyPr/>
          <a:lstStyle/>
          <a:p>
            <a:r>
              <a:rPr lang="th-TH" sz="54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การสั่งให้ออกจากราชการไว้ก่อน</a:t>
            </a:r>
          </a:p>
          <a:p>
            <a:pPr marL="0" indent="0"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มีเหตุที่อาจถูกสั่งพักราชการ และผู้มีอำนาจพิจารณาเห็นว่าการสอบสวนพิจารณาจะไม่แล้วเสร็จโดยเร็ว</a:t>
            </a:r>
          </a:p>
          <a:p>
            <a:pPr marL="0" indent="0">
              <a:buNone/>
            </a:pP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        มีเหตุที่อาจถูกสั่งพักราชการเกิน 1 ปี</a:t>
            </a: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42" y="-154622"/>
            <a:ext cx="1143008" cy="1616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4678" y="6211693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73654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416824" cy="1512168"/>
          </a:xfrm>
        </p:spPr>
        <p:txBody>
          <a:bodyPr>
            <a:normAutofit/>
          </a:bodyPr>
          <a:lstStyle/>
          <a:p>
            <a:pPr algn="ctr"/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0" b="1" u="sng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คำพิพากษาศาลปกครองสูงสุด  อ.๗/๒๕๕๗                </a:t>
            </a:r>
            <a:r>
              <a:rPr lang="th-TH" sz="44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การสั่งลงโทษวินัยอย่างร้ายแรงกรณี </a:t>
            </a:r>
            <a:r>
              <a:rPr lang="th-TH" sz="4400" b="1" dirty="0" err="1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ปปช</a:t>
            </a:r>
            <a:r>
              <a:rPr lang="th-TH" sz="44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.ชี้มูล</a:t>
            </a:r>
            <a:endParaRPr lang="th-TH" sz="4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829544"/>
            <a:ext cx="8229600" cy="4767808"/>
          </a:xfrm>
        </p:spPr>
        <p:txBody>
          <a:bodyPr>
            <a:normAutofit lnSpcReduction="10000"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คดีนี้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ผู้บังคับบัญชาได้เคยมีคำสั่งลงโทษตัดเงินเดือน สำหรับการกระทำความผิดในกรณีผู้ฟ้องคดี ได้รับแต่งตั้งเป็นประธานกรรมการตรวจ</a:t>
            </a:r>
            <a:br>
              <a:rPr lang="th-TH" sz="32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การจ้างโดยไม่ได้ออกไปตรวจสอบโครงการก่อสร้างตามแบบแปลนที่กำหนด ต่อมา </a:t>
            </a:r>
            <a:r>
              <a:rPr lang="th-TH" sz="3200" b="1" dirty="0" err="1">
                <a:latin typeface="TH SarabunPSK" pitchFamily="34" charset="-34"/>
                <a:cs typeface="TH SarabunPSK" pitchFamily="34" charset="-34"/>
              </a:rPr>
              <a:t>ปปช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. มีมติว่า การกระทำของผู้ฟ้องคดีตามพฤติการณ์ดังกล่าวเป็นการกระทำผิดวินัยอย่างร้ายแรงฐานทุจริตต่อหน้าที่ราชการ  ผู้บังคับบัญชาจึงต้องดำเนินการตามมาตรา ๙๒ มาตรา ๙๓ แห่ง พ.ร.บ.ประกอบรัฐธรรมนูญฯ โดยถือเอาสำนวนไต่สวนเป็นสำนวนสอบสวนทางวินัย และ มีคำสั่งลงโทษไล่ผู้ฟ้องคดีออกจากราชการ </a:t>
            </a:r>
            <a:br>
              <a:rPr lang="th-TH" sz="32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กรณีกระทำการทุจริตต่อหน้าที่ราชการจากพฤติการณ์การกระทำเดิม ตามมติ </a:t>
            </a:r>
            <a:r>
              <a:rPr lang="th-TH" sz="3200" b="1" dirty="0" err="1">
                <a:latin typeface="TH SarabunPSK" pitchFamily="34" charset="-34"/>
                <a:cs typeface="TH SarabunPSK" pitchFamily="34" charset="-34"/>
              </a:rPr>
              <a:t>ปปช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. </a:t>
            </a: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8"/>
            <a:ext cx="1143008" cy="1616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4678" y="6211693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5972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Autofit/>
          </a:bodyPr>
          <a:lstStyle/>
          <a:p>
            <a:pPr lvl="1"/>
            <a:r>
              <a:rPr lang="th-TH" sz="2800" dirty="0"/>
              <a:t>กรณีนี้เป็นการสั่งลงโทษผู้ฟ้องคดีซ้ำอีกครั้งหนึ่ง สำหรับการกระทำความผิดวินัยของผู้ฟ้องคดีเรื่องเดียวกันกับที่ผู้ฟ้องคดีเคยถูกลงโทษทางวินัยมาแล้ว อันเป็นการต้องห้ามตามหลักกฎหมายทั่วไปและรัฐธรรมนูญ แม้จะเป็นความจริงว่าผู้บังคับบัญชาต้องผูกพันสั่งลงโทษตามมติ </a:t>
            </a:r>
            <a:r>
              <a:rPr lang="th-TH" sz="2800" dirty="0" err="1"/>
              <a:t>ปปช</a:t>
            </a:r>
            <a:r>
              <a:rPr lang="th-TH" sz="2800" dirty="0"/>
              <a:t>. ตามพ.ร.บ.ประกอบรัฐธรรมนูญฯ แต่บทบัญญัติดังกล่าวก็หามีผลเป็นการยกเลิกหรือยกเว้นหลักกฎหมายทั่วไป ที่ห้ามมิให้ลงโทษบุคคลใดมากกว่าหนึ่งครั้งสำหรับความผิดที่บุคคลนั้นกระทำเพียงครั้งเดียว และผู้ถูกฟ้องคดีก็อาจปฏิบัติตาม พ.ร.บ.ประกอบรัฐธรรมนูญฯ โดยมีคำสั่งลงโทษทางวินัยร้ายแรงฐานทุจริตต่อหน้าที่ราชการ โดยเพิกถอนคำสั่งลงโทษตัดเงินเดือนให้มีผลย้อนหลังไปถึงวันออกคำสั่งดังกล่าวเสียก่อนและเมื่อได้ดำเนินการแล้วย่อมถือได้ว่าผู้ฟ้องคดีไม่เคยถูกลงโทษทางวินัยจากการกระทำความผิดในกรณีเรื่องเดียวกันนี้มาก่อน</a:t>
            </a:r>
          </a:p>
          <a:p>
            <a:pPr lvl="1"/>
            <a:r>
              <a:rPr lang="th-TH" sz="2800" dirty="0"/>
              <a:t>การที่ผู้ถูกฟ้องคดีมีคำสั่งไล่ผู้ฟ้องคดีออกจากราชการโดยที่มิได้เพิกถอนคำสั่งลงโทษตัดเงินเดือนเสียก่อนจึงเป็นคำสั่งที่ไม่ชอบด้วยกฎหมาย</a:t>
            </a:r>
          </a:p>
          <a:p>
            <a:endParaRPr lang="th-TH" sz="2800" dirty="0"/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43127"/>
            <a:ext cx="1143008" cy="16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55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198" y="327190"/>
            <a:ext cx="8229600" cy="1694316"/>
          </a:xfrm>
        </p:spPr>
        <p:txBody>
          <a:bodyPr>
            <a:noAutofit/>
          </a:bodyPr>
          <a:lstStyle/>
          <a:p>
            <a:pPr algn="ctr"/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การปฏิบัติตามมาตรา 46 แห่งพระราชบัญญัติประกอบ</a:t>
            </a:r>
            <a:r>
              <a:rPr lang="th-TH" sz="32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รัฐธรรมนูญ</a:t>
            </a:r>
            <a:br>
              <a:rPr lang="th-TH" sz="32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ว่าด้วยการ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ตรวจเงินแผ่นดิน พ.ศ. 2542 (</a:t>
            </a:r>
            <a:r>
              <a:rPr lang="th-TH" sz="3200" b="1" dirty="0" err="1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สตง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 ชี้มูล)</a:t>
            </a:r>
            <a:b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คำวินิจฉัยคณะกรรมการกฤษฎีกา เรื่องเสร็จที่ 944/2561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44926" y="2257741"/>
            <a:ext cx="8229600" cy="44781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sz="2800" dirty="0"/>
              <a:t>กรณี </a:t>
            </a:r>
            <a:r>
              <a:rPr lang="th-TH" sz="2800" dirty="0" err="1"/>
              <a:t>สตง</a:t>
            </a:r>
            <a:r>
              <a:rPr lang="th-TH" sz="2800" dirty="0"/>
              <a:t>. แจ้งผลการตรวจสอบข้อเท็จจริงและเห็นควรให้ดำเนินการทางวินัยและอาญา ในกรณีมีพฤติการณ์น่าเชื่อว่าเป็นการทุจริตหรือมีการใช้อำนาจโดยมิชอบ</a:t>
            </a:r>
          </a:p>
          <a:p>
            <a:pPr marL="0" indent="0">
              <a:buNone/>
            </a:pPr>
            <a:r>
              <a:rPr lang="th-TH" sz="2800" dirty="0"/>
              <a:t>     </a:t>
            </a:r>
            <a:r>
              <a:rPr lang="th-TH" sz="2800" b="1" dirty="0"/>
              <a:t>มาตรา 46 วรรคหนึ่ง </a:t>
            </a:r>
            <a:r>
              <a:rPr lang="th-TH" sz="2800" dirty="0"/>
              <a:t>กำหนดให้เมื่อคณะกรรมการตรวจเงินแผ่นดินตรวจสอบพบว่ามีพฤติการณ์น่าเชื่อว่าเป็นการทุจริต หรือใช้อำนาจโดยมิชอบ ก่อให้เกิดความเสียหายแก่เงินหรือทรัพย์สินของราชการ ให้คณะกรรมการแจ้งต่อพนักงานสอบสวนเพื่อดำเนินคดี และแจ้งผลให้ผู้รับตรวจหรือกระทรวงเจ้าสังกัด หรือผู้บังคับบัญชา ... ดำเนินการตามกฎหมายหรือตามระเบียบแบบแผนที่ทางราชการกำหนด</a:t>
            </a:r>
          </a:p>
          <a:p>
            <a:pPr marL="0" indent="0">
              <a:buNone/>
            </a:pPr>
            <a:r>
              <a:rPr lang="th-TH" sz="2800" dirty="0"/>
              <a:t>     บทบัญญัติดังกล่าวไม่ได้กำหนดให้หน่วยรับตรวจที่ได้รับแจ้งผลการตรวจสอบของ </a:t>
            </a:r>
            <a:r>
              <a:rPr lang="th-TH" sz="2800" dirty="0" err="1"/>
              <a:t>สตง</a:t>
            </a:r>
            <a:r>
              <a:rPr lang="th-TH" sz="2800" dirty="0"/>
              <a:t>. จะต้องไปดำเนินการร้องทุกข์กล่าวโทษต่อพนักงานสอบสวน มีเพียงกำหนดให้</a:t>
            </a:r>
            <a:r>
              <a:rPr lang="th-TH" sz="2800" dirty="0">
                <a:solidFill>
                  <a:prstClr val="black"/>
                </a:solidFill>
              </a:rPr>
              <a:t>คณะกรรมการตรวจเงินแผ่นดินแจ้งต่อพนักงานสอบสวนเพื่อดำเนินคดี หากพบว่ามีพฤติการณ์น่าเชื่อว่าเป็นการทุจริตหรือมีการใช้อำนาจโดยมิชอบ ประกอบกับ มาตรา 7 และมาตรา 95 วรรคสอง กำหนดให้ผู้ว่าการตรวจเงินแผ่นดิน ส่งเรื่องให้คณะกรรมการ ป.ป.ช. ดำเนินการตามหน้าที่ต่อไป</a:t>
            </a:r>
            <a:endParaRPr lang="th-TH" sz="2800" dirty="0"/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7969"/>
            <a:ext cx="1143008" cy="16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18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395536" y="1329058"/>
            <a:ext cx="8352928" cy="4647426"/>
          </a:xfrm>
          <a:prstGeom prst="rect">
            <a:avLst/>
          </a:prstGeom>
          <a:solidFill>
            <a:srgbClr val="FFEEEB"/>
          </a:solidFill>
          <a:ln w="381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thaiDist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th-TH" sz="3200" b="1" dirty="0" smtClean="0">
                <a:solidFill>
                  <a:prstClr val="black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3200" b="1" spc="-90" dirty="0" smtClean="0">
                <a:solidFill>
                  <a:prstClr val="black"/>
                </a:solidFill>
                <a:latin typeface="TH SarabunIT๙" pitchFamily="34" charset="-34"/>
                <a:cs typeface="TH SarabunIT๙" pitchFamily="34" charset="-34"/>
              </a:rPr>
              <a:t>สภานิติบัญญัติแห่งชาติได้</a:t>
            </a:r>
            <a:r>
              <a:rPr lang="th-TH" altLang="zh-CN" sz="3200" b="1" spc="-90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พิจารณาร่างแก้ไขกฎหมาย</a:t>
            </a:r>
            <a:r>
              <a:rPr lang="th-TH" altLang="zh-CN" sz="3200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ว่าด้วยการดำเนินการทางวินัยแก่ผู้ที่พ้นจากราชการขององค์กรกลางบริหารงานบุคคลในราชการฝ่าย</a:t>
            </a:r>
            <a:r>
              <a:rPr lang="th-TH" altLang="zh-CN" sz="3200" b="1" dirty="0" err="1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พลเรือน</a:t>
            </a:r>
            <a:r>
              <a:rPr lang="th-TH" altLang="zh-CN" sz="3200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 จำนวน 5 ฉบับ ดังนี้ </a:t>
            </a:r>
            <a:endParaRPr lang="en-US" altLang="zh-CN" sz="3200" b="1" dirty="0" smtClean="0">
              <a:latin typeface="Arial" pitchFamily="34" charset="0"/>
              <a:cs typeface="Angsana New" pitchFamily="18" charset="-3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th-TH" altLang="zh-CN" sz="3200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	</a:t>
            </a: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1. ร่างพระราชบัญญัติระเบียบข้าราชการ</a:t>
            </a:r>
            <a:r>
              <a:rPr lang="th-TH" altLang="zh-CN" b="1" dirty="0" err="1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พลเรือน</a:t>
            </a: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 (ฉบับที่..) พ.ศ. .... </a:t>
            </a:r>
            <a:endParaRPr lang="en-US" altLang="zh-CN" sz="1100" b="1" dirty="0" smtClean="0">
              <a:latin typeface="Arial" pitchFamily="34" charset="0"/>
              <a:cs typeface="Angsana New" pitchFamily="18" charset="-3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	2. ร่างพระราชบัญญัติระเบียบข้าราชการรัฐสภา (ฉบับที่..) พ.ศ. ....</a:t>
            </a:r>
            <a:endParaRPr lang="en-US" altLang="zh-CN" sz="1100" b="1" dirty="0" smtClean="0">
              <a:latin typeface="Arial" pitchFamily="34" charset="0"/>
              <a:cs typeface="Angsana New" pitchFamily="18" charset="-3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th-TH" altLang="zh-CN" b="1" dirty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	</a:t>
            </a: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*3. ร่างพระราชบัญญัติระเบียบข้าราชการครูและบุคลากรทางการศึกษา (ฉบับที่..) พ.ศ. ....</a:t>
            </a:r>
            <a:endParaRPr lang="en-US" altLang="zh-CN" sz="1100" b="1" dirty="0" smtClean="0">
              <a:latin typeface="Arial" pitchFamily="34" charset="0"/>
              <a:cs typeface="Angsana New" pitchFamily="18" charset="-3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	4. ร่างพระราชบัญญัติตำรวจแห่งชาติ (ฉบับที่..) พ.ศ. ....</a:t>
            </a:r>
            <a:endParaRPr lang="en-US" altLang="zh-CN" sz="1100" b="1" dirty="0" smtClean="0">
              <a:latin typeface="Arial" pitchFamily="34" charset="0"/>
              <a:cs typeface="Angsana New" pitchFamily="18" charset="-3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	5. ร่างพระราชบัญญัติระเบียบข้าราชการ</a:t>
            </a:r>
            <a:r>
              <a:rPr lang="th-TH" altLang="zh-CN" b="1" dirty="0" err="1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พลเรือน</a:t>
            </a: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ในสถาบันอุดมศึกษา (ฉบับที่..) พ.ศ. .... </a:t>
            </a:r>
            <a:endParaRPr lang="th-TH" altLang="zh-CN" sz="4400" b="1" dirty="0" smtClean="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4646" y="6211669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58265" y="153200"/>
            <a:ext cx="8229600" cy="1658448"/>
          </a:xfrm>
        </p:spPr>
        <p:txBody>
          <a:bodyPr>
            <a:normAutofit fontScale="90000"/>
          </a:bodyPr>
          <a:lstStyle/>
          <a:p>
            <a:pPr algn="ctr"/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การปฏิบัติตามมาตรา 46 แห่งพระราชบัญญัติประกอบ</a:t>
            </a: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รัฐธรรมนูญ</a:t>
            </a:r>
            <a:b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ว่า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ด้วยการตรวจเงินแผ่นดิน พ.ศ. 2542 (</a:t>
            </a:r>
            <a:r>
              <a:rPr lang="th-TH" sz="3600" b="1" dirty="0" err="1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สตง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 ชี้มูล) (ต่อ)</a:t>
            </a:r>
            <a:b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endParaRPr lang="th-TH" sz="3600" b="1" dirty="0">
              <a:solidFill>
                <a:schemeClr val="accent1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00628" y="1512494"/>
            <a:ext cx="8229600" cy="5400600"/>
          </a:xfrm>
        </p:spPr>
        <p:txBody>
          <a:bodyPr>
            <a:normAutofit fontScale="92500" lnSpcReduction="20000"/>
          </a:bodyPr>
          <a:lstStyle/>
          <a:p>
            <a:pPr marL="0" indent="0" algn="thaiDist">
              <a:buNone/>
            </a:pPr>
            <a:r>
              <a:rPr lang="th-TH" sz="2800" dirty="0" smtClean="0"/>
              <a:t>สำหรับ</a:t>
            </a:r>
            <a:r>
              <a:rPr lang="th-TH" sz="2800" dirty="0"/>
              <a:t>การดำเนินการทางวินัย ไม่มีบทบัญญัติใดกำหนดให้หน่วยรับตรวจต้องดำเนินการทางวินัยโดยผูกพันข้อเท็จจริงตามผลการตรวจสอบของ </a:t>
            </a:r>
            <a:r>
              <a:rPr lang="th-TH" sz="2800" dirty="0" err="1"/>
              <a:t>สตง</a:t>
            </a:r>
            <a:r>
              <a:rPr lang="th-TH" sz="2800" dirty="0"/>
              <a:t>. จึงต้องเป็นไปตามกฎหมายและระเบียบที่เกี่ยวข้องของประเภทข้าราชการนั้น ๆ ประกอบกับข้อ 6 วรรคหนึ่งแห่งระเบียบสำนักนายกรัฐมนตรีว่าด้วยการเร่งรัดติดตามเกี่ยวกับกรณีเงินขาดบัญชีหรือเจ้าหน้าที่ของรัฐทุจริต พ.ศ. 2546 กำหนดว่า กรณี </a:t>
            </a:r>
            <a:r>
              <a:rPr lang="th-TH" sz="2800" dirty="0" err="1"/>
              <a:t>สตง</a:t>
            </a:r>
            <a:r>
              <a:rPr lang="th-TH" sz="2800" dirty="0"/>
              <a:t>. ตรวจสอบพบว่าเจ้าหน้าที่ของรัฐทุจริตและได้ชี้มูลความผิดแล้ว ให้หน่วยงานของรัฐดำเนินการทางแพ่ง ทางอาญา หรือทางวินัยแก่ผู้ที่เกี่ยวข้องอย่างเคร่งครัด โดยไม่ต้องแต่งตั้งหาคณะกรรมการสืบสวนหาข้อเท็จจริงอีก </a:t>
            </a:r>
          </a:p>
          <a:p>
            <a:pPr marL="0" indent="0" algn="thaiDist">
              <a:buNone/>
            </a:pPr>
            <a:r>
              <a:rPr lang="th-TH" sz="2800" dirty="0"/>
              <a:t>- ดังนั้น กรณีปรากฏผลการตรวจสอบ</a:t>
            </a:r>
            <a:r>
              <a:rPr lang="th-TH" sz="2800" dirty="0">
                <a:solidFill>
                  <a:prstClr val="black"/>
                </a:solidFill>
              </a:rPr>
              <a:t>มีพฤติการณ์น่าเชื่อว่ามีการทุจริต </a:t>
            </a:r>
            <a:r>
              <a:rPr lang="th-TH" sz="2800" dirty="0"/>
              <a:t>และระบุถึงตัวเจ้าหน้าที่ที่กระทำผิดว่าได้แก่ผู้ใดพร้อมหลักฐานเบื้องต้นเกี่ยวกับการกระทำผิด</a:t>
            </a:r>
            <a:br>
              <a:rPr lang="th-TH" sz="2800" dirty="0"/>
            </a:br>
            <a:r>
              <a:rPr lang="th-TH" sz="2800" dirty="0"/>
              <a:t>จึงต้องดำเนินการทางวินัยตามกฎหมายและระเบียบ โดยมิต้องตั้งคณะกรรมการสืบสวนหาข้อเท็จจริง </a:t>
            </a:r>
          </a:p>
          <a:p>
            <a:pPr marL="0" indent="0" algn="thaiDist">
              <a:buNone/>
            </a:pPr>
            <a:r>
              <a:rPr lang="th-TH" sz="2800" dirty="0"/>
              <a:t>- สำหรับกรณีปรากฏผลการตรวจสอบมีพฤติการณ์น่าเชื่อว่ามีการทุจริต แต่มิได้มีการ</a:t>
            </a:r>
            <a:r>
              <a:rPr lang="th-TH" sz="2800" dirty="0">
                <a:solidFill>
                  <a:prstClr val="black"/>
                </a:solidFill>
              </a:rPr>
              <a:t>ระบุถึงตัวเจ้าหน้าที่ผู้กระทำความผิด หน่วยรับตรวจก็ย่อมมีดุลพินิจที่จะตั้งคณะกรรมการสืบสวนหาข้อเท็จจริง หรือคณะกรรมการสอบสวนทางวินัยตามกฎหมายและระเบียบที่เกี่ยวข้องต่อไป</a:t>
            </a:r>
            <a:endParaRPr lang="th-TH" sz="2800" dirty="0"/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71400"/>
            <a:ext cx="1143008" cy="16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10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รัฐธรรมนูญแห่งราชอาณาจักไทย พุทธศักราช 2560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มาตรา ๒๓๔ 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คณะกรรมการป้องกันและปราบปรามการทุจริตแห่งชาติมีหน้าที่และ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ดังต่อไปนี้ </a:t>
            </a:r>
            <a:endParaRPr lang="th-TH" sz="2800" dirty="0" smtClean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๒) ไต่สวนและวินิจฉัยว่าเจ้าหน้าที่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ของรัฐร่ำรวย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ผิดปกติ 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กระทํา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ความผิดฐานทุจริตต่อหน้าที่ หรือ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กระทํา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ความผิดต่อ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ตําแหน่ง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หน้าที่ราชการ หรือความผิดต่อ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ตําแหน่ง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หน้าที่ในการยุติธรรม เพื่อ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ต่อไปตามพระราชบัญญัติประกอบรัฐธรรมนูญว่าด้วยการป้องกันและปราบปรามการทุจริต</a:t>
            </a:r>
          </a:p>
        </p:txBody>
      </p:sp>
    </p:spTree>
    <p:extLst>
      <p:ext uri="{BB962C8B-B14F-4D97-AF65-F5344CB8AC3E}">
        <p14:creationId xmlns:p14="http://schemas.microsoft.com/office/powerpoint/2010/main" val="1810813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000" b="1" dirty="0" smtClean="0">
                <a:latin typeface="TH SarabunIT๙" pitchFamily="34" charset="-34"/>
                <a:cs typeface="TH SarabunIT๙" pitchFamily="34" charset="-34"/>
              </a:rPr>
              <a:t>พระราชบัญญัติประกอบรัฐธรรมนูญว่าด้วยการป้องกันและปราบปรามการทุจริต พ.ศ. 2561</a:t>
            </a:r>
            <a:endParaRPr lang="th-TH" sz="40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มาตรา ๒๘ 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คณะกรรมการ ป.ป.ช. มีหน้าที่และ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ดังต่อไปนี้ 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 </a:t>
            </a:r>
          </a:p>
          <a:p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	(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๒) ไต่สวนและวินิจฉัยว่า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เจ้าหน้าที่ขอองรัฐร่ำรวยผิดปกติ 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กระทํา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ความผิดฐานทุจริตต่อหน้าที่ หรือ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กระทํา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ความผิดต่อ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ตําแหน่ง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หน้าที่ราชการ หรือความผิดต่อ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ตําแหน่ง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หน้าที่ในการ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ยุติธรรม </a:t>
            </a:r>
          </a:p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มาตรา ๔๘ 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เมื่อความปรากฏต่อคณะกรรมการ ป.ป.ช. ไม่ว่าจะมีการกล่าวหาหรือไม่ ว่ามีการ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กระทํา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ความผิดที่อยู่ในหน้าที่และ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ของคณะกรรมการ ป.ป.ช. ให้คณะกรรมการ ป.ป.ช. 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ตามหน้าที่และ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โดยพลัน โดยในกรณีที่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จําเป็นต้อง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มีการไต่สวน ต้องไต่สวนและ มีความเห็นหรือวินิจฉัยให้แล้วเสร็จภายใน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กําหนดเวลา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ที่คณะกรรมการ ป.ป.ช. 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กําหนด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ซึ่งต้องไม่เกินสองปี นับแต่วันเริ่ม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ไต่สวน </a:t>
            </a:r>
          </a:p>
        </p:txBody>
      </p:sp>
    </p:spTree>
    <p:extLst>
      <p:ext uri="{BB962C8B-B14F-4D97-AF65-F5344CB8AC3E}">
        <p14:creationId xmlns:p14="http://schemas.microsoft.com/office/powerpoint/2010/main" val="1480323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(ต่อ)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dirty="0" smtClean="0"/>
              <a:t>	</a:t>
            </a:r>
            <a:r>
              <a:rPr lang="th-TH" sz="3000" dirty="0" smtClean="0">
                <a:latin typeface="TH SarabunIT๙" pitchFamily="34" charset="-34"/>
                <a:cs typeface="TH SarabunIT๙" pitchFamily="34" charset="-34"/>
              </a:rPr>
              <a:t>ใน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sz="3000" dirty="0" err="1">
                <a:latin typeface="TH SarabunIT๙" pitchFamily="34" charset="-34"/>
                <a:cs typeface="TH SarabunIT๙" pitchFamily="34" charset="-34"/>
              </a:rPr>
              <a:t>กําหนดเวลา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ตามวรรคหนึ่ง ให้คณะกรรมการ ป.ป.ช. </a:t>
            </a:r>
            <a:r>
              <a:rPr lang="th-TH" sz="3000" dirty="0" err="1">
                <a:latin typeface="TH SarabunIT๙" pitchFamily="34" charset="-34"/>
                <a:cs typeface="TH SarabunIT๙" pitchFamily="34" charset="-34"/>
              </a:rPr>
              <a:t>คํานึงถึง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ความรวดเร็ว ความยากง่าย ของการไต่สวน และอายุความของการ</a:t>
            </a:r>
            <a:r>
              <a:rPr lang="th-TH" sz="30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ในเรื่องนั้น โดยจะระบุระยะเวลาของการไต่สวนข้อกล่าวหา แต่ละประเภทที่แตกต่างกันก็</a:t>
            </a:r>
            <a:r>
              <a:rPr lang="th-TH" sz="3000" dirty="0" smtClean="0">
                <a:latin typeface="TH SarabunIT๙" pitchFamily="34" charset="-34"/>
                <a:cs typeface="TH SarabunIT๙" pitchFamily="34" charset="-34"/>
              </a:rPr>
              <a:t>ได้</a:t>
            </a:r>
          </a:p>
          <a:p>
            <a:pPr marL="0" indent="0">
              <a:buNone/>
            </a:pPr>
            <a:r>
              <a:rPr lang="th-TH" sz="3000" dirty="0" smtClean="0">
                <a:latin typeface="TH SarabunIT๙" pitchFamily="34" charset="-34"/>
                <a:cs typeface="TH SarabunIT๙" pitchFamily="34" charset="-34"/>
              </a:rPr>
              <a:t>	ใน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กรณีที่มีเหตุ</a:t>
            </a:r>
            <a:r>
              <a:rPr lang="th-TH" sz="3000" dirty="0" err="1">
                <a:latin typeface="TH SarabunIT๙" pitchFamily="34" charset="-34"/>
                <a:cs typeface="TH SarabunIT๙" pitchFamily="34" charset="-34"/>
              </a:rPr>
              <a:t>จําเป็น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อันไม่อาจ</a:t>
            </a:r>
            <a:r>
              <a:rPr lang="th-TH" sz="30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ให้แล้วเสร็จตามระยะเวลาตามวรรคหนึ่งหรือวรรคสอง คณะกรรมการ ป.ป.ช. อาจขยายระยะเวลาออกไปตามที่</a:t>
            </a:r>
            <a:r>
              <a:rPr lang="th-TH" sz="3000" dirty="0" err="1">
                <a:latin typeface="TH SarabunIT๙" pitchFamily="34" charset="-34"/>
                <a:cs typeface="TH SarabunIT๙" pitchFamily="34" charset="-34"/>
              </a:rPr>
              <a:t>จํา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เป็นได้แต่รวมแล้วต้องไม่เกินสามปี เว้นแต่ เป็นเรื่องที่</a:t>
            </a:r>
            <a:r>
              <a:rPr lang="th-TH" sz="3000" dirty="0" err="1">
                <a:latin typeface="TH SarabunIT๙" pitchFamily="34" charset="-34"/>
                <a:cs typeface="TH SarabunIT๙" pitchFamily="34" charset="-34"/>
              </a:rPr>
              <a:t>จําเป็นต้อง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เดินทางไปไต่สวนในต่างประเทศ หรือขอให้หน่วยงานของต่างประเทศ</a:t>
            </a:r>
            <a:r>
              <a:rPr lang="th-TH" sz="30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 ไต่สวนให้ หรือขอรับเอกสารหลักฐานจากต่างประเทศ จะขยายระยะเวลาออกเท่าที่</a:t>
            </a:r>
            <a:r>
              <a:rPr lang="th-TH" sz="3000" dirty="0" err="1">
                <a:latin typeface="TH SarabunIT๙" pitchFamily="34" charset="-34"/>
                <a:cs typeface="TH SarabunIT๙" pitchFamily="34" charset="-34"/>
              </a:rPr>
              <a:t>จําเป็น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ก็ได้ </a:t>
            </a:r>
          </a:p>
          <a:p>
            <a:pPr marL="0" indent="0">
              <a:buNone/>
            </a:pPr>
            <a:r>
              <a:rPr lang="th-TH" sz="3000" dirty="0" smtClean="0">
                <a:latin typeface="TH SarabunIT๙" pitchFamily="34" charset="-34"/>
                <a:cs typeface="TH SarabunIT๙" pitchFamily="34" charset="-34"/>
              </a:rPr>
              <a:t>	ใน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กรณีที่คณะกรรมการ ป.ป.ช. ได้รับแจ้งจาก</a:t>
            </a:r>
            <a:r>
              <a:rPr lang="th-TH" sz="3000" dirty="0" smtClean="0">
                <a:latin typeface="TH SarabunIT๙" pitchFamily="34" charset="-34"/>
                <a:cs typeface="TH SarabunIT๙" pitchFamily="34" charset="-34"/>
              </a:rPr>
              <a:t>ผู้ว่า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sz="3000" dirty="0" smtClean="0">
                <a:latin typeface="TH SarabunIT๙" pitchFamily="34" charset="-34"/>
                <a:cs typeface="TH SarabunIT๙" pitchFamily="34" charset="-34"/>
              </a:rPr>
              <a:t>ตรวจเงินแผ่นดิน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ว่ามีหลักฐานอันควรเชื่อได้ว่า การใช้จ่ายเงินแผ่นดินมีพฤติการณ์อันเป็นการทุจริตต่อหน้าที่ จงใจปฏิบัติหน้าที่หรือ</a:t>
            </a:r>
            <a:r>
              <a:rPr lang="th-TH" sz="3000" dirty="0" smtClean="0">
                <a:latin typeface="TH SarabunIT๙" pitchFamily="34" charset="-34"/>
                <a:cs typeface="TH SarabunIT๙" pitchFamily="34" charset="-34"/>
              </a:rPr>
              <a:t>ใช้</a:t>
            </a:r>
            <a:r>
              <a:rPr lang="th-TH" sz="3000" dirty="0" err="1" smtClean="0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sz="3000" dirty="0" smtClean="0">
                <a:latin typeface="TH SarabunIT๙" pitchFamily="34" charset="-34"/>
                <a:cs typeface="TH SarabunIT๙" pitchFamily="34" charset="-34"/>
              </a:rPr>
              <a:t>ขัด</a:t>
            </a:r>
            <a:r>
              <a:rPr lang="th-TH" sz="3000" dirty="0">
                <a:latin typeface="TH SarabunIT๙" pitchFamily="34" charset="-34"/>
                <a:cs typeface="TH SarabunIT๙" pitchFamily="34" charset="-34"/>
              </a:rPr>
              <a:t>ต่อ บทบัญญัติแห่งรัฐธรรมนูญหรือ</a:t>
            </a:r>
            <a:r>
              <a:rPr lang="th-TH" sz="3000" dirty="0" smtClean="0">
                <a:latin typeface="TH SarabunIT๙" pitchFamily="34" charset="-34"/>
                <a:cs typeface="TH SarabunIT๙" pitchFamily="34" charset="-34"/>
              </a:rPr>
              <a:t>กฎหมาย</a:t>
            </a:r>
            <a:endParaRPr lang="th-TH" sz="30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7536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(ต่อ)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และเป็นกรณีที่ผู้ว่าการตรวจเงิน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แผ่นดินไม่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มี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จะ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ใดได้ ให้คณะกรรมการ ป.ป.ช. 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ไต่สวนโดยพลัน โดยให้ถือว่าเอกสารและหลักฐานที่ผู้ว่าการ ตรวจเงินแผ่นดินตรวจสอบหรือ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จัดทํา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ขึ้นเป็นส่วนหนึ่งของ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สํานวน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การไต่สวนของคณะกรรมการ ป.ป.ช. </a:t>
            </a:r>
            <a:endParaRPr lang="th-TH" sz="2800" dirty="0" smtClean="0">
              <a:latin typeface="TH SarabunIT๙" pitchFamily="34" charset="-34"/>
              <a:cs typeface="TH SarabunIT๙" pitchFamily="34" charset="-34"/>
            </a:endParaRPr>
          </a:p>
          <a:p>
            <a:pPr marL="0" indent="0">
              <a:buNone/>
            </a:pP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	ภายใต้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กําหนด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อายุความ เมื่อพ้น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กําหนดเวลา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ตามวรรคหนึ่งหรือวรรคสาม หรือตามที่บัญญัติไว้ ในพระราชบัญญัติประกอบรัฐธรรมนูญนี้แล้ว คณะกรรมการ ป.ป.ช. ยังคงมีหน้าที่และ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ที่จะ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ไต่สวน และมีความเห็น หรือวินิจฉัย หรือ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ตามหน้าที่และ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ต่อไป แต่ให้คณะกรรมการ ป.ป.ช. พิจารณาสอบสวนและ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ลงโทษผู้ที่เกี่ยวข้องตามควรแก่กรณีโดยเร็ว </a:t>
            </a:r>
          </a:p>
        </p:txBody>
      </p:sp>
    </p:spTree>
    <p:extLst>
      <p:ext uri="{BB962C8B-B14F-4D97-AF65-F5344CB8AC3E}">
        <p14:creationId xmlns:p14="http://schemas.microsoft.com/office/powerpoint/2010/main" val="994626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มาตรา ๙๘ </a:t>
            </a:r>
            <a:r>
              <a:rPr lang="th-TH" sz="2800" b="1" dirty="0" smtClean="0">
                <a:latin typeface="TH SarabunIT๙" pitchFamily="34" charset="-34"/>
                <a:cs typeface="TH SarabunIT๙" pitchFamily="34" charset="-34"/>
              </a:rPr>
              <a:t>(วรรคหนึ่ง) 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เมื่อ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ผู้บังคับบัญชาหรือผู้มี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แต่งตั้งถอดถอนผู้ถูกกล่าวหาได้รับ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สํานวน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การไต่สวนของคณะกรรมการ ป.ป.ช. ตามมาตรา ๙๑ แล้ว ให้ผู้บังคับบัญชาหรือผู้มี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แต่งตั้งถอดถอนผู้ถูกกล่าวหาผู้นั้นพิจารณาโทษทางวินัยตามฐานความผิดที่คณะกรรมการ ป.ป.ช. ได้มีมติโดยไม่ต้อง แต่งตั้งคณะกรรมการสอบสวนวินัยอีก โดยในการพิจารณาโทษทางวินัยแก่ผู้ถูกกล่าวหา ให้ถือว่า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สํานวน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การไต่สวนของคณะกรรมการ ป.ป.ช. เป็น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สํานวน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การสอบสวนทางวินัยของคณะกรรมการสอบสวนวินัย ตามกฎหมาย ระเบียบ หรือข้อบังคับว่าด้วยการบริหารงานบุคคลของผู้ถูกกล่าวหานั้น แล้วแต่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กรณี</a:t>
            </a:r>
            <a:endParaRPr lang="th-TH" sz="28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5587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มาตรา ๙๘ (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วรรคสาม) 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ทางวินัยตามวรรคหนึ่ง ให้ผู้บังคับบัญชาหรือผู้มี</a:t>
            </a:r>
            <a:r>
              <a:rPr lang="th-TH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แต่งตั้งถอดถอนพิจารณา สั่งลงโทษผู้ถูกกล่าวหาภายในสามสิบวันนับแต่วันที่ได้รับเรื่องจากคณะกรรมการ ป.ป.ช. หรือภายในสามสิบวัน นับแต่วันที่ผู้บังคับบัญชาหรือผู้มี</a:t>
            </a:r>
            <a:r>
              <a:rPr lang="th-TH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แต่งตั้งถอดถอนได้รับแจ้งมติที่ได้ขอให้คณะกรรมการ ป.ป.ช. พิจารณาทบทวนตามมาตรา ๙๙ วรรคสอง ทั้งนี้ ไม่ว่าผู้ถูกกล่าวหานั้นจะพ้นจากการเป็นเจ้าหน้าที่ ของรัฐก่อนหรือหลังที่คณะกรรมการ ป.ป.ช. ได้มีมติวินิจฉัยมูลความผิด เว้นแต่คณะกรรมการ ป.ป.ช. จะมีมติเมื่อพ้น</a:t>
            </a:r>
            <a:r>
              <a:rPr lang="th-TH" dirty="0" err="1">
                <a:latin typeface="TH SarabunIT๙" pitchFamily="34" charset="-34"/>
                <a:cs typeface="TH SarabunIT๙" pitchFamily="34" charset="-34"/>
              </a:rPr>
              <a:t>กําหนดเวลา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ตามมาตรา ๔๘ แล้ว แต่ไม่เป็นการตัด</a:t>
            </a:r>
            <a:r>
              <a:rPr lang="th-TH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คณะกรรมการ ป.ป.ช. ที่จะ</a:t>
            </a:r>
            <a:r>
              <a:rPr lang="th-TH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เพื่อ</a:t>
            </a:r>
            <a:r>
              <a:rPr lang="th-TH" dirty="0" err="1">
                <a:latin typeface="TH SarabunIT๙" pitchFamily="34" charset="-34"/>
                <a:cs typeface="TH SarabunIT๙" pitchFamily="34" charset="-34"/>
              </a:rPr>
              <a:t>ดําเนิน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คดีอาญาต่อไป </a:t>
            </a:r>
          </a:p>
        </p:txBody>
      </p:sp>
    </p:spTree>
    <p:extLst>
      <p:ext uri="{BB962C8B-B14F-4D97-AF65-F5344CB8AC3E}">
        <p14:creationId xmlns:p14="http://schemas.microsoft.com/office/powerpoint/2010/main" val="1024867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มาตรา ๙๙ 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ในการพิจารณาลงโทษทางวินัยตาม</a:t>
            </a:r>
            <a:r>
              <a:rPr lang="th-TH" dirty="0" err="1">
                <a:latin typeface="TH SarabunIT๙" pitchFamily="34" charset="-34"/>
                <a:cs typeface="TH SarabunIT๙" pitchFamily="34" charset="-34"/>
              </a:rPr>
              <a:t>คํา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วินิจฉัยของคณะกรรมการ ป.ป.ช. หากผู้บังคับบัญชาหรือผู้มี</a:t>
            </a:r>
            <a:r>
              <a:rPr lang="th-TH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แต่งตั้งถอดถอนมีพยานหลักฐานใหม่อันแสดงได้ว่าผู้ถูกกล่าวหามิได้ มีการ</a:t>
            </a:r>
            <a:r>
              <a:rPr lang="th-TH" dirty="0" err="1">
                <a:latin typeface="TH SarabunIT๙" pitchFamily="34" charset="-34"/>
                <a:cs typeface="TH SarabunIT๙" pitchFamily="34" charset="-34"/>
              </a:rPr>
              <a:t>กระทํา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ความผิดตามที่กล่าวหาหรือ</a:t>
            </a:r>
            <a:r>
              <a:rPr lang="th-TH" dirty="0" err="1">
                <a:latin typeface="TH SarabunIT๙" pitchFamily="34" charset="-34"/>
                <a:cs typeface="TH SarabunIT๙" pitchFamily="34" charset="-34"/>
              </a:rPr>
              <a:t>กระทํา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ความผิดในฐานความผิดที่แตกต่างจากที่ถูกกล่าวหา ให้ผู้บังคับบัญชาหรือผู้มี</a:t>
            </a:r>
            <a:r>
              <a:rPr lang="th-TH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แต่งตั้งถอดถอน มีหนังสือพร้อมเอกสารและพยานหลักฐานถึง คณะกรรมการ ป.ป.ช. เพื่อขอให้พิจารณาทบทวนมตินั้นได้ภายในสามสิบวันนับแต่วันที่ได้รับเรื่อง จากคณะกรรมการ ป.ป.ช.</a:t>
            </a:r>
          </a:p>
        </p:txBody>
      </p:sp>
    </p:spTree>
    <p:extLst>
      <p:ext uri="{BB962C8B-B14F-4D97-AF65-F5344CB8AC3E}">
        <p14:creationId xmlns:p14="http://schemas.microsoft.com/office/powerpoint/2010/main" val="1814987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มาตรา ๑๐๐ 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ผู้บังคับบัญชาหรือผู้มี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แต่งตั้งถอดถอนหรือผู้ใดไม่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ตามมาตรา ๙๘ โดยไม่มีเหตุอันสมควร ให้ถือว่าผู้บังคับบัญชาหรือผู้มี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แต่งตั้งถอดถอนจงใจปฏิบัติหน้าที่ขัดต่อกฎหมาย หรือ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กระทํา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ผิดวินัยอย่างร้ายแรง ตามกฎหมาย ระเบียบ หรือ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ข้อบังคับ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ว่าด้วยการบริหารงานบุคคลของ ผู้ถูกกล่าวหา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นั้น</a:t>
            </a:r>
          </a:p>
          <a:p>
            <a:endParaRPr lang="th-TH" sz="28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3207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มาตรา ๑๐๑ 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ผู้ซึ่งถูกลงโทษตามมาตรา ๙๘ ที่มีสิทธิฟ้องคดีต่อศาลปกครอง จะฟ้องคดี ต่อศาลปกครองภายในเก้าสิบวันนับแต่วันที่ถูกลงโทษโดยไม่ต้องอุทธรณ์ตามกฎหมาย ระเบียบ หรือข้อบังคับ 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ว่า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ด้วยการบริหารงานบุคคลของผู้ถูกลงโทษนั้น หรือจะ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อุทธรณ์ดุลพินิจในการ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กําหนด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โทษของ ผู้บังคับบัญชาตามกฎหมาย ระเบียบ หรือข้อบังคับว่าด้วยการบริหารงานบุคคลของผู้ถูกลงโทษนั้นก่อนก็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ได้</a:t>
            </a:r>
            <a:endParaRPr lang="th-TH" sz="28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6793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95536" y="1397391"/>
            <a:ext cx="8352928" cy="3477875"/>
          </a:xfrm>
          <a:prstGeom prst="rect">
            <a:avLst/>
          </a:prstGeom>
          <a:solidFill>
            <a:srgbClr val="FFEEEB"/>
          </a:solidFill>
          <a:ln w="381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40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4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สภานิติบัญญัติแห่งชาติในคราวประชุมครั้งที่ 84/2561 เมื่อวันพฤหัสบดีที่ 13 ธันวาคม 2561 พิจารณาให้</a:t>
            </a:r>
            <a:br>
              <a:rPr lang="th-TH" sz="3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ความเห็นชอบร่างพระราชบัญญัติทั้ง 5 ฉบับข้างต้นซึ่งเป็นบทบัญญัติเกี่ยวกับการดำเนินการทางวินัยแก่ผู้ที่พ้นจากราชการโดยได้ส่งไปยังคณะรัฐมนตรีเพื่อดำเนินการประกาศในราชกิจจา</a:t>
            </a:r>
            <a:r>
              <a:rPr lang="th-TH" sz="3600" b="1" dirty="0" err="1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นุเบกษา</a:t>
            </a:r>
            <a:r>
              <a:rPr lang="th-TH" sz="3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ต่อไป โดยมีรายละเอียด ดังนี้</a:t>
            </a:r>
            <a:endParaRPr lang="en-US" sz="4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7450" y="6159838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 smtClean="0">
                <a:latin typeface="TH SarabunIT๙" pitchFamily="34" charset="-34"/>
                <a:cs typeface="TH SarabunIT๙" pitchFamily="34" charset="-34"/>
              </a:rPr>
              <a:t>พระราชบัญญัติวิธีปฏิบัติราชการทางปกครอง พ.ศ.  2539</a:t>
            </a:r>
            <a:endParaRPr lang="th-TH" sz="40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 smtClean="0">
                <a:latin typeface="TH SarabunIT๙" pitchFamily="34" charset="-34"/>
                <a:cs typeface="TH SarabunIT๙" pitchFamily="34" charset="-34"/>
              </a:rPr>
              <a:t>มาตรา </a:t>
            </a:r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๔๐ </a:t>
            </a:r>
            <a:r>
              <a:rPr lang="th-TH" sz="2800" dirty="0" err="1" smtClean="0">
                <a:latin typeface="TH SarabunIT๙" pitchFamily="34" charset="-34"/>
                <a:cs typeface="TH SarabunIT๙" pitchFamily="34" charset="-34"/>
              </a:rPr>
              <a:t>คําสั่ง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ทางปกครองที่อาจอุทธรณ์หรือโต้แย้งต่อไปได้ให้ระบุกรณีที่อาจอุทธรณ์หรือโต้แย้ง การยื่นคำอุทธรณ์หรือคำโต้แย้ง และระยะเวลาสำหรับการอุทธรณ์หรือการโต้แย้งดังกล่าวไว้ด้วย </a:t>
            </a:r>
          </a:p>
          <a:p>
            <a:pPr marL="0" indent="0">
              <a:buNone/>
            </a:pP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	ในกรณีที่มีการฝ่าฝืนบทบัญญัติตามวรรคหนึ่ง ให้ระยะเวลาสำหรับการอุทธรณ์หรือการโต้แย้งเริ่มนับใหม่ตั้งแต่วันที่ได้รับแจ้งหลักเกณฑ์ตามวรรคหนึ่ง แต่ถ้าไม่มีการแจ้งใหม่และระยะเวลาดังกล่าวมีระยะเวลาสั้นกว่าหนึ่งปี ให้ขยายเป็นหนึ่งปีนับแต่วันทีได้รับคำสั่งทางปกครอง</a:t>
            </a:r>
            <a:endParaRPr lang="th-TH" sz="28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4744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มาตรา ๑๒๒ วรรคสาม 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ในกรณีตามวรรคหนึ่งให้คณะกรรมการ ป.ป.ช. 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แจ้ง</a:t>
            </a:r>
          </a:p>
          <a:p>
            <a:pPr marL="0" indent="0">
              <a:buNone/>
            </a:pPr>
            <a:r>
              <a:rPr lang="th-TH" sz="2800" dirty="0" err="1" smtClean="0">
                <a:latin typeface="TH SarabunIT๙" pitchFamily="34" charset="-34"/>
                <a:cs typeface="TH SarabunIT๙" pitchFamily="34" charset="-34"/>
              </a:rPr>
              <a:t>คํา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วินิจฉัยพร้อมด้วยข้อเท็จจริงโดยสรุป ไปยังผู้บังคับบัญชาหรือผู้มี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อํานาจ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แต่งตั้ง</a:t>
            </a:r>
          </a:p>
          <a:p>
            <a:pPr marL="0" indent="0">
              <a:buNone/>
            </a:pP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ถอด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ถอนของผู้ถูกกล่าวหาภายในสามสิบวันนับแต่วันที่วินิจฉัย เพื่อสั่งลงโทษไล่ออกภายในหกสิบวันนับแต่วันที่ได้รับแจ้ง โดยให้ถือว่า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กระทํา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การทุจริตต่อหน้าที</a:t>
            </a:r>
          </a:p>
        </p:txBody>
      </p:sp>
    </p:spTree>
    <p:extLst>
      <p:ext uri="{BB962C8B-B14F-4D97-AF65-F5344CB8AC3E}">
        <p14:creationId xmlns:p14="http://schemas.microsoft.com/office/powerpoint/2010/main" val="115078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มาตรา ๑๓๖ 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เมื่อผู้บังคับบัญชาของเจ้าพนักงานของรัฐมี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คําสั่ง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ให้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สอบสวนทางวินัย แก่เจ้าพนักงานของรัฐในความผิดฐานทุจริตต่อหน้าที่ ให้แจ้งให้คณะกรรมการ ป.ป.ช. ทราบภายใน สามสิบวันนับแต่วันที่มี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คําสั่ง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ในกรณีเช่นนั้น คณะกรรมการ ป.ป.ช. จะสั่งให้ผู้บังคับบัญชารายงาน ความคืบหน้าและผลของการ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หรือจะให้ส่งเรื่องให้คณะกรรมการ ป.ป.ช. เพื่อ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ต่อไปก็ได้ และให้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นํา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ความในมาตรา ๖๖ มาใช้บังคับด้วยโดยอนุโลม</a:t>
            </a:r>
          </a:p>
        </p:txBody>
      </p:sp>
    </p:spTree>
    <p:extLst>
      <p:ext uri="{BB962C8B-B14F-4D97-AF65-F5344CB8AC3E}">
        <p14:creationId xmlns:p14="http://schemas.microsoft.com/office/powerpoint/2010/main" val="281336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>
                <a:latin typeface="TH SarabunIT๙" pitchFamily="34" charset="-34"/>
                <a:cs typeface="TH SarabunIT๙" pitchFamily="34" charset="-34"/>
              </a:rPr>
              <a:t>มาตรา ๑๘๐ 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ผู้ใดเปิดเผยข้อความ ข้อเท็จจริง หรือข้อมูลที่คณะกรรมการ ป.ป.ช. </a:t>
            </a:r>
            <a:endParaRPr lang="th-TH" sz="2800" dirty="0" smtClean="0">
              <a:latin typeface="TH SarabunIT๙" pitchFamily="34" charset="-34"/>
              <a:cs typeface="TH SarabunIT๙" pitchFamily="34" charset="-34"/>
            </a:endParaRPr>
          </a:p>
          <a:p>
            <a:pPr marL="0" indent="0">
              <a:buNone/>
            </a:pP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หรือ 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พนักงานเจ้าหน้าที่ได้มาเนื่องจากการปฏิบัติหน้าที่ตามพระราชบัญญัติประกอบรัฐธรรมนูญนี้ ต้องระวางโทษ 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จําคุก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ไม่เกินหนึ่งปี หรือปรับไม่เกินสองหมื่นบาท หรือทั้ง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จํา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ทั้งปรับ เว้นแต่เป็นการเปิดเผยตามมาตรา 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๓๖</a:t>
            </a:r>
          </a:p>
          <a:p>
            <a:pPr marL="0" indent="0">
              <a:buNone/>
            </a:pPr>
            <a:r>
              <a:rPr lang="th-TH" sz="2800" dirty="0" smtClean="0"/>
              <a:t>	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หาก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การเปิดเผยตามวรรคหนึ่งเป็นการเปิดเผยชื่อและที่อยู่ของผู้กล่าวหา หรือชื่อและที่อยู่ ของผู้ชี้ช่อง แจ้งเบาะแส หรือให้ข้อมูลหรือข้อเท็จจริง หรือเปิดเผยทะเบียนที่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จัดทํา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ขึ้นตามมาตรา ๖๐ วรรคสี่ ผู้นั้นต้องระวางโทษ</a:t>
            </a:r>
            <a:r>
              <a:rPr lang="th-TH" sz="2800" dirty="0" err="1">
                <a:latin typeface="TH SarabunIT๙" pitchFamily="34" charset="-34"/>
                <a:cs typeface="TH SarabunIT๙" pitchFamily="34" charset="-34"/>
              </a:rPr>
              <a:t>จําคุก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ตั้งแต่หนึ่งปีถึงห้าปีและปรับตั้งแต่สองหมื่นบาทถึงหนึ่งแสนบาท</a:t>
            </a:r>
          </a:p>
        </p:txBody>
      </p:sp>
    </p:spTree>
    <p:extLst>
      <p:ext uri="{BB962C8B-B14F-4D97-AF65-F5344CB8AC3E}">
        <p14:creationId xmlns:p14="http://schemas.microsoft.com/office/powerpoint/2010/main" val="3020084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400" b="1" dirty="0" smtClean="0">
                <a:latin typeface="TH SarabunIT๙" pitchFamily="34" charset="-34"/>
                <a:cs typeface="TH SarabunIT๙" pitchFamily="34" charset="-34"/>
              </a:rPr>
              <a:t>คำวินิจฉัยศาลรัฐธรรมนูญ ที่ 2/2546 </a:t>
            </a:r>
            <a:br>
              <a:rPr lang="th-TH" sz="4400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4400" b="1" dirty="0" smtClean="0">
                <a:latin typeface="TH SarabunIT๙" pitchFamily="34" charset="-34"/>
                <a:cs typeface="TH SarabunIT๙" pitchFamily="34" charset="-34"/>
              </a:rPr>
              <a:t>ลงวันที่ 6 กุมภาพันธ์ 2546</a:t>
            </a:r>
            <a:endParaRPr lang="th-TH" sz="44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ศาล</a:t>
            </a:r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รัฐธรรมนูญวินิจฉัย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ว่า อำนาจหน้าที่ของคณะกรรมการ ป.ป.ช. ในการไต่สวนและวินิจฉัยตามรัฐธรรมนูญ มาตรา 301 วรรคหนึ่ง (3) เพื่อดำเนินการต่อไปตามกฎหมายประกอบรัฐธรรมนูญว่าด้วยการป้องกันและปราบปรามการทุจริต เมื่อคณะกรรมการ ป.ป.ช.ได้ไต่สวนและวินิจฉัยว่า เจ้าหน้าที่ของรัฐกระทำความผิดฐานทุจริตต่อหน้าที่จึงเป็นอันยุติ ดังนั้น องค์กรที่มีอำนาจพิจารณาอุทธรณ์ จึงไม่อาจพิจารณาเปลี่ยนแปลงฐานความผิดทางวินัยตามที่คณะกรรมการ ป.ป.ช. วินิจฉัยยุติแล้ว ให้เป็นประการอื่นได้อีก</a:t>
            </a:r>
          </a:p>
        </p:txBody>
      </p:sp>
    </p:spTree>
    <p:extLst>
      <p:ext uri="{BB962C8B-B14F-4D97-AF65-F5344CB8AC3E}">
        <p14:creationId xmlns:p14="http://schemas.microsoft.com/office/powerpoint/2010/main" val="2751190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0185" y="861689"/>
            <a:ext cx="8496944" cy="1872208"/>
          </a:xfrm>
        </p:spPr>
        <p:txBody>
          <a:bodyPr>
            <a:noAutofit/>
          </a:bodyPr>
          <a:lstStyle/>
          <a:p>
            <a:pPr algn="ctr"/>
            <a:r>
              <a:rPr lang="th-TH" sz="4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กฎ ก.ค.ศ. ว่าด้วยอำนาจการลงโทษ ภาคทัณฑ์ ตัดเงินเดือน </a:t>
            </a:r>
            <a:br>
              <a:rPr lang="th-TH" sz="4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4200" b="1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ลดเงินเดือน พ.ศ. 2561 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3074426"/>
            <a:ext cx="8229600" cy="1944216"/>
          </a:xfrm>
        </p:spPr>
        <p:txBody>
          <a:bodyPr/>
          <a:lstStyle/>
          <a:p>
            <a:pPr marL="0" indent="0">
              <a:buNone/>
            </a:pPr>
            <a:endParaRPr lang="th-TH" sz="3600" b="1" dirty="0">
              <a:latin typeface="Angsana New" pitchFamily="18" charset="-34"/>
              <a:cs typeface="Angsana New" pitchFamily="18" charset="-34"/>
            </a:endParaRPr>
          </a:p>
          <a:p>
            <a:pPr marL="0" indent="0" algn="ctr">
              <a:buNone/>
            </a:pP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ประกาศในราชกิจจา</a:t>
            </a:r>
            <a:r>
              <a:rPr lang="th-TH" sz="3600" b="1" dirty="0" err="1">
                <a:latin typeface="Angsana New" pitchFamily="18" charset="-34"/>
                <a:cs typeface="Angsana New" pitchFamily="18" charset="-34"/>
              </a:rPr>
              <a:t>นุเบกษา</a:t>
            </a: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และมีผลบังคับใช้</a:t>
            </a:r>
            <a:br>
              <a:rPr lang="th-TH" sz="3600" b="1" dirty="0">
                <a:latin typeface="Angsana New" pitchFamily="18" charset="-34"/>
                <a:cs typeface="Angsana New" pitchFamily="18" charset="-34"/>
              </a:rPr>
            </a:br>
            <a:r>
              <a:rPr lang="th-TH" sz="36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เมื่อวันที่ 20 สิงหาคม 2561 </a:t>
            </a:r>
          </a:p>
          <a:p>
            <a:pPr marL="0" indent="0" algn="ctr">
              <a:buNone/>
            </a:pPr>
            <a:endParaRPr lang="th-TH" dirty="0">
              <a:solidFill>
                <a:srgbClr val="FF0000"/>
              </a:solidFill>
            </a:endParaRP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8"/>
            <a:ext cx="1143008" cy="16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16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00056"/>
              </p:ext>
            </p:extLst>
          </p:nvPr>
        </p:nvGraphicFramePr>
        <p:xfrm>
          <a:off x="179388" y="333375"/>
          <a:ext cx="8640761" cy="5524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9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90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08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87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88685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อำนาจการลงโทษภาคทัณฑ์ ตัดเงินเดือน หรือลดเงินเดือน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ข้าราชการครูและบุคลากรทางการศึกษา</a:t>
                      </a:r>
                      <a:r>
                        <a:rPr lang="th-TH" sz="36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 (เดิม)</a:t>
                      </a:r>
                      <a:endParaRPr lang="en-US" sz="3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</a:txBody>
                  <a:tcPr marL="91438" marR="91438" marT="45713" marB="45713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2471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ผู้มีอำนาจลงโทษ</a:t>
                      </a:r>
                    </a:p>
                  </a:txBody>
                  <a:tcPr marL="91438" marR="91438" marT="45713" marB="4571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ภาคทัณฑ์</a:t>
                      </a:r>
                    </a:p>
                  </a:txBody>
                  <a:tcPr marL="91438" marR="91438" marT="45713" marB="4571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ตัดเงินเดือน</a:t>
                      </a:r>
                    </a:p>
                  </a:txBody>
                  <a:tcPr marL="91438" marR="91438" marT="45713" marB="45713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ลดขั้นเงินเดือน</a:t>
                      </a:r>
                    </a:p>
                  </a:txBody>
                  <a:tcPr marL="91438" marR="91438" marT="45713" marB="4571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หมายเหตุ</a:t>
                      </a:r>
                    </a:p>
                  </a:txBody>
                  <a:tcPr marL="91438" marR="91438" marT="45713" marB="45713">
                    <a:solidFill>
                      <a:srgbClr val="FB61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90594">
                <a:tc>
                  <a:txBody>
                    <a:bodyPr/>
                    <a:lstStyle/>
                    <a:p>
                      <a:r>
                        <a:rPr lang="th-TH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ผู้อำนวยการสถานศึกษาหรือตำแหน่งที่เรียกชื่อ</a:t>
                      </a:r>
                      <a:endParaRPr lang="en-US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  <a:p>
                      <a:r>
                        <a:rPr lang="th-TH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อย่างอื่นที่มีฐานะเทียบเท่า</a:t>
                      </a:r>
                      <a:endParaRPr lang="th-TH" sz="2800" dirty="0">
                        <a:cs typeface="+mj-cs"/>
                      </a:endParaRPr>
                    </a:p>
                  </a:txBody>
                  <a:tcPr marL="91438" marR="91438" marT="45713" marB="4571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√</a:t>
                      </a:r>
                    </a:p>
                  </a:txBody>
                  <a:tcPr marL="91438" marR="91438" marT="45713" marB="4571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th-TH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 √</a:t>
                      </a:r>
                      <a:br>
                        <a:rPr lang="th-TH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</a:br>
                      <a:r>
                        <a:rPr lang="th-TH" sz="2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(ครั้งหนึ่งไม่เกิน</a:t>
                      </a:r>
                      <a:r>
                        <a:rPr lang="th-TH" sz="22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 5</a:t>
                      </a:r>
                      <a:r>
                        <a:rPr lang="en-US" sz="22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%</a:t>
                      </a:r>
                      <a:r>
                        <a:rPr lang="th-TH" sz="22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 ของอัตราเงินเดือนและเป็นเวลาไม่เกินหนึ่งเดือน)</a:t>
                      </a:r>
                      <a:endParaRPr lang="th-TH" sz="2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  <a:p>
                      <a:endParaRPr lang="th-TH" sz="2800" dirty="0">
                        <a:cs typeface="+mj-cs"/>
                      </a:endParaRPr>
                    </a:p>
                  </a:txBody>
                  <a:tcPr marL="91438" marR="91438" marT="45713" marB="4571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endParaRPr lang="th-TH" sz="2800" dirty="0">
                        <a:cs typeface="+mj-cs"/>
                      </a:endParaRPr>
                    </a:p>
                  </a:txBody>
                  <a:tcPr marL="91438" marR="91438" marT="45713" marB="45713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800" dirty="0">
                        <a:cs typeface="+mj-cs"/>
                      </a:endParaRPr>
                    </a:p>
                  </a:txBody>
                  <a:tcPr marL="91438" marR="91438" marT="45713" marB="45713">
                    <a:solidFill>
                      <a:srgbClr val="FC8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37479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075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484395"/>
              </p:ext>
            </p:extLst>
          </p:nvPr>
        </p:nvGraphicFramePr>
        <p:xfrm>
          <a:off x="179388" y="333375"/>
          <a:ext cx="8640761" cy="6047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4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452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87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412424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อำนาจการลงโทษภาคทัณฑ์ ตัดเงินเดือน หรือลดเงินเดือน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ข้าราชการครูและบุคลากรทางการศึกษา (เดิม)</a:t>
                      </a:r>
                      <a:endParaRPr lang="en-US" sz="3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</a:txBody>
                  <a:tcPr marL="91438" marR="91438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2557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ผู้มีอำนาจลงโทษ</a:t>
                      </a:r>
                    </a:p>
                  </a:txBody>
                  <a:tcPr marL="91438" marR="9143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ภาคทัณฑ์</a:t>
                      </a:r>
                    </a:p>
                  </a:txBody>
                  <a:tcPr marL="91438" marR="9143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ตัดเงินเดือน</a:t>
                      </a:r>
                    </a:p>
                  </a:txBody>
                  <a:tcPr marL="91438" marR="91438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ลดขั้นเงินเดือน</a:t>
                      </a:r>
                    </a:p>
                  </a:txBody>
                  <a:tcPr marL="91438" marR="91438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หมายเหตุ</a:t>
                      </a:r>
                    </a:p>
                  </a:txBody>
                  <a:tcPr marL="91438" marR="91438">
                    <a:solidFill>
                      <a:srgbClr val="FB61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12973">
                <a:tc>
                  <a:txBody>
                    <a:bodyPr/>
                    <a:lstStyle/>
                    <a:p>
                      <a:r>
                        <a:rPr lang="th-TH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ผอ.</a:t>
                      </a:r>
                      <a:r>
                        <a:rPr lang="th-TH" sz="2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สพท</a:t>
                      </a:r>
                      <a:r>
                        <a:rPr lang="th-TH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.หรือตำแหน่งที่เรียกชื่ออย่างอื่นที่มีฐานะเทียบเท่า</a:t>
                      </a:r>
                      <a:endParaRPr lang="th-TH" sz="2800" dirty="0">
                        <a:cs typeface="+mj-cs"/>
                      </a:endParaRPr>
                    </a:p>
                  </a:txBody>
                  <a:tcPr marL="91438" marR="9143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th-TH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√</a:t>
                      </a:r>
                    </a:p>
                    <a:p>
                      <a:endParaRPr lang="th-TH" sz="2800" dirty="0">
                        <a:cs typeface="+mj-cs"/>
                      </a:endParaRPr>
                    </a:p>
                  </a:txBody>
                  <a:tcPr marL="91438" marR="91438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(ครั้งหนึ่ง</a:t>
                      </a:r>
                      <a:b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</a:br>
                      <a: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ไม่เกิน 5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 ของอัตราเงินเดือนและเป็นเวลาไม่เกินสองเดือน)</a:t>
                      </a:r>
                    </a:p>
                    <a:p>
                      <a:endParaRPr lang="th-TH" sz="2800" dirty="0">
                        <a:cs typeface="+mj-cs"/>
                      </a:endParaRPr>
                    </a:p>
                  </a:txBody>
                  <a:tcPr marL="91438" marR="9143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</a:p>
                    <a:p>
                      <a:pPr algn="ctr"/>
                      <a:r>
                        <a:rPr lang="th-TH" sz="2200" b="1" dirty="0">
                          <a:cs typeface="+mj-cs"/>
                        </a:rPr>
                        <a:t>(ครั้งหนึ่งไม่เกิน</a:t>
                      </a:r>
                      <a:br>
                        <a:rPr lang="th-TH" sz="2200" b="1" dirty="0">
                          <a:cs typeface="+mj-cs"/>
                        </a:rPr>
                      </a:br>
                      <a:r>
                        <a:rPr lang="th-TH" sz="2200" b="1" dirty="0">
                          <a:cs typeface="+mj-cs"/>
                        </a:rPr>
                        <a:t>หนึ่งขั้น)</a:t>
                      </a:r>
                    </a:p>
                  </a:txBody>
                  <a:tcPr marL="91438" marR="9143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800" dirty="0">
                        <a:cs typeface="+mj-cs"/>
                      </a:endParaRPr>
                    </a:p>
                  </a:txBody>
                  <a:tcPr marL="91438" marR="91438">
                    <a:solidFill>
                      <a:srgbClr val="FC8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7065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</p:nvPr>
        </p:nvGraphicFramePr>
        <p:xfrm>
          <a:off x="323850" y="260350"/>
          <a:ext cx="8642350" cy="5162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7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77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35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88901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อำนาจการลงโทษภาคทัณฑ์ ตัดเงินเดือน หรือลดเงินเดือน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ข้าราชการครูและบุคลากรทางการศึกษา (เดิม)</a:t>
                      </a:r>
                      <a:endParaRPr lang="en-US" sz="3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</a:txBody>
                  <a:tcPr marL="91455" marR="91455" marT="45726" marB="45726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284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ผู้มีอำนาจลงโทษ</a:t>
                      </a:r>
                    </a:p>
                  </a:txBody>
                  <a:tcPr marL="91455" marR="91455" marT="45726" marB="45726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ภาคทัณฑ์</a:t>
                      </a:r>
                    </a:p>
                  </a:txBody>
                  <a:tcPr marL="91455" marR="91455" marT="45726" marB="4572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ตัดเงินเดือน</a:t>
                      </a:r>
                    </a:p>
                  </a:txBody>
                  <a:tcPr marL="91455" marR="91455" marT="45726" marB="4572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ลดขั้นเงินเดือน</a:t>
                      </a:r>
                    </a:p>
                  </a:txBody>
                  <a:tcPr marL="91455" marR="91455" marT="45726" marB="4572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หมายเหตุ</a:t>
                      </a:r>
                    </a:p>
                  </a:txBody>
                  <a:tcPr marL="91455" marR="91455" marT="45726" marB="45726">
                    <a:solidFill>
                      <a:srgbClr val="FB61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28329">
                <a:tc>
                  <a:txBody>
                    <a:bodyPr/>
                    <a:lstStyle/>
                    <a:p>
                      <a:r>
                        <a:rPr lang="th-TH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นายกรัฐมนตรี รัฐมนตรีเจ้าสังกัด ปลัดกระทรวง เลขาธิการ อธิบดีหรือตำแหน่งที่เรียกชื่ออย่างอื่น                  ที่มีฐานะเทียบเท่า  หรืออธิการบดีหรือตำแหน่งที่เรียกชื่ออย่างอื่น                    ที่มีฐานะเทียบเท่า</a:t>
                      </a:r>
                      <a:endParaRPr lang="th-TH" sz="2400" dirty="0">
                        <a:cs typeface="+mj-cs"/>
                      </a:endParaRPr>
                    </a:p>
                  </a:txBody>
                  <a:tcPr marL="91455" marR="91455" marT="45726" marB="4572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j-cs"/>
                        </a:rPr>
                        <a:t> √</a:t>
                      </a:r>
                    </a:p>
                  </a:txBody>
                  <a:tcPr marL="91455" marR="91455" marT="45726" marB="45726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(ครั้งหนึ่ง</a:t>
                      </a:r>
                      <a:b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</a:br>
                      <a: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ไม่เกิน 5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 ของอัตราเงินเดือนและเป็นเวลา</a:t>
                      </a:r>
                      <a:b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</a:br>
                      <a: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ไม่เกินสามเดือน)</a:t>
                      </a:r>
                    </a:p>
                    <a:p>
                      <a:endParaRPr lang="th-TH" sz="2400" b="1" dirty="0">
                        <a:cs typeface="+mj-cs"/>
                      </a:endParaRPr>
                    </a:p>
                  </a:txBody>
                  <a:tcPr marL="91455" marR="91455" marT="45726" marB="4572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(ครั้งหนึ่งไม่เกิน</a:t>
                      </a:r>
                      <a:b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</a:br>
                      <a: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หนึ่งขั้น)</a:t>
                      </a:r>
                    </a:p>
                    <a:p>
                      <a:endParaRPr lang="th-TH" sz="2400" b="1" dirty="0">
                        <a:cs typeface="+mj-cs"/>
                      </a:endParaRPr>
                    </a:p>
                  </a:txBody>
                  <a:tcPr marL="91455" marR="91455" marT="45726" marB="45726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55" marR="91455" marT="45726" marB="45726">
                    <a:solidFill>
                      <a:srgbClr val="FC8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737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</p:nvPr>
        </p:nvGraphicFramePr>
        <p:xfrm>
          <a:off x="179388" y="2060575"/>
          <a:ext cx="8640761" cy="4297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9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90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08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87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962400">
                <a:tc>
                  <a:txBody>
                    <a:bodyPr/>
                    <a:lstStyle/>
                    <a:p>
                      <a:r>
                        <a:rPr lang="th-TH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ผู้อำนวยการสถานศึกษาหรือตำแหน่งที่เรียกชื่อ</a:t>
                      </a:r>
                      <a:endParaRPr lang="en-US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  <a:p>
                      <a:r>
                        <a:rPr lang="th-TH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อย่างอื่นที่มีฐานะเทียบเท่า</a:t>
                      </a:r>
                      <a:endParaRPr lang="th-TH" sz="2800" dirty="0">
                        <a:cs typeface="+mj-cs"/>
                      </a:endParaRPr>
                    </a:p>
                  </a:txBody>
                  <a:tcPr marL="91438" marR="91438" marT="45714" marB="4571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cs typeface="+mj-cs"/>
                        </a:rPr>
                        <a:t>√</a:t>
                      </a:r>
                    </a:p>
                  </a:txBody>
                  <a:tcPr marL="91438" marR="91438" marT="45714" marB="45714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√</a:t>
                      </a:r>
                      <a:br>
                        <a:rPr lang="th-TH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</a:br>
                      <a:r>
                        <a:rPr lang="th-TH" sz="2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(ครั้งหนึ่งในอัตราร้อยละ</a:t>
                      </a:r>
                      <a:r>
                        <a:rPr lang="th-TH" sz="22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 2 หรือร้อยละ 4 ของเงินเดือนที่ผู้นั้นได้รับในวันที่มีคำสั่งลงโทษเป็นเวลา1 เดือน 2 เดือน หรือ 3 เดือน)</a:t>
                      </a:r>
                      <a:endParaRPr lang="th-TH" sz="2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  <a:p>
                      <a:endParaRPr lang="th-TH" sz="2800" dirty="0">
                        <a:cs typeface="+mj-cs"/>
                      </a:endParaRPr>
                    </a:p>
                  </a:txBody>
                  <a:tcPr marL="91438" marR="91438" marT="45714" marB="4571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5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    </a:t>
                      </a:r>
                      <a:endParaRPr lang="th-TH" sz="4500" dirty="0">
                        <a:cs typeface="+mj-cs"/>
                      </a:endParaRPr>
                    </a:p>
                  </a:txBody>
                  <a:tcPr marL="91438" marR="91438" marT="45714" marB="4571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* การสั่งลงโทษตัดเงินเดือนหรือลดเงินเดือน ถ้าจำนวนเงินเดือนที่จะต้องตัดหรือลดมีเศษไม่ถึง 10 บาท ให้ปัดเศษทิ้ง</a:t>
                      </a:r>
                    </a:p>
                    <a:p>
                      <a:endParaRPr lang="th-TH" sz="2800" dirty="0">
                        <a:cs typeface="+mj-cs"/>
                      </a:endParaRPr>
                    </a:p>
                  </a:txBody>
                  <a:tcPr marL="91438" marR="91438" marT="45714" marB="45714">
                    <a:solidFill>
                      <a:srgbClr val="FC8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179388" y="333375"/>
          <a:ext cx="8640761" cy="2133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9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90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08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87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88474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อำนาจการลงโทษภาคทัณฑ์ ตัดเงินเดือน หรือลดเงินเดือน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ข้าราชการครูและบุคลากรทางการศึกษา  (ใหม่)</a:t>
                      </a:r>
                      <a:endParaRPr lang="en-US" sz="3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</a:txBody>
                  <a:tcPr marL="91438" marR="91438" marT="45705" marB="45705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2376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ผู้มีอำนาจลงโทษ</a:t>
                      </a:r>
                    </a:p>
                  </a:txBody>
                  <a:tcPr marL="91438" marR="91438" marT="45705" marB="4570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ภาคทัณฑ์</a:t>
                      </a:r>
                    </a:p>
                  </a:txBody>
                  <a:tcPr marL="91438" marR="91438" marT="45705" marB="4570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ตัดเงินเดือน</a:t>
                      </a:r>
                    </a:p>
                  </a:txBody>
                  <a:tcPr marL="91438" marR="91438" marT="45705" marB="45705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ลดเงินเดือน</a:t>
                      </a:r>
                    </a:p>
                  </a:txBody>
                  <a:tcPr marL="91438" marR="91438" marT="45705" marB="45705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หมายเหตุ</a:t>
                      </a:r>
                    </a:p>
                  </a:txBody>
                  <a:tcPr marL="91438" marR="91438" marT="45705" marB="45705">
                    <a:solidFill>
                      <a:srgbClr val="FB61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526"/>
            <a:ext cx="9385233" cy="70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05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logo โปร่งใส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0" y="745641"/>
            <a:ext cx="91440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2A0FF"/>
              </a:buClr>
              <a:buSzPct val="95000"/>
            </a:pP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พระราชบัญญัติระเบียบข้าราชการ</a:t>
            </a:r>
            <a:r>
              <a:rPr lang="th-TH" altLang="zh-CN" b="1" dirty="0" err="1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พลเรือน</a:t>
            </a: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 พ.ศ. 2551 </a:t>
            </a:r>
          </a:p>
          <a:p>
            <a:pPr marL="274320" lvl="0" indent="-274320" algn="ctr">
              <a:spcBef>
                <a:spcPct val="20000"/>
              </a:spcBef>
              <a:buClr>
                <a:srgbClr val="72A0FF"/>
              </a:buClr>
              <a:buSzPct val="95000"/>
            </a:pP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มาตรา 100 </a:t>
            </a:r>
            <a:r>
              <a:rPr lang="th-TH" b="1" dirty="0" smtClean="0">
                <a:solidFill>
                  <a:srgbClr val="A2E3FE">
                    <a:lumMod val="1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มีหลักการสำคัญ ดังนี้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4646" y="6211669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85720" y="1857364"/>
            <a:ext cx="8643998" cy="1384995"/>
          </a:xfrm>
          <a:prstGeom prst="rect">
            <a:avLst/>
          </a:prstGeom>
          <a:solidFill>
            <a:srgbClr val="FCFEE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/>
            <a:r>
              <a:rPr lang="th-TH" b="1" u="sng" spc="-80" dirty="0" smtClean="0">
                <a:latin typeface="TH SarabunIT๙" pitchFamily="34" charset="-34"/>
                <a:cs typeface="TH SarabunIT๙" pitchFamily="34" charset="-34"/>
              </a:rPr>
              <a:t>กฎหมายเดิม</a:t>
            </a:r>
            <a:r>
              <a:rPr lang="th-TH" b="1" spc="-80" dirty="0" smtClean="0">
                <a:latin typeface="TH SarabunIT๙" pitchFamily="34" charset="-34"/>
                <a:cs typeface="TH SarabunIT๙" pitchFamily="34" charset="-34"/>
              </a:rPr>
              <a:t> กำหนดให้ผู้มี</a:t>
            </a:r>
            <a:r>
              <a:rPr lang="th-TH" b="1" spc="-80" dirty="0" err="1" smtClean="0">
                <a:latin typeface="TH SarabunIT๙" pitchFamily="34" charset="-34"/>
                <a:cs typeface="TH SarabunIT๙" pitchFamily="34" charset="-34"/>
              </a:rPr>
              <a:t>อํานาจดําเนินการ</a:t>
            </a:r>
            <a:r>
              <a:rPr lang="th-TH" b="1" spc="-80" dirty="0" smtClean="0">
                <a:latin typeface="TH SarabunIT๙" pitchFamily="34" charset="-34"/>
                <a:cs typeface="TH SarabunIT๙" pitchFamily="34" charset="-34"/>
              </a:rPr>
              <a:t>ทาง</a:t>
            </a:r>
            <a:r>
              <a:rPr lang="th-TH" b="1" spc="-80" dirty="0" smtClean="0">
                <a:latin typeface="TH SarabunIT๙" pitchFamily="34" charset="-34"/>
                <a:cs typeface="TH SarabunIT๙" pitchFamily="34" charset="-34"/>
              </a:rPr>
              <a:t>วินัยแก่ผู้พ้นจากราชการได้ โดยจะต้องดำเนินการ</a:t>
            </a:r>
            <a:r>
              <a:rPr lang="th-TH" b="1" spc="-80" dirty="0" smtClean="0">
                <a:latin typeface="TH SarabunIT๙" pitchFamily="34" charset="-34"/>
                <a:cs typeface="TH SarabunIT๙" pitchFamily="34" charset="-34"/>
              </a:rPr>
              <a:t>ทาง</a:t>
            </a:r>
            <a:r>
              <a:rPr lang="th-TH" b="1" spc="-80" dirty="0" smtClean="0">
                <a:latin typeface="TH SarabunIT๙" pitchFamily="34" charset="-34"/>
                <a:cs typeface="TH SarabunIT๙" pitchFamily="34" charset="-34"/>
              </a:rPr>
              <a:t>วินัย </a:t>
            </a:r>
            <a:r>
              <a:rPr lang="th-TH" b="1" spc="-1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ภายในหนึ่งร้อยแปดสิบวัน</a:t>
            </a:r>
            <a:r>
              <a:rPr lang="th-TH" b="1" spc="-100" dirty="0">
                <a:latin typeface="TH SarabunIT๙" pitchFamily="34" charset="-34"/>
                <a:cs typeface="TH SarabunIT๙" pitchFamily="34" charset="-34"/>
              </a:rPr>
              <a:t>นับแต่วันที่ผู้นั้นพ้น</a:t>
            </a:r>
            <a:r>
              <a:rPr lang="th-TH" b="1" spc="-100">
                <a:latin typeface="TH SarabunIT๙" pitchFamily="34" charset="-34"/>
                <a:cs typeface="TH SarabunIT๙" pitchFamily="34" charset="-34"/>
              </a:rPr>
              <a:t>จาก</a:t>
            </a:r>
            <a:r>
              <a:rPr lang="th-TH" b="1" spc="-100" smtClean="0">
                <a:latin typeface="TH SarabunIT๙" pitchFamily="34" charset="-34"/>
                <a:cs typeface="TH SarabunIT๙" pitchFamily="34" charset="-34"/>
              </a:rPr>
              <a:t>ราชการ </a:t>
            </a:r>
            <a:r>
              <a:rPr lang="th-TH" b="1" spc="-100" smtClean="0">
                <a:latin typeface="TH SarabunIT๙" pitchFamily="34" charset="-34"/>
                <a:cs typeface="TH SarabunIT๙" pitchFamily="34" charset="-34"/>
              </a:rPr>
              <a:t>โดย</a:t>
            </a:r>
            <a:r>
              <a:rPr lang="th-TH" b="1" spc="-100" dirty="0" smtClean="0">
                <a:latin typeface="TH SarabunIT๙" pitchFamily="34" charset="-34"/>
                <a:cs typeface="TH SarabunIT๙" pitchFamily="34" charset="-34"/>
              </a:rPr>
              <a:t>ไม่ได้</a:t>
            </a:r>
            <a:r>
              <a:rPr lang="th-TH" b="1" spc="-100" dirty="0" smtClean="0">
                <a:latin typeface="TH SarabunIT๙" pitchFamily="34" charset="-34"/>
                <a:cs typeface="TH SarabunIT๙" pitchFamily="34" charset="-34"/>
              </a:rPr>
              <a:t>กำหนดระยะเวลาแล้วเสร็จและสั่งลงโทษไว้ 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333214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2A0FF"/>
              </a:buClr>
              <a:buSzPct val="95000"/>
            </a:pP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พระราชบัญญัติระเบียบข้าราชการรัฐสภา (ฉบับที่..) พ.ศ. .... </a:t>
            </a:r>
            <a:b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</a:br>
            <a:r>
              <a:rPr lang="th-TH" b="1" dirty="0" smtClean="0">
                <a:solidFill>
                  <a:srgbClr val="A2E3FE">
                    <a:lumMod val="1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มีการแก้ไข </a:t>
            </a: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มาตรา 75 </a:t>
            </a:r>
            <a:r>
              <a:rPr lang="th-TH" b="1" dirty="0" smtClean="0">
                <a:solidFill>
                  <a:srgbClr val="A2E3FE">
                    <a:lumMod val="1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มีหลักการสำคัญ ดังนี้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85720" y="4286256"/>
            <a:ext cx="8572560" cy="1815882"/>
          </a:xfrm>
          <a:prstGeom prst="rect">
            <a:avLst/>
          </a:prstGeom>
          <a:solidFill>
            <a:srgbClr val="EBFFF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buNone/>
            </a:pPr>
            <a:r>
              <a:rPr lang="th-TH" b="1" u="sng" spc="-100" dirty="0" smtClean="0">
                <a:latin typeface="TH SarabunIT๙" pitchFamily="34" charset="-34"/>
                <a:cs typeface="TH SarabunIT๙" pitchFamily="34" charset="-34"/>
              </a:rPr>
              <a:t>กฎหมายเดิม</a:t>
            </a:r>
            <a:r>
              <a:rPr lang="th-TH" b="1" spc="-100" dirty="0" smtClean="0">
                <a:latin typeface="TH SarabunIT๙" pitchFamily="34" charset="-34"/>
                <a:cs typeface="TH SarabunIT๙" pitchFamily="34" charset="-34"/>
              </a:rPr>
              <a:t> กำหนดให้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ผู้มี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อํานาจดําเนินการ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ทางวินัยมี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อํานาจดําเนินการ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สืบสวนหรือ พิจารณา และ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ทางวินัยตามที่บัญญัติไว้ในส่วนนี้ต่อไปได้เสมือนว่าผู้นั้นยังมิได้พ้นจากราชการ โดยต้อง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สอบสวน</a:t>
            </a:r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ภายในหนึ่งร้อยแปดสิบวัน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นับแต่วันที่ผู้นั้นพ้นจากราชการ</a:t>
            </a:r>
            <a:endParaRPr lang="th-TH" b="1" spc="-100" dirty="0" smtClean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4737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/>
          </p:nvPr>
        </p:nvGraphicFramePr>
        <p:xfrm>
          <a:off x="323850" y="333375"/>
          <a:ext cx="8640762" cy="1721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9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19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88474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อำนาจการลงโทษภาคทัณฑ์ ตัดเงินเดือน หรือลดเงินเดือน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ข้าราชการครูและบุคลากรทางการศึกษา (ใหม่)</a:t>
                      </a:r>
                      <a:endParaRPr lang="en-US" sz="3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</a:txBody>
                  <a:tcPr marL="91438" marR="91438" marT="45705" marB="45705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2376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ผู้มีอำนาจลงโทษ</a:t>
                      </a:r>
                    </a:p>
                  </a:txBody>
                  <a:tcPr marL="91438" marR="91438" marT="45705" marB="4570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ภาคทัณฑ์</a:t>
                      </a:r>
                    </a:p>
                  </a:txBody>
                  <a:tcPr marL="91438" marR="91438" marT="45705" marB="4570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ตัดเงินเดือน</a:t>
                      </a:r>
                    </a:p>
                  </a:txBody>
                  <a:tcPr marL="91438" marR="91438" marT="45705" marB="45705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ลดเงินเดือน</a:t>
                      </a:r>
                    </a:p>
                  </a:txBody>
                  <a:tcPr marL="91438" marR="91438" marT="45705" marB="45705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cs typeface="+mj-cs"/>
                        </a:rPr>
                        <a:t>หมายเหตุ</a:t>
                      </a:r>
                    </a:p>
                  </a:txBody>
                  <a:tcPr marL="91438" marR="91438" marT="45705" marB="45705">
                    <a:solidFill>
                      <a:srgbClr val="FB61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ตาราง 4"/>
          <p:cNvGraphicFramePr>
            <a:graphicFrameLocks noGrp="1"/>
          </p:cNvGraphicFramePr>
          <p:nvPr>
            <p:extLst/>
          </p:nvPr>
        </p:nvGraphicFramePr>
        <p:xfrm>
          <a:off x="323850" y="2060575"/>
          <a:ext cx="8642350" cy="4114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9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4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35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40163">
                <a:tc>
                  <a:txBody>
                    <a:bodyPr/>
                    <a:lstStyle/>
                    <a:p>
                      <a:r>
                        <a:rPr lang="th-TH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นายกรัฐมนตรี รัฐมนตรีเจ้าสังกัด ปลัดกระทรวง เลขาธิการ อธิบดีหรือตำแหน่งที่เรียกชื่ออย่างอื่</a:t>
                      </a:r>
                      <a:r>
                        <a:rPr lang="th-TH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น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ที่มีฐานะเทียบเท่า อธิการบดีหรือตำแหน่งที่เรียกชื่ออย่างอื่น ที่มีฐานะเทียบเท่า </a:t>
                      </a:r>
                      <a:r>
                        <a:rPr lang="th-TH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ศึกษาธิการภาค ศึกษาธิการจังหวัด </a:t>
                      </a:r>
                      <a:r>
                        <a:rPr lang="th-TH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หรือผู้อำนวยการสำนักงานเขตพื้นที่การศึกษา</a:t>
                      </a:r>
                      <a:endParaRPr lang="th-TH" sz="2400" dirty="0">
                        <a:cs typeface="+mj-cs"/>
                      </a:endParaRPr>
                    </a:p>
                  </a:txBody>
                  <a:tcPr marL="91455" marR="91455" marT="45715" marB="4571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cs typeface="+mj-cs"/>
                        </a:rPr>
                        <a:t> √</a:t>
                      </a:r>
                    </a:p>
                  </a:txBody>
                  <a:tcPr marL="91455" marR="91455" marT="45715" marB="4571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(ครั้งหนึ่งในอัตราร้อยละ 2 หรือร้อยละ 4 ของเงินเดือนที่ผู้นั้นได้รับในวันที่มีคำสั่งลงโทษเป็นเวลา1 เดือน 2 เดือน หรือ 3 เดือน)</a:t>
                      </a:r>
                    </a:p>
                    <a:p>
                      <a:endParaRPr lang="th-TH" sz="2400" dirty="0">
                        <a:cs typeface="+mj-cs"/>
                      </a:endParaRPr>
                    </a:p>
                  </a:txBody>
                  <a:tcPr marL="91455" marR="91455" marT="45715" marB="4571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(ครั้งหนึ่งในอัตราร้อยละ 2 หรือร้อยละ 4 ของเดือนที่ผู้นั้นได้รับในวันที่มีคำสั่งลงโทษ)</a:t>
                      </a:r>
                    </a:p>
                    <a:p>
                      <a:endParaRPr lang="th-TH" sz="2400" dirty="0">
                        <a:cs typeface="+mj-cs"/>
                      </a:endParaRPr>
                    </a:p>
                  </a:txBody>
                  <a:tcPr marL="91455" marR="91455" marT="45715" marB="4571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* การสั่งลงโทษตัดเงินเดือนหรือลดเงินเดือน ถ้าจำนวนเงินเดือนที่จะต้องตัดหรือลดมีเศษไม่ถึง 10 บาท</a:t>
                      </a:r>
                      <a:r>
                        <a:rPr lang="th-TH" sz="2400" baseline="0" dirty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 ให้ปัดเศษทิ้ง</a:t>
                      </a:r>
                      <a:endParaRPr lang="th-TH" sz="24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1455" marR="91455" marT="45715" marB="45715">
                    <a:solidFill>
                      <a:srgbClr val="FC8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73201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ชื่อเรื่อง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10" name="ตัวแทนเนื้อหา 9"/>
          <p:cNvGraphicFramePr>
            <a:graphicFrameLocks noGrp="1"/>
          </p:cNvGraphicFramePr>
          <p:nvPr>
            <p:ph idx="1"/>
          </p:nvPr>
        </p:nvGraphicFramePr>
        <p:xfrm>
          <a:off x="395288" y="981075"/>
          <a:ext cx="8497887" cy="4338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15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940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4119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ตารางเปรียบเทียบอำนาจการลงโทษ</a:t>
                      </a:r>
                      <a:endParaRPr lang="en-US" sz="3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</a:txBody>
                  <a:tcPr marL="91448" marR="91448" marT="45715" marB="45715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</a:txBody>
                  <a:tcPr marL="91438" marR="91438" marT="45714" marB="45714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8139">
                <a:tc>
                  <a:txBody>
                    <a:bodyPr/>
                    <a:lstStyle/>
                    <a:p>
                      <a:pPr algn="ctr"/>
                      <a:r>
                        <a:rPr lang="th-TH" sz="2400" b="1" spc="-70" baseline="0" dirty="0">
                          <a:cs typeface="+mj-cs"/>
                        </a:rPr>
                        <a:t>เรื่อง</a:t>
                      </a:r>
                    </a:p>
                  </a:txBody>
                  <a:tcPr marL="91448" marR="91448" marT="45715" marB="4571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spc="-120" dirty="0">
                          <a:cs typeface="+mj-cs"/>
                        </a:rPr>
                        <a:t>กฎ ก.ค.ศ.</a:t>
                      </a:r>
                      <a:r>
                        <a:rPr lang="th-TH" sz="2400" b="1" spc="-120" baseline="0" dirty="0">
                          <a:cs typeface="+mj-cs"/>
                        </a:rPr>
                        <a:t> ว่าด้วยอำนาจการลงโทษภาคทัณฑ์ </a:t>
                      </a:r>
                      <a:r>
                        <a:rPr lang="th-TH" sz="2400" b="1" baseline="0" dirty="0">
                          <a:cs typeface="+mj-cs"/>
                        </a:rPr>
                        <a:t/>
                      </a:r>
                      <a:br>
                        <a:rPr lang="th-TH" sz="2400" b="1" baseline="0" dirty="0">
                          <a:cs typeface="+mj-cs"/>
                        </a:rPr>
                      </a:br>
                      <a:r>
                        <a:rPr lang="th-TH" sz="2400" b="1" spc="-70" baseline="0" dirty="0">
                          <a:cs typeface="+mj-cs"/>
                        </a:rPr>
                        <a:t>ตัดเงินเดือน หรือลดขั้นเงินเดือน พ.ศ. 2549</a:t>
                      </a:r>
                    </a:p>
                  </a:txBody>
                  <a:tcPr marL="91448" marR="91448" marT="45715" marB="4571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-8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กฎ ก.ค.ศ. ว่าด้วยอำนาจการลงโทษภาคทัณฑ์ 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/>
                      </a:r>
                      <a:b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</a:b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ตัดเงินเดือน หรือลดเงินเดือน พ.ศ. 2561</a:t>
                      </a:r>
                    </a:p>
                  </a:txBody>
                  <a:tcPr marL="91448" marR="91448" marT="45715" marB="4571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20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cs typeface="+mj-cs"/>
                        </a:rPr>
                        <a:t>1.</a:t>
                      </a:r>
                      <a:r>
                        <a:rPr lang="th-TH" sz="2000" b="1" baseline="0" dirty="0">
                          <a:cs typeface="+mj-cs"/>
                        </a:rPr>
                        <a:t> </a:t>
                      </a:r>
                      <a:r>
                        <a:rPr lang="th-TH" sz="2000" b="1" dirty="0">
                          <a:cs typeface="+mj-cs"/>
                        </a:rPr>
                        <a:t>ผู้มีอำนาจลงโทษ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dirty="0">
                        <a:cs typeface="+mj-cs"/>
                      </a:endParaRPr>
                    </a:p>
                  </a:txBody>
                  <a:tcPr marL="91448" marR="91448" marT="45715" marB="4571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cs typeface="+mj-cs"/>
                        </a:rPr>
                        <a:t>1. ผู้อำนวยการสถานศึกษา </a:t>
                      </a:r>
                      <a:br>
                        <a:rPr lang="th-TH" sz="2000" b="1" dirty="0">
                          <a:cs typeface="+mj-cs"/>
                        </a:rPr>
                      </a:br>
                      <a:r>
                        <a:rPr lang="th-TH" sz="2000" b="1" dirty="0">
                          <a:cs typeface="+mj-cs"/>
                        </a:rPr>
                        <a:t>2. ผู้อำนวยการสำนักงานเขตพื้นที่การศึกษา </a:t>
                      </a:r>
                      <a:br>
                        <a:rPr lang="th-TH" sz="2000" b="1" dirty="0">
                          <a:cs typeface="+mj-cs"/>
                        </a:rPr>
                      </a:br>
                      <a:r>
                        <a:rPr lang="th-TH" sz="2000" b="1" dirty="0">
                          <a:cs typeface="+mj-cs"/>
                        </a:rPr>
                        <a:t>3.</a:t>
                      </a:r>
                      <a:r>
                        <a:rPr lang="th-TH" sz="2000" b="1" baseline="0" dirty="0">
                          <a:cs typeface="+mj-cs"/>
                        </a:rPr>
                        <a:t> นายกรัฐมนตรี รัฐมนตรีเจ้าสังกัด ปลัดกระทรวง เลขาธิการ อธิบดี </a:t>
                      </a:r>
                      <a:endParaRPr lang="th-TH" sz="2000" b="1" dirty="0">
                        <a:cs typeface="+mj-cs"/>
                      </a:endParaRPr>
                    </a:p>
                  </a:txBody>
                  <a:tcPr marL="91448" marR="91448" marT="45715" marB="4571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cs typeface="+mj-cs"/>
                        </a:rPr>
                        <a:t>1.</a:t>
                      </a:r>
                      <a:r>
                        <a:rPr lang="th-TH" sz="2000" b="1" baseline="0" dirty="0">
                          <a:cs typeface="+mj-cs"/>
                        </a:rPr>
                        <a:t> ผู้อำนวยการสถานศึกษา</a:t>
                      </a:r>
                      <a:br>
                        <a:rPr lang="th-TH" sz="2000" b="1" baseline="0" dirty="0">
                          <a:cs typeface="+mj-cs"/>
                        </a:rPr>
                      </a:br>
                      <a:r>
                        <a:rPr lang="th-TH" sz="2000" b="1" baseline="0" dirty="0">
                          <a:solidFill>
                            <a:srgbClr val="C00000"/>
                          </a:solidFill>
                          <a:cs typeface="+mj-cs"/>
                        </a:rPr>
                        <a:t>2. ศึกษาธิการภาค</a:t>
                      </a:r>
                      <a:br>
                        <a:rPr lang="th-TH" sz="2000" b="1" baseline="0" dirty="0">
                          <a:solidFill>
                            <a:srgbClr val="C00000"/>
                          </a:solidFill>
                          <a:cs typeface="+mj-cs"/>
                        </a:rPr>
                      </a:br>
                      <a:r>
                        <a:rPr lang="th-TH" sz="2000" b="1" baseline="0" dirty="0">
                          <a:solidFill>
                            <a:srgbClr val="C00000"/>
                          </a:solidFill>
                          <a:cs typeface="+mj-cs"/>
                        </a:rPr>
                        <a:t>3. ศึกษาธิการจังหวัด</a:t>
                      </a:r>
                      <a:br>
                        <a:rPr lang="th-TH" sz="2000" b="1" baseline="0" dirty="0">
                          <a:solidFill>
                            <a:srgbClr val="C00000"/>
                          </a:solidFill>
                          <a:cs typeface="+mj-cs"/>
                        </a:rPr>
                      </a:br>
                      <a:r>
                        <a:rPr lang="th-TH" sz="2000" b="1" baseline="0" dirty="0">
                          <a:cs typeface="+mj-cs"/>
                        </a:rPr>
                        <a:t>4. ผู้อำนวยการสำนักงานเขตพื้นที่การศึกษา</a:t>
                      </a:r>
                      <a:br>
                        <a:rPr lang="th-TH" sz="2000" b="1" baseline="0" dirty="0">
                          <a:cs typeface="+mj-cs"/>
                        </a:rPr>
                      </a:br>
                      <a:r>
                        <a:rPr lang="th-TH" sz="2000" b="1" baseline="0" dirty="0">
                          <a:cs typeface="+mj-cs"/>
                        </a:rPr>
                        <a:t>5. </a:t>
                      </a: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นายกรัฐมนตรี รัฐมนตรีเจ้าสังกัด ปลัดกระทรวง เลขาธิการ อธิบดี</a:t>
                      </a:r>
                      <a:endParaRPr lang="th-TH" sz="2000" b="1" dirty="0">
                        <a:cs typeface="+mj-cs"/>
                      </a:endParaRPr>
                    </a:p>
                  </a:txBody>
                  <a:tcPr marL="91448" marR="91448" marT="45715" marB="4571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1827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</p:nvPr>
        </p:nvGraphicFramePr>
        <p:xfrm>
          <a:off x="323850" y="908050"/>
          <a:ext cx="8496299" cy="5040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561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601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424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ตารางเปรียบเทียบอำนาจการลงโทษ</a:t>
                      </a:r>
                      <a:endParaRPr lang="en-US" sz="3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</a:txBody>
                  <a:tcPr marL="91431" marR="91431" marT="45722" marB="45722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j-cs"/>
                      </a:endParaRPr>
                    </a:p>
                  </a:txBody>
                  <a:tcPr marL="91438" marR="91438" marT="45714" marB="45714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828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j-cs"/>
                        </a:rPr>
                        <a:t>เรื่อง</a:t>
                      </a:r>
                    </a:p>
                  </a:txBody>
                  <a:tcPr marL="91431" marR="91431" marT="45722" marB="45722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spc="-120" dirty="0">
                          <a:cs typeface="+mj-cs"/>
                        </a:rPr>
                        <a:t>กฎ ก.ค.ศ.</a:t>
                      </a:r>
                      <a:r>
                        <a:rPr lang="th-TH" sz="2400" b="1" spc="-120" baseline="0" dirty="0">
                          <a:cs typeface="+mj-cs"/>
                        </a:rPr>
                        <a:t> ว่าด้วยอำนาจการลงโทษภาคทัณฑ์ </a:t>
                      </a:r>
                      <a:r>
                        <a:rPr lang="th-TH" sz="2400" b="1" baseline="0" dirty="0">
                          <a:cs typeface="+mj-cs"/>
                        </a:rPr>
                        <a:t/>
                      </a:r>
                      <a:br>
                        <a:rPr lang="th-TH" sz="2400" b="1" baseline="0" dirty="0">
                          <a:cs typeface="+mj-cs"/>
                        </a:rPr>
                      </a:br>
                      <a:r>
                        <a:rPr lang="th-TH" sz="2400" b="1" spc="-70" baseline="0" dirty="0">
                          <a:cs typeface="+mj-cs"/>
                        </a:rPr>
                        <a:t>ตัดเงินเดือน หรือลดขั้นเงินเดือน พ.ศ. 2549</a:t>
                      </a:r>
                    </a:p>
                  </a:txBody>
                  <a:tcPr marL="91431" marR="91431"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-8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กฎ ก.ค.ศ. ว่าด้วยอำนาจการลงโทษภาคทัณฑ์ 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/>
                      </a:r>
                      <a:b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</a:b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ตัดเงินเดือน หรือลดเงินเดือน พ.ศ. 2561</a:t>
                      </a:r>
                    </a:p>
                  </a:txBody>
                  <a:tcPr marL="91431" marR="91431" marT="45722" marB="4572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5996">
                <a:tc>
                  <a:txBody>
                    <a:bodyPr/>
                    <a:lstStyle/>
                    <a:p>
                      <a:r>
                        <a:rPr lang="th-TH" sz="2000" b="1" dirty="0">
                          <a:cs typeface="+mj-cs"/>
                        </a:rPr>
                        <a:t>2.</a:t>
                      </a:r>
                      <a:r>
                        <a:rPr lang="th-TH" sz="2000" b="1" baseline="0" dirty="0">
                          <a:cs typeface="+mj-cs"/>
                        </a:rPr>
                        <a:t> สถานโทษ</a:t>
                      </a:r>
                      <a:endParaRPr lang="th-TH" sz="2000" b="1" dirty="0">
                        <a:cs typeface="+mj-cs"/>
                      </a:endParaRPr>
                    </a:p>
                  </a:txBody>
                  <a:tcPr marL="91431" marR="91431" marT="45722" marB="45722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cs typeface="+mj-cs"/>
                        </a:rPr>
                        <a:t>1. ภาคทัณฑ์</a:t>
                      </a:r>
                      <a:br>
                        <a:rPr lang="th-TH" sz="2000" b="1" dirty="0">
                          <a:cs typeface="+mj-cs"/>
                        </a:rPr>
                      </a:br>
                      <a:r>
                        <a:rPr lang="th-TH" sz="2000" b="1" dirty="0">
                          <a:cs typeface="+mj-cs"/>
                        </a:rPr>
                        <a:t>2. ตัดเงินเดือน</a:t>
                      </a:r>
                      <a:br>
                        <a:rPr lang="th-TH" sz="2000" b="1" dirty="0">
                          <a:cs typeface="+mj-cs"/>
                        </a:rPr>
                      </a:br>
                      <a:r>
                        <a:rPr lang="th-TH" sz="2000" b="1" dirty="0">
                          <a:cs typeface="+mj-cs"/>
                        </a:rPr>
                        <a:t>3.</a:t>
                      </a:r>
                      <a:r>
                        <a:rPr lang="th-TH" sz="2000" b="1" baseline="0" dirty="0">
                          <a:cs typeface="+mj-cs"/>
                        </a:rPr>
                        <a:t> ลดขั้นเงินเดือน</a:t>
                      </a:r>
                      <a:endParaRPr lang="th-TH" sz="2000" b="1" dirty="0">
                        <a:cs typeface="+mj-cs"/>
                      </a:endParaRPr>
                    </a:p>
                  </a:txBody>
                  <a:tcPr marL="91431" marR="91431"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1. ภาคทัณฑ์</a:t>
                      </a:r>
                      <a:b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</a:b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2. ตัดเงินเดือน</a:t>
                      </a:r>
                      <a:b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</a:b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3. ลดเงินเดือน</a:t>
                      </a:r>
                    </a:p>
                  </a:txBody>
                  <a:tcPr marL="91431" marR="91431" marT="45722" marB="4572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15697">
                <a:tc>
                  <a:txBody>
                    <a:bodyPr/>
                    <a:lstStyle/>
                    <a:p>
                      <a:r>
                        <a:rPr lang="th-TH" sz="2000" b="1" dirty="0">
                          <a:cs typeface="+mj-cs"/>
                        </a:rPr>
                        <a:t>3. อัตราโทษ</a:t>
                      </a:r>
                    </a:p>
                  </a:txBody>
                  <a:tcPr marL="91431" marR="91431" marT="45722" marB="45722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cs typeface="+mj-cs"/>
                        </a:rPr>
                        <a:t>1.</a:t>
                      </a:r>
                      <a:r>
                        <a:rPr lang="th-TH" sz="2000" b="1" baseline="0" dirty="0">
                          <a:cs typeface="+mj-cs"/>
                        </a:rPr>
                        <a:t> ตัดเงินเดือนครั้งหนึ่งไม่เกิน 5 </a:t>
                      </a:r>
                      <a:r>
                        <a:rPr lang="en-US" sz="2000" b="1" baseline="0" dirty="0">
                          <a:cs typeface="+mj-cs"/>
                        </a:rPr>
                        <a:t>% </a:t>
                      </a:r>
                      <a:r>
                        <a:rPr lang="th-TH" sz="2000" b="1" baseline="0" dirty="0">
                          <a:cs typeface="+mj-cs"/>
                        </a:rPr>
                        <a:t>เป็นเวลา  1 เดือน  2 เดือน 3 เดือน</a:t>
                      </a:r>
                      <a:br>
                        <a:rPr lang="th-TH" sz="2000" b="1" baseline="0" dirty="0">
                          <a:cs typeface="+mj-cs"/>
                        </a:rPr>
                      </a:br>
                      <a:r>
                        <a:rPr lang="th-TH" sz="2000" b="1" baseline="0" dirty="0">
                          <a:cs typeface="+mj-cs"/>
                        </a:rPr>
                        <a:t>2. ลดขั้นเงินเดือนครั้งหนึ่งไม่เกินหนึ่งขึ้น</a:t>
                      </a:r>
                      <a:endParaRPr lang="th-TH" sz="2000" b="1" dirty="0">
                        <a:cs typeface="+mj-cs"/>
                      </a:endParaRPr>
                    </a:p>
                  </a:txBody>
                  <a:tcPr marL="91431" marR="91431"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1. ตัดเงินเดือนครึ่งหนึ่งในอัตราร้อยละ 2 หรือ ร้อยละ 4 ของเงินเดือนที่ผู้นั้นได้รับในวันที่มีคำสั่งลงโทษเป็นเวลา 1 เดือน 2 เดือน หรือ 3 เดือน</a:t>
                      </a:r>
                      <a:b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</a:b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2. ลดเงินเดือนครั้งหนึ่งในอัตราร้อยละ 2 หรือ ร้อยละ 4 ของเงินเดือนที่ผู้นั้นได้รับในวันที่มีคำสั่งลงโทษ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ngsana New"/>
                      </a:endParaRPr>
                    </a:p>
                  </a:txBody>
                  <a:tcPr marL="91431" marR="91431" marT="45722" marB="45722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207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68FC59-2B04-4565-B4A6-059CDC45BA8C}"/>
              </a:ext>
            </a:extLst>
          </p:cNvPr>
          <p:cNvSpPr txBox="1"/>
          <p:nvPr/>
        </p:nvSpPr>
        <p:spPr>
          <a:xfrm>
            <a:off x="611560" y="1412776"/>
            <a:ext cx="80721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ในระหว่างที่ข้าราชการครุและบุคลากรทางการศึกษา ตำแหน่งที่มีใบอนุญาตประกอบวิชาชีพยังคงรับเงินเดือนเป็นแบบขั้น ก.ค.ศ. อาศัยอำนาจตามข้อ </a:t>
            </a:r>
            <a:r>
              <a:rPr lang="en-US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GB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ของกฎ ก.ค.ศ. ว่าด้วยอำนาจของการลงโทษฯ มีอำนาจสั่งลงโทษ</a:t>
            </a:r>
            <a:b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ลดเงินเดือนครั้งหนึ่งไม่เกินหนึ่งขั้นไปพลางก่อน จนกว่ากฎ ก.ค.ศ. ว่าด้วยการเลื่อนเงินเดือนของข้าราชการครูและบุคลากรทางการศึกษา พ.ศ. .... มีผลใช้บังคับ</a:t>
            </a:r>
            <a:endParaRPr lang="en-US" sz="4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8"/>
            <a:ext cx="1143008" cy="16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984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3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28268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8000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แนวคำพิพากษาที่เกี่ยวข้องกับการบริหารบุคคล</a:t>
            </a:r>
            <a:endParaRPr lang="th-TH" sz="8000" b="1" dirty="0">
              <a:solidFill>
                <a:schemeClr val="accent1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8"/>
            <a:ext cx="1143008" cy="16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77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06896" y="908720"/>
            <a:ext cx="8229600" cy="6048672"/>
          </a:xfrm>
        </p:spPr>
        <p:txBody>
          <a:bodyPr>
            <a:normAutofit fontScale="55000" lnSpcReduction="20000"/>
          </a:bodyPr>
          <a:lstStyle/>
          <a:p>
            <a:r>
              <a:rPr lang="th-TH" sz="5800" b="1" dirty="0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คำพิพากษาศาลปกครองสูงสุด คดีหมายเลขแดงที่ อ.600/2554  </a:t>
            </a:r>
          </a:p>
          <a:p>
            <a:pPr marL="0" indent="0">
              <a:buNone/>
            </a:pPr>
            <a:r>
              <a:rPr lang="th-TH" sz="5800" b="1" dirty="0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    การแต่งตั้งคณะกรรมการสืบสวน สอบสวนวินัยซ้ำกัน</a:t>
            </a:r>
          </a:p>
          <a:p>
            <a:r>
              <a:rPr lang="th-TH" sz="59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5900" b="1" dirty="0">
                <a:latin typeface="TH SarabunPSK" pitchFamily="34" charset="-34"/>
                <a:cs typeface="TH SarabunPSK" pitchFamily="34" charset="-34"/>
              </a:rPr>
              <a:t>คดีนี้</a:t>
            </a:r>
            <a:r>
              <a:rPr lang="en-US" sz="5900" b="1" dirty="0">
                <a:latin typeface="TH SarabunPSK" pitchFamily="34" charset="-34"/>
                <a:cs typeface="TH SarabunPSK" pitchFamily="34" charset="-34"/>
              </a:rPr>
              <a:t>..</a:t>
            </a:r>
            <a:r>
              <a:rPr lang="th-TH" sz="59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5900" b="1" dirty="0">
                <a:latin typeface="TH SarabunPSK" pitchFamily="34" charset="-34"/>
                <a:cs typeface="TH SarabunPSK" pitchFamily="34" charset="-34"/>
              </a:rPr>
              <a:t>มีคณะกรรมการสอบสวนทางวินัยอย่างร้ายแรงจำนวน  2 คน</a:t>
            </a:r>
            <a:r>
              <a:rPr lang="th-TH" sz="5900" dirty="0">
                <a:latin typeface="TH SarabunPSK" pitchFamily="34" charset="-34"/>
                <a:cs typeface="TH SarabunPSK" pitchFamily="34" charset="-34"/>
              </a:rPr>
              <a:t>เคยเป็นกรรมการสืบสวนข้อเท็จจริง ต่อมาผู้บังคับบัญชามีคำสั่งแต่งตั้ง   ให้ทั้งสองคนมาเป็นกรรมการสอบสวนวินัยอย่างร้ายแรงอีก จึงทำให้     การพิจารณาทางปกครองไม่มีความเป็นกลางตามนัยมาตรา 16 วรรคหนึ่ง แห่งพระราชบัญญัติวิธีปฏิบัติราชการทางปกครอง พ.ศ. 2539 กล่าวคือ   ในการสืบสวนข้อเท็จจริงทั้ง 2 คน ในฐานะกรรมการมีความเห็นว่า พฤติการณ์ของผู้ฟ้องคดีมีมูลเป็นการกระทำผิดวินัยอย่างร้ายแรง         เมื่อบุคคลทั้งสองได้รับการแต่งตั้งให้เป็นคณะกรรมการสอบสวนวินัย   อย่างร้ายแรงอีก และคณะกรรมการสอบสวนทางวินัยอย่างร้ายแรงมีเพียง 3 คน บุคคลทั้งสองจึงเป็นเสียงข้างมาก ดังนั้น จึงทำให้ผลการสอบสวนทางวินัยอย่างร้ายแรง ย่อมคาดหมายได้อยู่แล้วว่าไม่อาจแตกต่างไปจาก ผลการสืบสวนข้อเท็จจริง</a:t>
            </a: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01" y="-184692"/>
            <a:ext cx="1143008" cy="16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504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64529" y="1667822"/>
            <a:ext cx="8352928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ประกอบกับการแต่งตั้งคณะกรรมการสอบสวนวินัยผู้ฟ้องคดีก็ไม่มีความจำเป็นถึงขนาดหากปล่อยให้ล่าช้าไปจะเสียหายต่อประโยชน์สาธารณะหรือสิทธิของบุคคล จะเสียหายโดยไม่มีการแก้ไข อีกทั้งไม่มีความจำเป็นต้องแต่งตั้งทั้งสองคนซึ่งเคยเป็นกรรมการสืบสวนมาเป็นกรรมการสอบสวนวินัยอย่างร้ายแรงอีก เพราะมีข้าราชการซึ่งอยู่ในสังกัดเดียวกันกับผู้ฟ้องคดีที่มีตำแหน่งไม่ต่ำกว่า</a:t>
            </a:r>
            <a:br>
              <a:rPr lang="th-TH" sz="30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ผู้ฟ้องคดีอยู่เป็นจำนวนมาก จึงไม่อาจถือได้ว่าเป็นกรณีไม่มีเจ้าหน้าที่อื่นปฏิบัติหน้าที่ได้ เมื่อการแต่งตั้งคณะกรรมการสอบสวนวินัยอย่างร้ายแรงผู้ฟ้องคดี ซึ่งเป็นการพิจารณาทางปกครองไม่ชอบด้วยกฎหมาย การที่นำผลการสอบสวนมาใช้พิจารณาลงโทษทางวินัยผู้ฟ้องคดี จึงไม่ชอบด้วยกฎหมายเป็นเหตุให้คำสั่งที่ลงโทษไล่ผู้ฟ้องคดีออกจากราชการไม่ชอบด้วยกฎหมายด้วย จึงพิพากษาให้</a:t>
            </a:r>
            <a:br>
              <a:rPr lang="th-TH" sz="30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เพิกถอนคำสั่งลงโทษไล่ผู้ฟ้องคดีออกจากราชการ </a:t>
            </a:r>
            <a:endParaRPr lang="th-TH" sz="3000" b="1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575651" y="947742"/>
            <a:ext cx="8640960" cy="648072"/>
          </a:xfrm>
        </p:spPr>
        <p:txBody>
          <a:bodyPr>
            <a:normAutofit/>
          </a:bodyPr>
          <a:lstStyle/>
          <a:p>
            <a:r>
              <a:rPr lang="th-TH" sz="36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คำพิพากษาศาลปกครองสูงสุด คดีหมายเลขแดงที่ อ.600/2554 (ต่อ)</a:t>
            </a:r>
            <a:endParaRPr lang="th-TH" b="1" dirty="0">
              <a:solidFill>
                <a:srgbClr val="000099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8"/>
            <a:ext cx="827584" cy="117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404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 idx="4294967295"/>
          </p:nvPr>
        </p:nvSpPr>
        <p:spPr>
          <a:xfrm>
            <a:off x="0" y="2133600"/>
            <a:ext cx="4321175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267" name="TextBox 6"/>
          <p:cNvSpPr txBox="1">
            <a:spLocks noChangeArrowheads="1"/>
          </p:cNvSpPr>
          <p:nvPr/>
        </p:nvSpPr>
        <p:spPr bwMode="auto">
          <a:xfrm>
            <a:off x="611560" y="729272"/>
            <a:ext cx="8496944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4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4400" b="1" u="sng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คำพิพากษาศาลปกครองสูงสุด อ</a:t>
            </a:r>
            <a:r>
              <a:rPr lang="en-US" sz="4400" b="1" u="sng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4400" b="1" u="sng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๑๙๕๗/๒๕๕๙</a:t>
            </a:r>
          </a:p>
          <a:p>
            <a:pPr eaLnBrk="1" hangingPunct="1"/>
            <a:r>
              <a:rPr lang="th-TH" sz="44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การแต่งตั้งคณะกรรมการสืบสวน สอบสวนวินัยซ้ำกัน</a:t>
            </a:r>
            <a:endParaRPr lang="th-TH" sz="4400" b="1" u="sng" dirty="0">
              <a:solidFill>
                <a:srgbClr val="000099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/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คดีนี้</a:t>
            </a:r>
            <a:r>
              <a:rPr lang="en-US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..</a:t>
            </a:r>
            <a:r>
              <a:rPr lang="th-TH" sz="36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มีคณะกรรมการสอบสวนทางวินัยอย่างร้ายแรง</a:t>
            </a:r>
          </a:p>
          <a:p>
            <a:pPr eaLnBrk="1" hangingPunct="1"/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จำนวน ๕ คนโดยมี ๓ คน เคยเป็นกรรมการสอบข้อเท็จจริง</a:t>
            </a:r>
          </a:p>
          <a:p>
            <a:pPr eaLnBrk="1" hangingPunct="1"/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ในเรื่องนี้มาก่อน และปรากฏตามรายงานการสอบข้อเท็จจริง ว่า     การกระทำของผู้ฟ้องคดีมีมูลความผิดวินัยอย่างร้ายแรง   เห็นควรแต่งตั้งคณะกรรมการสอบสวนทางวินัยอย่างร้ายแรงต่อไป </a:t>
            </a:r>
          </a:p>
          <a:p>
            <a:pPr eaLnBrk="1" hangingPunct="1"/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 ในชั้นสอบสวน คณะกรรมการสอบสวนทางวินัยอย่างร้ายแรง </a:t>
            </a:r>
          </a:p>
          <a:p>
            <a:pPr eaLnBrk="1" hangingPunct="1"/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มีมติว่า ผู้ฟ้องคดีกระทำผิดตามที่ถูกกล่าวหาจริง เห็นควรลงโทษ    ปลดออกจากราชการ </a:t>
            </a:r>
          </a:p>
        </p:txBody>
      </p:sp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1403350" y="1412875"/>
            <a:ext cx="184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sz="4400" b="1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8"/>
            <a:ext cx="827584" cy="117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773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467544" y="985946"/>
            <a:ext cx="8402945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tabLst>
                <a:tab pos="539750" algn="l"/>
              </a:tabLst>
            </a:pPr>
            <a:r>
              <a:rPr lang="th-TH" sz="4400" b="1" u="sng" dirty="0">
                <a:solidFill>
                  <a:schemeClr val="accent1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คำพิพากษาศาลปกครองสูงสุด อ</a:t>
            </a:r>
            <a:r>
              <a:rPr lang="en-US" sz="4400" b="1" u="sng" dirty="0">
                <a:solidFill>
                  <a:schemeClr val="accent1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.</a:t>
            </a:r>
            <a:r>
              <a:rPr lang="th-TH" sz="4400" b="1" u="sng" dirty="0">
                <a:solidFill>
                  <a:schemeClr val="accent1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๑๙๕๗/๒๕๕๙ </a:t>
            </a:r>
            <a:r>
              <a:rPr lang="th-TH" sz="4400" b="1" dirty="0">
                <a:solidFill>
                  <a:schemeClr val="accent1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(ต่อ)</a:t>
            </a:r>
          </a:p>
          <a:p>
            <a:pPr eaLnBrk="0" hangingPunct="0">
              <a:tabLst>
                <a:tab pos="539750" algn="l"/>
              </a:tabLst>
            </a:pPr>
            <a:endParaRPr lang="th-TH" sz="2000" b="1" dirty="0">
              <a:solidFill>
                <a:prstClr val="black"/>
              </a:solidFill>
              <a:latin typeface="TH SarabunPSK" pitchFamily="34" charset="-34"/>
              <a:ea typeface="Arial Unicode MS" pitchFamily="34" charset="-128"/>
              <a:cs typeface="TH SarabunPSK" pitchFamily="34" charset="-34"/>
            </a:endParaRPr>
          </a:p>
          <a:p>
            <a:pPr eaLnBrk="0" hangingPunct="0">
              <a:tabLst>
                <a:tab pos="539750" algn="l"/>
              </a:tabLst>
            </a:pPr>
            <a:r>
              <a:rPr lang="th-TH" sz="3600" b="1" dirty="0">
                <a:solidFill>
                  <a:srgbClr val="0070C0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       </a:t>
            </a:r>
            <a:r>
              <a:rPr lang="th-TH" sz="3800" b="1" dirty="0">
                <a:solidFill>
                  <a:prstClr val="black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แม้คณะกรรมการสอบสวนจะนำข้อเท็จจริงที่ได้จาก</a:t>
            </a:r>
            <a:br>
              <a:rPr lang="th-TH" sz="3800" b="1" dirty="0">
                <a:solidFill>
                  <a:prstClr val="black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</a:br>
            <a:r>
              <a:rPr lang="th-TH" sz="3800" b="1" dirty="0">
                <a:solidFill>
                  <a:prstClr val="black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การสอบข้อเท็จจริงมาประกอบการพิจารณาทางวินัยซึ่งอาจ</a:t>
            </a:r>
            <a:br>
              <a:rPr lang="th-TH" sz="3800" b="1" dirty="0">
                <a:solidFill>
                  <a:prstClr val="black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</a:br>
            <a:r>
              <a:rPr lang="th-TH" sz="3800" b="1" dirty="0">
                <a:solidFill>
                  <a:prstClr val="black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มีแนวโน้มว่าการใช้ดุลพินิจของคณะกรรมการสอบสวนทางวินัยอาจเห็นตามความเห็นเดิมที่เคยวินิจฉัยไว้ตามผลการสอบสวนข้อเท็จจริง แต่</a:t>
            </a:r>
            <a:r>
              <a:rPr lang="en-US" sz="3800" b="1" dirty="0">
                <a:solidFill>
                  <a:prstClr val="black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..</a:t>
            </a:r>
            <a:r>
              <a:rPr lang="th-TH" sz="3800" b="1" dirty="0">
                <a:solidFill>
                  <a:prstClr val="black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การสอบข้อเท็จจริงเป็นกระบวนการที่มีขั้นตอนแยกส่วนออกจากการดำเนินการทางวินัยอย่างชัดเจน และ</a:t>
            </a:r>
            <a:br>
              <a:rPr lang="th-TH" sz="3800" b="1" dirty="0">
                <a:solidFill>
                  <a:prstClr val="black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</a:br>
            <a:r>
              <a:rPr lang="th-TH" sz="3800" b="1" dirty="0">
                <a:solidFill>
                  <a:prstClr val="black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การดำเนินการทางวินัยมีขั้นตอนในการรับประกันสิทธิของ</a:t>
            </a:r>
            <a:br>
              <a:rPr lang="th-TH" sz="3800" b="1" dirty="0">
                <a:solidFill>
                  <a:prstClr val="black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</a:br>
            <a:r>
              <a:rPr lang="th-TH" sz="3800" b="1" dirty="0">
                <a:solidFill>
                  <a:prstClr val="black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ผู้ถูกกล่าวหาโดยมีการให้โอกาส</a:t>
            </a:r>
            <a:r>
              <a:rPr lang="th-TH" sz="3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ชี้แจงและนำสืบแก้ข้อกล่าวหา</a:t>
            </a:r>
            <a:endParaRPr lang="en-US" sz="3800" b="1" dirty="0">
              <a:solidFill>
                <a:prstClr val="black"/>
              </a:solidFill>
              <a:latin typeface="TH SarabunPSK" pitchFamily="34" charset="-34"/>
              <a:ea typeface="Arial Unicode MS" pitchFamily="34" charset="-128"/>
              <a:cs typeface="TH SarabunPSK" pitchFamily="34" charset="-34"/>
            </a:endParaRPr>
          </a:p>
        </p:txBody>
      </p:sp>
      <p:pic>
        <p:nvPicPr>
          <p:cNvPr id="3" name="รูปภาพ 2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8"/>
            <a:ext cx="839490" cy="118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15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3"/>
          <p:cNvSpPr txBox="1">
            <a:spLocks/>
          </p:cNvSpPr>
          <p:nvPr/>
        </p:nvSpPr>
        <p:spPr>
          <a:xfrm>
            <a:off x="457200" y="476250"/>
            <a:ext cx="8229600" cy="108108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endParaRPr lang="th-TH" sz="4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373482" y="1168895"/>
            <a:ext cx="8532760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 algn="thaiDist">
              <a:defRPr/>
            </a:pPr>
            <a:r>
              <a:rPr lang="th-TH" sz="4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4400" b="1" dirty="0" smtClean="0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คำ</a:t>
            </a:r>
            <a:r>
              <a:rPr lang="th-TH" sz="4400" b="1" dirty="0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พิพากษาศาลปกครองสูงสุด อ</a:t>
            </a:r>
            <a:r>
              <a:rPr lang="en-US" sz="4400" b="1" dirty="0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4400" b="1" dirty="0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๑๙๕๗/๒๕๕๙ (ต่อ)</a:t>
            </a:r>
          </a:p>
          <a:p>
            <a:pPr algn="thaiDist">
              <a:defRPr/>
            </a:pPr>
            <a:endParaRPr lang="th-TH" sz="1800" b="1" dirty="0">
              <a:solidFill>
                <a:schemeClr val="accent1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>
              <a:defRPr/>
            </a:pP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 เพื่อปกป้องสิทธิของตนต่อไปได้จนถึงในชั้นการพิจารณาอุทธรณ์ภายในฝ่ายปกครอง การที่มีกรรมการสืบสวน ๓ คนซ้ำกับคณะกรรมการที่มีอยู่ ๕ คนจึงไม่ถือว่ามีสภาพร้ายแรงอันอาจทำให้การพิจารณาไม่เป็นกลางไม่กระทบต่อความชอบด้วยกฎหมาย</a:t>
            </a:r>
            <a:b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ของความเห็นของคณะกรรมการสอบข้อเท็จจริงและคณะกรรมการสอบสวนที่ได้ดำเนินการไปแล้วโดยชอบ อีกทั้งข้อเท็จจริงที่ได้จากการสอบสวนก็ชัดเจนพอที่จะวินิจฉัยได้ว่าผู้ฟ้องคดีได้กระทำ</a:t>
            </a:r>
            <a:b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ความผิดวินัยโดยชัดแจ้ง</a:t>
            </a:r>
          </a:p>
          <a:p>
            <a:pPr marL="742950" indent="-742950" algn="thaiDist">
              <a:defRPr/>
            </a:pPr>
            <a:endParaRPr lang="th-TH" sz="3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458" y="-128740"/>
            <a:ext cx="1143008" cy="16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21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6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0" y="64291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2A0FF"/>
              </a:buClr>
              <a:buSzPct val="95000"/>
            </a:pP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พระราชบัญญัติตำรวจแห่งชาติ พ.ศ. 2547 </a:t>
            </a:r>
            <a:b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</a:b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มาตรา 94 </a:t>
            </a:r>
            <a:r>
              <a:rPr lang="th-TH" b="1" dirty="0" smtClean="0">
                <a:solidFill>
                  <a:srgbClr val="A2E3FE">
                    <a:lumMod val="1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มีหลักการสำคัญ ดังนี้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85720" y="1571612"/>
            <a:ext cx="8572560" cy="2246769"/>
          </a:xfrm>
          <a:prstGeom prst="rect">
            <a:avLst/>
          </a:prstGeom>
          <a:solidFill>
            <a:srgbClr val="FFF3E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buNone/>
            </a:pPr>
            <a:r>
              <a:rPr lang="th-TH" b="1" u="sng" spc="-100" dirty="0" smtClean="0">
                <a:latin typeface="TH SarabunIT๙" pitchFamily="34" charset="-34"/>
                <a:cs typeface="TH SarabunIT๙" pitchFamily="34" charset="-34"/>
              </a:rPr>
              <a:t>กฎหมายเดิม</a:t>
            </a:r>
            <a:r>
              <a:rPr lang="th-TH" b="1" spc="-100" dirty="0" smtClean="0">
                <a:latin typeface="TH SarabunIT๙" pitchFamily="34" charset="-34"/>
                <a:cs typeface="TH SarabunIT๙" pitchFamily="34" charset="-34"/>
              </a:rPr>
              <a:t> กำหนดให้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ข้าราชการ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ตํารวจ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ผู้ใดถูกสอบสวนในกรณีการ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กระทํา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ความผิดวินัย</a:t>
            </a:r>
            <a:br>
              <a:rPr lang="th-TH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อย่างร้ายแรงหรือมีกรณีที่ถูกชี้มูลความผิดตามกฎหมายประกอบรัฐธรรมนูญว่าด้วย</a:t>
            </a:r>
            <a:br>
              <a:rPr lang="th-TH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การป้องกันและปราบปรามการทุจริตไว้แล้ว แม้ต่อมาข้าราชการ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ตํารวจ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ผู้นั้นจะพ้นจากราชการไปแล้ว ก็ให้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ทํา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การสอบสวนต่อไปได้ แต่ต้อง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สอบสวนให้แล้วเสร็จ</a:t>
            </a:r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ภายในหนึ่งปี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นับแต่วันพ้นจากราชการ </a:t>
            </a:r>
            <a:endParaRPr lang="th-TH" b="1" spc="-100" dirty="0" smtClean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9" name="รูปภาพ 8" descr="logo โปร่งใส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14646" y="6211669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51291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3"/>
          <p:cNvSpPr txBox="1">
            <a:spLocks/>
          </p:cNvSpPr>
          <p:nvPr/>
        </p:nvSpPr>
        <p:spPr>
          <a:xfrm>
            <a:off x="457200" y="476250"/>
            <a:ext cx="8229600" cy="108108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endParaRPr lang="th-TH" sz="4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251619" y="332656"/>
            <a:ext cx="8640762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indent="-742950" algn="ctr">
              <a:defRPr/>
            </a:pPr>
            <a:r>
              <a:rPr lang="th-TH" sz="4000" b="1" u="sng" dirty="0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คำพิพากษาศาลปกครองสูงสุด ฟ.๓๕/๒๕๖๐</a:t>
            </a:r>
          </a:p>
          <a:p>
            <a:pPr marL="742950" indent="-742950" algn="ctr">
              <a:defRPr/>
            </a:pPr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การแต่งตั้งคณะกรรมการสืบสวน สอบสวนวินัยซ้ำกัน</a:t>
            </a:r>
          </a:p>
          <a:p>
            <a:pPr marL="742950" indent="-742950">
              <a:defRPr/>
            </a:pP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     </a:t>
            </a:r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คดีนี้มีคณะกรรมการสอบสวนทางวินัยอย่างร้ายแรงจำนวน ๒ คน</a:t>
            </a:r>
          </a:p>
          <a:p>
            <a:pPr marL="177800" indent="-177800">
              <a:defRPr/>
            </a:pPr>
            <a:r>
              <a:rPr lang="th-TH" sz="32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เคยเป็นกรรมการสอบข้อเท็จจริงเพิ่มเติม ต่อมาผู้บังคับบัญชามีคำสั่งแต่งตั้งให้ทั้ง ๒ คนมาเป็นกรรมการสอบสวนวินัยอย่างร้ายแรงอีก จึงทำให้การพิจารณาทางปกครองไม่มีความเป็นกลางตามนัยมาตรา 16 วรรคหนึ่ง แห่งพระราชบัญญัติวิธีปฏิบัติราชการทางปกครอง พ.ศ. 2539 กล่าวคือ </a:t>
            </a:r>
            <a:b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ในการสอบข้อเท็จจริงบุคคลทั้งสองได้รับการแต่งตั้งให้เป็นคณะกรรมการสอบสวนวินัยอย่างร้ายแรงอีก และคณะกรรมการสอบสวนทางวินัย</a:t>
            </a:r>
            <a:b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อย่างร้ายแรงมีเพียง 3 คน บุคคลทั้งสองจึงเป็นเสียงข้างมาก จึงทำให้ </a:t>
            </a:r>
            <a:b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ผลการสอบสวนทางวินัยอย่างร้ายแรง ย่อมคาดหมายได้อยู่แล้วว่าไม่อาจแตกต่างไปจาก ผลการสอบข้อเท็จจริงเพิ่มเ</a:t>
            </a: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ติม</a:t>
            </a: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9"/>
            <a:ext cx="971600" cy="13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636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3"/>
          <p:cNvSpPr txBox="1">
            <a:spLocks/>
          </p:cNvSpPr>
          <p:nvPr/>
        </p:nvSpPr>
        <p:spPr>
          <a:xfrm>
            <a:off x="457200" y="476250"/>
            <a:ext cx="8229600" cy="108108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endParaRPr lang="th-TH" sz="4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179388" y="476672"/>
            <a:ext cx="87851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 algn="ctr">
              <a:defRPr/>
            </a:pPr>
            <a:r>
              <a:rPr lang="th-TH" sz="4000" b="1" u="sng" dirty="0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คำพิพากษาศาลปกครองสูงสุด  ฟ.๓๕/๒๕๖๐(ต่อ)</a:t>
            </a:r>
          </a:p>
          <a:p>
            <a:pPr marL="177800" indent="-177800" algn="thaiDist">
              <a:defRPr/>
            </a:pPr>
            <a:r>
              <a:rPr lang="th-TH" sz="32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sz="3200" b="1" spc="-4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ประกอบกับการแต่งตั้งคณะกรรมการสอบสวนวินัยอย่างร้ายแรงผู้ฟ้องคดี</a:t>
            </a:r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ไม่มีความจำเป็นถึงขนาดหากปล่อยให้ล่าช้าไปจะเสียหายต่อประโยชน์สาธารณะหรือบุคคลจะเสียหายโดยไม่มีทางแก้ไข อีกทั้งไม่มีความจำเป็น</a:t>
            </a:r>
          </a:p>
          <a:p>
            <a:pPr marL="177800" indent="-177800" algn="thaiDist"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ที่จะต้องแต่งตั้งทั้งสองเป็นกรรมการสอบสวนผู้ฟ้องคดีอีก เพราะมีบุคคลที่สามารถจะแต่งตั้งให้เป็นกรรมการสอบสวนได้อยู่เป็นจำนวนมาก ดังนั้น กระบวนการสอบสวนทางวินัยอย่างร้ายแรงผู้ฟ้องคดีจึงมิได้กระทำโดยถูกต้องตามรูปแบบ ขั้นตอนหรือวิธีการอันเป็นสาระสำคัญที่กำหนดไว้สำหรับการกระทำนั้น เมื่อการแต่งตั้งคณะกรรมการสอบสวนวินัยอย่างร้ายแรงผู้ฟ้องคดี ซึ่งเป็นการพิจารณาทางปกครองไม่ชอบด้วยกฎหมาย การที่นำผลการสอบสวนวินัยอย่างร้ายแรงผู้ฟ้องคดีมาใช้ในการพิจารณาโทษทางวินัย </a:t>
            </a:r>
            <a:b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จึงไม่ชอบด้วยกฎหมายด้วย</a:t>
            </a: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8"/>
            <a:ext cx="899592" cy="12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686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924569" y="842178"/>
            <a:ext cx="777686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u="sng" dirty="0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คำพิพากษาศาลปกครองสูงสุด อ.๔๓๘/๒๕๖๑</a:t>
            </a:r>
          </a:p>
          <a:p>
            <a:endParaRPr lang="th-TH" sz="2400" b="1" u="sng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คดีนี้ </a:t>
            </a:r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นายสมบัติ นายสมศักดิ์ และนายสมชาย </a:t>
            </a:r>
            <a:b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เป็นกรรมการสืบข้อเท็จจริงกรณีผู้ฟ้องคดีถูกร้องเรียนว่าบกพร่องต่อหน้าที่ในตำแหน่งอธิการบดี ต่อมาคนทั้ง ๓  เป็นกรรมการสภามหาวิทยาลัย แล้วได้ร่วมพิจารณา</a:t>
            </a:r>
            <a:b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ลงมติถอดถอนผู้ฟ้องคดีออกจากตำแหน่งอธิการบดี </a:t>
            </a:r>
            <a:b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ไม่ถือว่าบุคคลทั้ง ๓ มีสภาพร้ายแรงอันอาจทำให้</a:t>
            </a:r>
            <a:b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การพิจารณาไม่เป็นกลาง เนื่องจากเป็นการดำเนินการคนละขั้นตอน</a:t>
            </a:r>
            <a:endParaRPr lang="th-TH" sz="4000" b="1" dirty="0">
              <a:solidFill>
                <a:prstClr val="black"/>
              </a:solidFill>
            </a:endParaRPr>
          </a:p>
        </p:txBody>
      </p:sp>
      <p:pic>
        <p:nvPicPr>
          <p:cNvPr id="3" name="รูปภาพ 2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435" y="-129272"/>
            <a:ext cx="1143008" cy="16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555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4287" y="260648"/>
            <a:ext cx="8219256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5400" b="1" u="sng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คำพิพากษาศาลปกครองสูงสุด  อ.๖๐๐/๒๕๕๑</a:t>
            </a:r>
            <a:br>
              <a:rPr lang="th-TH" sz="5400" b="1" u="sng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4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การร้องทุกข์คำสั่งว่ากล่าวตักเตือน</a:t>
            </a:r>
            <a:endParaRPr lang="th-TH" sz="4400" dirty="0">
              <a:solidFill>
                <a:srgbClr val="000099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837933"/>
            <a:ext cx="8229600" cy="4911824"/>
          </a:xfrm>
        </p:spPr>
        <p:txBody>
          <a:bodyPr>
            <a:normAutofit lnSpcReduction="10000"/>
          </a:bodyPr>
          <a:lstStyle/>
          <a:p>
            <a:r>
              <a:rPr lang="th-TH" dirty="0"/>
              <a:t>คดีนี้ผู้ถูกฟ้องคดี ๑ แต่งตั้งคณะกรรมการสอบสวนผู้ฟ้องคดี กรณีกระทำผิดวินัยอย่างร้ายแรง ภายหลังการสอบสวนเห็นว่า การกระทำของผู้ฟ้องคดี เป็นความผิดวินัยเล็กน้อยจึงให้งดโทษ โดยให้ว่ากล่าวตักเตือน</a:t>
            </a:r>
          </a:p>
          <a:p>
            <a:r>
              <a:rPr lang="th-TH" dirty="0"/>
              <a:t>คำสั่งที่ให้ว่ากล่าวตักเตือนย่อมแสดงว่าผู้ฟ้องคดีกระทำความผิดวินัย</a:t>
            </a:r>
          </a:p>
          <a:p>
            <a:r>
              <a:rPr lang="th-TH" dirty="0"/>
              <a:t>เมื่อผู้ฟ้องคดีเห็นว่าไม่ได้รับความเป็นธรรมเนื่องจากคณะกรรมการสอบสวน สอบสวนโดยมิได้รับฟังพยานฝ่ายผู้ฟ้องคดี จึงมีหนังสือร้องทุกข์ต่อผู้ถูกฟ้องคดีที่ ๒ เพื่อให้พิจารณาการว่ากล่าวตักเตือน แต่ผู้ถูกฟ้องคดีที่ ๒ เห็นว่าผู้ฟ้องคดีกระทำผิดตามที่ ถูกกล่าวหาจริง และมีมติยกคำร้องทุกข์ผู้ฟ้องคดี ผู้ฟ้องคดีจึงเป็นผู้ได้รับความเดือดร้อนเสียหาย และการแก้ไขหรือบรรเทาความเดือดร้อนเสียหาย ศาลอาจกำหนดคำบังคับตามมาตรา ๗๒ แห่ง พ.ร.บ. จัดตั้งศาลปกครองฯ ผู้ฟ้องคดีจึงมีสิทธิฟ้องคดีต่อศาลปกครอง การที่ศาลปกครองชั้นต้นมีคำสั่งไม่รับคำฟ้องไว้พิจารณา และให้จำหน่ายคดีออกจากศาลระบบความนั้น ศาลปกครองสูงสุดไม่เห็นพ้องด้วย</a:t>
            </a: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9"/>
            <a:ext cx="971600" cy="13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060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44546" y="62907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คำพิพากษาศาลปกครองสูงสุด  อ.๓/๒๕๕๕ </a:t>
            </a:r>
            <a:br>
              <a:rPr lang="th-TH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การลงโทษนอกเหนือข้อกล่าวหาโดยไม่ให้โอกาสโต้แย้ง 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/>
              <a:t>ผู้ฟ้องคดีถูกกล่าวหาว่ากระทำผิดวินัยไม่ร้ายแรง กรณีไม่ให้เกียรติเพื่อนครู ใช้วาจาหยาบคายต่อหน้านักเรียนและเพื่อนครู ไม่เคารพสิทธิซึ่งกันและกัน ทำให้ได้รับการอับอายต่อนักเรียน และไม่รักษาความสามัคคีในหมู่คณะ ผู้บังคับบัญชาชั้นต้นเห็นสมควรลงโทษภาคทัณฑ์ แต่กรณีเป็นความผิดวินัยเล็กน้อยจึงงดโทษโดยทำทัณฑ์บนเป็นหนังสือ ต่อมาผู้บังคับบัญชาระดับเหนือขึ้นมา พิจารณารายงานการดำเนินการทางวินัย ได้สั่งลงโทษภาคทัณฑ์ โดยยกเอาเรื่องที่ผู้ฟ้องคดีทำโทษเด็กด้วยการตี ซึ่งผิดระเบียบกระทรวงศึกษาธิการ มาเป็นเหตุในการพิจารณาลงโทษนอกเหนือจากข้อกล่าวหาเดิม  ทั้งที่มิได้มีการแจ้งข้อกล่าวหาดังกล่าวต่อผู้ฟ้องคดี จึงเป็นการนำเรื่องที่นอกเหนือจากข้อกล่าวหามาลงโทษผู้ฟ้องคดี โดยมิได้ให้ผู้ฟ้องคดีมีโอกาสรับทราบข้อเท็จจริงอย่างเพียงพอและได้โต้แย้งแสดงพยานหลักฐาน คำสั่งลงโทษภาคทัณฑ์จึงเป็นคำสั่งที่มิชอบด้วยกฎหมาย </a:t>
            </a: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9"/>
            <a:ext cx="971600" cy="13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046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4422" y="696451"/>
            <a:ext cx="8229600" cy="1730456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ผู้มีอำนาจสั่งแต่งตั้งกรรมการสอบสวน </a:t>
            </a:r>
            <a:r>
              <a:rPr lang="th-TH" sz="3600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กรณี </a:t>
            </a:r>
            <a:r>
              <a:rPr lang="th-TH" sz="36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ผอ.</a:t>
            </a:r>
            <a:r>
              <a:rPr lang="th-TH" sz="3600" b="1" dirty="0" err="1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สพท</a:t>
            </a:r>
            <a:r>
              <a:rPr lang="th-TH" sz="36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.ถูกกล่าวหาว่ากระทำผิดร่วมกันกับบุคลากรในสังกัด</a:t>
            </a:r>
            <a:br>
              <a:rPr lang="th-TH" sz="36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 คำวินิจฉัยคณะกรรมการกฤษฎีกา เรื่องเสร็จที่ ๑๐๕๘/๒๕๖๑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86491" y="2352248"/>
            <a:ext cx="8229600" cy="4389120"/>
          </a:xfrm>
        </p:spPr>
        <p:txBody>
          <a:bodyPr>
            <a:normAutofit fontScale="92500"/>
          </a:bodyPr>
          <a:lstStyle/>
          <a:p>
            <a:r>
              <a:rPr lang="th-TH" dirty="0"/>
              <a:t> </a:t>
            </a:r>
            <a:r>
              <a:rPr lang="th-TH" sz="2800" dirty="0"/>
              <a:t>กรณี ผอ.</a:t>
            </a:r>
            <a:r>
              <a:rPr lang="th-TH" sz="2800" dirty="0" err="1"/>
              <a:t>สพท</a:t>
            </a:r>
            <a:r>
              <a:rPr lang="th-TH" sz="2800" dirty="0"/>
              <a:t>.ถูกกล่าวหาว่ากระทำผิดร่วมกันกับบุคลากรทางการศึกษาอื่น           ในเขตพื้นที่การศึกษานั้น ตามมาตรา ๙๘ วรรคสอง กำหนดกรณีข้าราชการครูและบุคลากรทางการศึกษากระทำผิดร่วมกัน และในจำนวนผู้ถูกกล่าวหาดังกล่าวมีผู้มีอำนาจตามมาตรา ๕๓ ของผู้ถูกกล่าวหารายใดมีลำดับชั้นสูงกว่าผู้มีอำนาจ           ตามมาตรา ๕๓  ของผู้ถูกกล่าวหารายอื่น ก็ให้ผู้บังคับบัญชาในลำดับชั้นสูงกว่าดังกล่าว เป็นผู้สั่งแต่งตั้งกรรมการสอบสวนผู้ถูกกล่าวหาทั้งหมด  </a:t>
            </a:r>
          </a:p>
          <a:p>
            <a:pPr marL="0" indent="0">
              <a:buNone/>
            </a:pPr>
            <a:r>
              <a:rPr lang="th-TH" sz="2800" dirty="0"/>
              <a:t>       ดังนั้น เลขาธิการ </a:t>
            </a:r>
            <a:r>
              <a:rPr lang="th-TH" sz="2800" dirty="0" err="1"/>
              <a:t>กพฐ</a:t>
            </a:r>
            <a:r>
              <a:rPr lang="th-TH" sz="2800" dirty="0"/>
              <a:t>. ซึ่งเป็นผู้มีอำนาจตามมาตรา ๕๓  ของผอ.</a:t>
            </a:r>
            <a:r>
              <a:rPr lang="th-TH" sz="2800" dirty="0" err="1"/>
              <a:t>สพท</a:t>
            </a:r>
            <a:r>
              <a:rPr lang="th-TH" sz="2800" dirty="0"/>
              <a:t>. และเป็น</a:t>
            </a:r>
          </a:p>
          <a:p>
            <a:pPr marL="0" indent="0">
              <a:buNone/>
            </a:pPr>
            <a:r>
              <a:rPr lang="th-TH" sz="2800" dirty="0"/>
              <a:t>   ผู้มีลำดับชั้นสูงกว่าศึกษาธิการจังหวัด ซึ่งเป็นผู้มีอำนาจตามมาตรา ๕๓ ของบุคลากร                                       ทางการศึกษาอื่นในเขตพื้นที่การศึกษา จึงเป็นผู้มีอำนาจผู้สั่งแต่งตั้งกรรมการสอบสวน        ผู้ถูกกล่าวหาทั้งหมดทุกราย</a:t>
            </a: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9"/>
            <a:ext cx="971600" cy="13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25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272808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ผู้ถูกตั้งกรรมการสอบสวน</a:t>
            </a:r>
            <a:r>
              <a:rPr lang="th-TH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คัดค้าน</a:t>
            </a:r>
            <a:br>
              <a:rPr lang="th-TH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ผู้</a:t>
            </a:r>
            <a:r>
              <a:rPr lang="th-TH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สั่ง</a:t>
            </a:r>
            <a:r>
              <a:rPr lang="th-TH" b="1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แต่งตั้งกรรมการ</a:t>
            </a:r>
            <a:r>
              <a:rPr lang="th-TH" b="1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สอบสวน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09605" y="2046320"/>
            <a:ext cx="8229600" cy="4389120"/>
          </a:xfrm>
        </p:spPr>
        <p:txBody>
          <a:bodyPr/>
          <a:lstStyle/>
          <a:p>
            <a:r>
              <a:rPr lang="th-TH" dirty="0"/>
              <a:t>ข้าราชการครู ในเขตพื้นที่การศึกษา ถูกศึกษาธิการจังหวัดแต่งตั้งคณะกรรมการสอบสวนวินัยอย่างร้ายแรง ได้ยื่นคำร้องต่อปลัดกระทรวงศึกษาธิการ คัดค้าน            ผู้สั่งแต่งตั้งคณะกรรมการสอบสวนโดยอ้างว่าเป็นคู่กรณีในคดีอาญา มีสภาพร้ายแรงอันอาจทำให้การพิจารณาทางปกครองไม่เป็นกลาง หากปลัดกระทรวงศึกษาธิการ ซึ่งเป็นผู้บังคับบัญชาเหนือขึ้นไปหนึ่งชั้นของศึกษาธิการจังหวัด พิจารณาแล้วเห็นว่าการคัดค้านมีเหตุผลรับฟังได้ จะต้องสั่งให้ศึกษาธิการจังหวัดผู้นั้นพ้นจากการเป็นผู้มีอำนาจพิจารณาสำนวนการสอบสวนและสั่งการตามผลการสอบสวน และในกรณีเช่นนี้ปลัดกระทรวงศึกษาธิการ ซึ่งเป็นผู้บังคับบัญชาเหนือขึ้นไปหนึ่งชั้นของศึกษาธิการจังหวัด หรือผู้ที่ได้รับมอบหมายจากปลัดกระทรวงศึกษาธิการจะเป็นผู้พิจารณา      หรือสั่งการแทน ตามนัย กฎ ก.ค.ศ.วาด้วยการสอบสวนพิจารณา พ.ศ. ๒๕๕๐ ข้อ ๙</a:t>
            </a:r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79"/>
            <a:ext cx="941304" cy="13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9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3511" y="1418972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th-TH" sz="3200" dirty="0" smtClean="0"/>
              <a:t>แนวทางการลงโทษทางวินัยตามมติคณะรัฐมนตรี  </a:t>
            </a:r>
          </a:p>
          <a:p>
            <a:pPr>
              <a:buNone/>
            </a:pPr>
            <a:r>
              <a:rPr lang="th-TH" sz="3200" dirty="0" smtClean="0"/>
              <a:t>		ศาลปกครองสูงสุดได้มีคำพิพากษาว่า เมื่อคณะรัฐมนตรีซึ่งเป็นองค์กรสูงสุดที่มีอำนาจหน้าที่ในการบริหารราชการแผ่นดิน          ตามบทบัญญัติแห่งรัฐธรรมนูญ หน่วยงานทางปกครองก็ต้องปฏิบัติตามนโยบายของคณะรัฐมนตรี การกำหนดหลักเกณฑ์เรื่องใด          ที่ไม่เป็นไปตามมติคณะรัฐมนตรีย่อมถือว่าเป็นการกระทำ               ที่ไม่ชอบด้วยกฎหมาย  </a:t>
            </a:r>
          </a:p>
          <a:p>
            <a:pPr>
              <a:buNone/>
            </a:pPr>
            <a:r>
              <a:rPr lang="th-TH" sz="3200" dirty="0" smtClean="0"/>
              <a:t>       (คำพิพากษาศาลปกครองสูงสุด ที่ อ.</a:t>
            </a:r>
            <a:r>
              <a:rPr lang="en-US" sz="3200" dirty="0" smtClean="0"/>
              <a:t>89/2549)</a:t>
            </a:r>
          </a:p>
          <a:p>
            <a:endParaRPr lang="th-TH" dirty="0"/>
          </a:p>
        </p:txBody>
      </p:sp>
      <p:pic>
        <p:nvPicPr>
          <p:cNvPr id="4" name="รูปภาพ 3" descr="logo โปร่งใส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279"/>
            <a:ext cx="971600" cy="13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3"/>
          <p:cNvSpPr>
            <a:spLocks noGrp="1"/>
          </p:cNvSpPr>
          <p:nvPr>
            <p:ph idx="1"/>
          </p:nvPr>
        </p:nvSpPr>
        <p:spPr>
          <a:xfrm>
            <a:off x="415635" y="1402034"/>
            <a:ext cx="8229600" cy="55598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96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จบการบรรยาย</a:t>
            </a:r>
          </a:p>
          <a:p>
            <a:pPr marL="0" indent="0" algn="ctr">
              <a:buNone/>
            </a:pPr>
            <a:r>
              <a:rPr lang="th-TH" sz="96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สวัสดีคะ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9309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71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7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285852" y="714356"/>
            <a:ext cx="7643866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2A0FF"/>
              </a:buClr>
              <a:buSzPct val="95000"/>
            </a:pPr>
            <a:r>
              <a:rPr lang="th-TH" sz="3200" b="1" dirty="0" smtClean="0">
                <a:solidFill>
                  <a:srgbClr val="A2E3FE">
                    <a:lumMod val="1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พระราชบัญญัติระเบียบข้าราชการครูและบุคลากรทางการศึกษา </a:t>
            </a:r>
          </a:p>
          <a:p>
            <a:pPr marL="274320" lvl="0" indent="-274320" algn="ctr">
              <a:spcBef>
                <a:spcPct val="20000"/>
              </a:spcBef>
              <a:buClr>
                <a:srgbClr val="72A0FF"/>
              </a:buClr>
              <a:buSzPct val="95000"/>
            </a:pPr>
            <a:r>
              <a:rPr lang="th-TH" sz="3200" b="1" dirty="0" smtClean="0">
                <a:solidFill>
                  <a:srgbClr val="A2E3FE">
                    <a:lumMod val="1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พ.ศ. 2547 มาตรา 102 มีหลักการสำคัญ ดังนี้</a:t>
            </a:r>
          </a:p>
        </p:txBody>
      </p:sp>
      <p:pic>
        <p:nvPicPr>
          <p:cNvPr id="6" name="รูปภาพ 5" descr="logo โปร่งใส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500034" y="2000240"/>
            <a:ext cx="8358246" cy="1384995"/>
          </a:xfrm>
          <a:prstGeom prst="rect">
            <a:avLst/>
          </a:prstGeom>
          <a:solidFill>
            <a:srgbClr val="EBF7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/>
            <a:r>
              <a:rPr lang="th-TH" b="1" u="sng" spc="-100" dirty="0" smtClean="0">
                <a:latin typeface="TH SarabunIT๙" pitchFamily="34" charset="-34"/>
                <a:cs typeface="TH SarabunIT๙" pitchFamily="34" charset="-34"/>
              </a:rPr>
              <a:t>กฎหมายเดิม</a:t>
            </a:r>
            <a:r>
              <a:rPr lang="th-TH" b="1" spc="-100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spc="-1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กำหนดให้</a:t>
            </a: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ข้าราชการซึ่งมีกรณีถูกกล่าวหาอยู่ก่อนพ้นจากราชการ จะถูกดำเนินการทางวินัยต่อไปได้ โดย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ไม่มีกำหนดระยะเวลา</a:t>
            </a: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ว่าจะต้องดำเนินการให้แล้วเสร็จและสั่งลงโทษไว้ </a:t>
            </a:r>
            <a:endParaRPr lang="th-TH" b="1" spc="-100" dirty="0" smtClean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4678" y="6283131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0" y="337365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2A0FF"/>
              </a:buClr>
              <a:buSzPct val="95000"/>
            </a:pP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พระราชบัญญัติระเบียบข้าราชการ</a:t>
            </a:r>
            <a:r>
              <a:rPr lang="th-TH" altLang="zh-CN" b="1" dirty="0" err="1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พลเรือน</a:t>
            </a: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ในสถาบันอุดมศึกษา </a:t>
            </a:r>
            <a:b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</a:br>
            <a:r>
              <a:rPr lang="th-TH" altLang="zh-CN" b="1" dirty="0" smtClean="0">
                <a:latin typeface="TH SarabunIT๙" pitchFamily="34" charset="-34"/>
                <a:ea typeface="Cordia New" pitchFamily="34" charset="-34"/>
                <a:cs typeface="TH SarabunIT๙" pitchFamily="34" charset="-34"/>
              </a:rPr>
              <a:t>พ.ศ.  มาตรา 53 </a:t>
            </a:r>
            <a:r>
              <a:rPr lang="th-TH" b="1" dirty="0" smtClean="0">
                <a:solidFill>
                  <a:srgbClr val="A2E3FE">
                    <a:lumMod val="1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มีหลักการสำคัญ ดังนี้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85720" y="4327762"/>
            <a:ext cx="8572560" cy="1815882"/>
          </a:xfrm>
          <a:prstGeom prst="rect">
            <a:avLst/>
          </a:prstGeom>
          <a:solidFill>
            <a:srgbClr val="EBEB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buNone/>
            </a:pPr>
            <a:r>
              <a:rPr lang="th-TH" b="1" u="sng" spc="-100" dirty="0" smtClean="0">
                <a:latin typeface="TH SarabunIT๙" pitchFamily="34" charset="-34"/>
                <a:cs typeface="TH SarabunIT๙" pitchFamily="34" charset="-34"/>
              </a:rPr>
              <a:t>กฎหมายเดิม</a:t>
            </a:r>
            <a:r>
              <a:rPr lang="th-TH" b="1" spc="-100" dirty="0" smtClean="0">
                <a:latin typeface="TH SarabunIT๙" pitchFamily="34" charset="-34"/>
                <a:cs typeface="TH SarabunIT๙" pitchFamily="34" charset="-34"/>
              </a:rPr>
              <a:t> กำหนดให้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ข้าราชการ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พลเรือน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ในสถาบันอุดมศึกษาซึ่งพ้นจากราชการอันมิใช่</a:t>
            </a:r>
            <a:br>
              <a:rPr lang="th-TH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เพราะเหตุตาย อาจถูก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ทางวินัยเพราะมีการ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กระทํา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ผิดวินัยอย่างร้ายแรง</a:t>
            </a:r>
            <a:br>
              <a:rPr lang="th-TH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ก่อนพ้นจากราชการได้แต่ต้อง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ทางวินัย</a:t>
            </a:r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ภายในหนึ่งปี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นับแต่วันที่พ้นจากราชการ</a:t>
            </a:r>
            <a:endParaRPr lang="th-TH" b="1" spc="-100" dirty="0" smtClean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8488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8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929918" y="839572"/>
            <a:ext cx="7643866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2A0FF"/>
              </a:buClr>
              <a:buSzPct val="95000"/>
            </a:pPr>
            <a:r>
              <a:rPr lang="th-TH" sz="3200" b="1" dirty="0" smtClean="0">
                <a:solidFill>
                  <a:srgbClr val="A2E3FE">
                    <a:lumMod val="1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ร่างพระราชบัญญัติระเบียบข้าราชการครูและบุคลากรทางการศึกษา </a:t>
            </a:r>
          </a:p>
          <a:p>
            <a:pPr marL="274320" lvl="0" indent="-274320" algn="ctr">
              <a:spcBef>
                <a:spcPct val="20000"/>
              </a:spcBef>
              <a:buClr>
                <a:srgbClr val="72A0FF"/>
              </a:buClr>
              <a:buSzPct val="95000"/>
            </a:pPr>
            <a:r>
              <a:rPr lang="th-TH" sz="3200" b="1" dirty="0" smtClean="0">
                <a:solidFill>
                  <a:srgbClr val="A2E3FE">
                    <a:lumMod val="10000"/>
                  </a:srgbClr>
                </a:solidFill>
                <a:latin typeface="TH SarabunIT๙" pitchFamily="34" charset="-34"/>
                <a:cs typeface="TH SarabunIT๙" pitchFamily="34" charset="-34"/>
              </a:rPr>
              <a:t>(ฉบับที่..) พ.ศ. .... มีการแก้ไข มาตรา 102 มีหลักการสำคัญ ดังนี้</a:t>
            </a:r>
          </a:p>
        </p:txBody>
      </p:sp>
      <p:pic>
        <p:nvPicPr>
          <p:cNvPr id="6" name="รูปภาพ 5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406"/>
            <a:ext cx="1143008" cy="1616803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541238" y="4079805"/>
            <a:ext cx="8001056" cy="2246769"/>
          </a:xfrm>
          <a:prstGeom prst="rect">
            <a:avLst/>
          </a:prstGeom>
          <a:solidFill>
            <a:srgbClr val="EBF7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/>
            <a:r>
              <a:rPr lang="th-TH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2. กรณีถูกล่าวหาหรือถูกฟ้องคดีอาญาหรือต้องหาคดีอาญาหลังจากที่พ้นจากราชการแล้ว ผู้มีอำนาจดำเนินการทางวินัยจะต้องเริ่มดำเนินการสอบสวน</a:t>
            </a:r>
            <a:r>
              <a:rPr lang="th-TH" b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ภายในหนึ่งปี</a:t>
            </a:r>
            <a:r>
              <a:rPr lang="th-TH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นับแต่วันที่ผู้นั้นพ้นจากราชการ และต้องสั่งลงโทษ</a:t>
            </a:r>
            <a:r>
              <a:rPr lang="th-TH" b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ภายในสามปี</a:t>
            </a:r>
            <a:r>
              <a:rPr lang="th-TH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นับแต่วันที่ผู้นั้นพ้นจากราชการ ถ้าเป็นความผิดที่ปรากฏชัดแจ้งต้องต้องสั่งลงโทษ</a:t>
            </a:r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ภายใน</a:t>
            </a:r>
            <a:b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สามปี</a:t>
            </a:r>
            <a:r>
              <a:rPr lang="th-TH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นับแต่วันที่ผู้นั้นพ้นจากราชการ </a:t>
            </a:r>
            <a:endParaRPr lang="th-TH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41599" y="2083370"/>
            <a:ext cx="8001056" cy="1815882"/>
          </a:xfrm>
          <a:prstGeom prst="rect">
            <a:avLst/>
          </a:prstGeom>
          <a:solidFill>
            <a:srgbClr val="EBF7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buNone/>
            </a:pPr>
            <a:r>
              <a:rPr lang="th-TH" b="1" spc="-1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1. กรณีถูกกล่าวหาเป็นหนังสืออยู่ก่อนพ้นจากราชการว่าขณะอยู่ในราชการได้กระทำผิดวินัยอย่างร้ายแรง หรือถูกฟ้องคดีอาญาหรือต้องหาคดีอาญา ก่อนพ้นจากราชการ </a:t>
            </a:r>
            <a:br>
              <a:rPr lang="th-TH" b="1" spc="-1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spc="-1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ผู้มีอำนาจดำเนินการทางวินัยจะต้องดำเนินการทางวินัยและสั่งลงโทษ</a:t>
            </a:r>
            <a:r>
              <a:rPr lang="th-TH" b="1" spc="-100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ภายในสามปี</a:t>
            </a:r>
            <a:br>
              <a:rPr lang="th-TH" b="1" spc="-100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spc="-1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นับแต่วันที่ผู้นั้นพ้นจากราชการ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89983" y="6294823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87107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6FA25-BFFD-41A5-B0CD-3A0BF69F3CEF}" type="slidenum">
              <a:rPr lang="th-TH" smtClean="0">
                <a:solidFill>
                  <a:srgbClr val="00B0F0">
                    <a:shade val="90000"/>
                  </a:srgbClr>
                </a:solidFill>
              </a:rPr>
              <a:pPr/>
              <a:t>9</a:t>
            </a:fld>
            <a:endParaRPr lang="th-TH">
              <a:solidFill>
                <a:srgbClr val="00B0F0">
                  <a:shade val="90000"/>
                </a:srgbClr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28596" y="3968313"/>
            <a:ext cx="8358246" cy="2246769"/>
          </a:xfrm>
          <a:prstGeom prst="rect">
            <a:avLst/>
          </a:prstGeom>
          <a:solidFill>
            <a:srgbClr val="EBF7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buNone/>
            </a:pPr>
            <a:r>
              <a:rPr lang="th-TH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4. กรณีที่ ป.ป.ช. หรือ </a:t>
            </a:r>
            <a:r>
              <a:rPr lang="th-TH" b="1" dirty="0" err="1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ป.ป.ท.</a:t>
            </a:r>
            <a:r>
              <a:rPr lang="th-TH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ชี้มูลความผิดข้าราชการซึ่งพ้นจากราชการไปแล้วนั้น การดำเนินการทางวินัยและสั่งลงโทษแก่ผู้นั้นให้เป็นไปตามหลักเกณฑ์และเงื่อนไขที่กำหนดไว้ในกฎหมายประกอบรัฐธรรมนูญว่าด้วยการป้องกันและปราบปรามการทุจริต หรือกฎหมายว่าด้วยมาตรการของฝ่ายบริหารในการป้องกันและปราบปรามการทุจริต แล้วแต่กรณี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596" y="1682297"/>
            <a:ext cx="8358246" cy="2246769"/>
          </a:xfrm>
          <a:prstGeom prst="rect">
            <a:avLst/>
          </a:prstGeom>
          <a:solidFill>
            <a:srgbClr val="EBF7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buNone/>
            </a:pPr>
            <a:r>
              <a:rPr lang="th-TH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3. กรณีที่ศาลปกครอง มีคำพิพากษาถึงที่สุดให้เพิกถอนคำสั่งลงโทษ หรือโดยองค์กรพิจารณาอุทธรณ์ หรือองค์กรตรวจสอบรายงานการดำเนินการทางวินัย</a:t>
            </a:r>
            <a:br>
              <a:rPr lang="th-TH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มีคำวินิจฉัยถึงที่สุดหรือมีมติให้เพิกถอนคำสั่งลงโทษ</a:t>
            </a:r>
            <a:r>
              <a:rPr lang="th-TH" b="1" spc="-1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เพราะเหตุกระบวนการดำเนินการทางวินัยไม่ชอบด้วยกฎหมาย </a:t>
            </a:r>
            <a:r>
              <a:rPr lang="th-TH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ผู้มีอำนาจจะต้องดำเนินการทางวินัยให้แล้วเสร็จ</a:t>
            </a:r>
            <a:r>
              <a:rPr lang="th-TH" b="1" spc="-100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ภายในสองปี</a:t>
            </a:r>
            <a:br>
              <a:rPr lang="th-TH" b="1" spc="-100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b="1" spc="-1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นับแต่วันที่มีคำพิพากษาถึงที่สุด หรือมีคำ</a:t>
            </a:r>
            <a:r>
              <a:rPr lang="th-TH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วินิจฉัยถึงที่สุดหรือมีมติ </a:t>
            </a:r>
          </a:p>
        </p:txBody>
      </p:sp>
      <p:pic>
        <p:nvPicPr>
          <p:cNvPr id="7" name="รูปภาพ 6" descr="logo โปร่งใส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-45191"/>
            <a:ext cx="1143008" cy="1616803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85852" y="500042"/>
            <a:ext cx="7643866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72A0FF"/>
              </a:buClr>
              <a:buSzPct val="95000"/>
            </a:pPr>
            <a:r>
              <a:rPr lang="th-TH" sz="3200" b="1" dirty="0" smtClean="0">
                <a:solidFill>
                  <a:srgbClr val="A2E3FE">
                    <a:lumMod val="10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ร่างพระราชบัญญัติระเบียบข้าราชการครูและบุคลากรทางการศึกษา </a:t>
            </a:r>
          </a:p>
          <a:p>
            <a:pPr marL="274320" lvl="0" indent="-274320" algn="ctr">
              <a:spcBef>
                <a:spcPct val="20000"/>
              </a:spcBef>
              <a:buClr>
                <a:srgbClr val="72A0FF"/>
              </a:buClr>
              <a:buSzPct val="95000"/>
            </a:pPr>
            <a:r>
              <a:rPr lang="th-TH" sz="3200" b="1" dirty="0" smtClean="0">
                <a:solidFill>
                  <a:srgbClr val="A2E3FE">
                    <a:lumMod val="10000"/>
                  </a:srgbClr>
                </a:solidFill>
                <a:latin typeface="TH SarabunIT๙" pitchFamily="34" charset="-34"/>
                <a:cs typeface="TH SarabunIT๙" pitchFamily="34" charset="-34"/>
              </a:rPr>
              <a:t>(ฉบับที่..) พ.ศ. .... มีการแก้ไข มาตรา 102 มีหลักการสำคัญ ดังนี้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3113" y="6294823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สำนักงานคณะกรรมการข้าราชการครูและบุคลากรทางการศึกษา</a:t>
            </a:r>
          </a:p>
          <a:p>
            <a:pPr algn="r"/>
            <a:r>
              <a:rPr lang="en-US" sz="1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www.otepc.go.th</a:t>
            </a:r>
            <a:endParaRPr lang="th-TH" sz="1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12950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ไหลเวียน">
  <a:themeElements>
    <a:clrScheme name="กำหนดเอง 2">
      <a:dk1>
        <a:sysClr val="windowText" lastClr="000000"/>
      </a:dk1>
      <a:lt1>
        <a:sysClr val="window" lastClr="FFFFFF"/>
      </a:lt1>
      <a:dk2>
        <a:srgbClr val="A2E3FE"/>
      </a:dk2>
      <a:lt2>
        <a:srgbClr val="A2E3FE"/>
      </a:lt2>
      <a:accent1>
        <a:srgbClr val="17BBFD"/>
      </a:accent1>
      <a:accent2>
        <a:srgbClr val="17BBFD"/>
      </a:accent2>
      <a:accent3>
        <a:srgbClr val="72A0FF"/>
      </a:accent3>
      <a:accent4>
        <a:srgbClr val="17BBFD"/>
      </a:accent4>
      <a:accent5>
        <a:srgbClr val="005BD3"/>
      </a:accent5>
      <a:accent6>
        <a:srgbClr val="00349E"/>
      </a:accent6>
      <a:hlink>
        <a:srgbClr val="17BBFD"/>
      </a:hlink>
      <a:folHlink>
        <a:srgbClr val="17BBFD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3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4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5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6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7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8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9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0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1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2_ไหลเวียน">
  <a:themeElements>
    <a:clrScheme name="กำหนดเอง 2">
      <a:dk1>
        <a:sysClr val="windowText" lastClr="000000"/>
      </a:dk1>
      <a:lt1>
        <a:sysClr val="window" lastClr="FFFFFF"/>
      </a:lt1>
      <a:dk2>
        <a:srgbClr val="A2E3FE"/>
      </a:dk2>
      <a:lt2>
        <a:srgbClr val="A2E3FE"/>
      </a:lt2>
      <a:accent1>
        <a:srgbClr val="17BBFD"/>
      </a:accent1>
      <a:accent2>
        <a:srgbClr val="17BBFD"/>
      </a:accent2>
      <a:accent3>
        <a:srgbClr val="72A0FF"/>
      </a:accent3>
      <a:accent4>
        <a:srgbClr val="17BBFD"/>
      </a:accent4>
      <a:accent5>
        <a:srgbClr val="005BD3"/>
      </a:accent5>
      <a:accent6>
        <a:srgbClr val="00349E"/>
      </a:accent6>
      <a:hlink>
        <a:srgbClr val="17BBFD"/>
      </a:hlink>
      <a:folHlink>
        <a:srgbClr val="17BBFD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11991</TotalTime>
  <Words>4965</Words>
  <Application>Microsoft Office PowerPoint</Application>
  <PresentationFormat>นำเสนอทางหน้าจอ (4:3)</PresentationFormat>
  <Paragraphs>439</Paragraphs>
  <Slides>68</Slides>
  <Notes>48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11</vt:i4>
      </vt:variant>
      <vt:variant>
        <vt:lpstr>ชุดรูปแบบ</vt:lpstr>
      </vt:variant>
      <vt:variant>
        <vt:i4>33</vt:i4>
      </vt:variant>
      <vt:variant>
        <vt:lpstr>ชื่อเรื่องภาพนิ่ง</vt:lpstr>
      </vt:variant>
      <vt:variant>
        <vt:i4>68</vt:i4>
      </vt:variant>
    </vt:vector>
  </HeadingPairs>
  <TitlesOfParts>
    <vt:vector size="112" baseType="lpstr">
      <vt:lpstr>Arial</vt:lpstr>
      <vt:lpstr>Angsana New</vt:lpstr>
      <vt:lpstr>Browallia New</vt:lpstr>
      <vt:lpstr>TH SarabunIT๙</vt:lpstr>
      <vt:lpstr>Wingdings 2</vt:lpstr>
      <vt:lpstr>TH SarabunPSK</vt:lpstr>
      <vt:lpstr>Constantia</vt:lpstr>
      <vt:lpstr>Cordia New</vt:lpstr>
      <vt:lpstr>Arial Unicode MS</vt:lpstr>
      <vt:lpstr>SimSun</vt:lpstr>
      <vt:lpstr>Calibri</vt:lpstr>
      <vt:lpstr>ไหลเวียน</vt:lpstr>
      <vt:lpstr>1_ไหลเวียน</vt:lpstr>
      <vt:lpstr>3_ไหลเวียน</vt:lpstr>
      <vt:lpstr>2_ไหลเวียน</vt:lpstr>
      <vt:lpstr>4_ไหลเวียน</vt:lpstr>
      <vt:lpstr>5_ไหลเวียน</vt:lpstr>
      <vt:lpstr>6_ไหลเวียน</vt:lpstr>
      <vt:lpstr>7_ไหลเวียน</vt:lpstr>
      <vt:lpstr>8_ไหลเวียน</vt:lpstr>
      <vt:lpstr>9_ไหลเวียน</vt:lpstr>
      <vt:lpstr>10_ไหลเวียน</vt:lpstr>
      <vt:lpstr>11_ไหลเวียน</vt:lpstr>
      <vt:lpstr>12_ไหลเวียน</vt:lpstr>
      <vt:lpstr>13_ไหลเวียน</vt:lpstr>
      <vt:lpstr>14_ไหลเวียน</vt:lpstr>
      <vt:lpstr>15_ไหลเวียน</vt:lpstr>
      <vt:lpstr>16_ไหลเวียน</vt:lpstr>
      <vt:lpstr>17_ไหลเวียน</vt:lpstr>
      <vt:lpstr>18_ไหลเวียน</vt:lpstr>
      <vt:lpstr>19_ไหลเวียน</vt:lpstr>
      <vt:lpstr>20_ไหลเวียน</vt:lpstr>
      <vt:lpstr>21_ไหลเวียน</vt:lpstr>
      <vt:lpstr>22_ไหลเวียน</vt:lpstr>
      <vt:lpstr>23_ไหลเวียน</vt:lpstr>
      <vt:lpstr>24_ไหลเวียน</vt:lpstr>
      <vt:lpstr>25_ไหลเวียน</vt:lpstr>
      <vt:lpstr>26_ไหลเวียน</vt:lpstr>
      <vt:lpstr>27_ไหลเวียน</vt:lpstr>
      <vt:lpstr>28_ไหลเวียน</vt:lpstr>
      <vt:lpstr>29_ไหลเวียน</vt:lpstr>
      <vt:lpstr>30_ไหลเวียน</vt:lpstr>
      <vt:lpstr>31_ไหลเวียน</vt:lpstr>
      <vt:lpstr>32_ไหลเวียน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จำแนกเป็นข้าราชการครูและบุคลากรทางการศึกษา ผู้พ้นจากราชการไปแล้วไม่เกิน 1 ปี  จำนวน 73 ราย ดังนี้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1. ในกรณีมีข้อร้องเรียนเกี่ยวกับการทุจริตและประพฤติมิชอบ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การสั่งพักราชการ/ การสั่งให้ออกจากราชการไว้ก่อนที่เกี่ยวมาตรการ</vt:lpstr>
      <vt:lpstr>งานนำเสนอ PowerPoint</vt:lpstr>
      <vt:lpstr> คำพิพากษาศาลปกครองสูงสุด  อ.๗/๒๕๕๗                การสั่งลงโทษวินัยอย่างร้ายแรงกรณี ปปช.ชี้มูล</vt:lpstr>
      <vt:lpstr>งานนำเสนอ PowerPoint</vt:lpstr>
      <vt:lpstr>การปฏิบัติตามมาตรา 46 แห่งพระราชบัญญัติประกอบรัฐธรรมนูญ ว่าด้วยการตรวจเงินแผ่นดิน พ.ศ. 2542 (สตง. ชี้มูล) คำวินิจฉัยคณะกรรมการกฤษฎีกา เรื่องเสร็จที่ 944/2561</vt:lpstr>
      <vt:lpstr>การปฏิบัติตามมาตรา 46 แห่งพระราชบัญญัติประกอบรัฐธรรมนูญ ว่าด้วยการตรวจเงินแผ่นดิน พ.ศ. 2542 (สตง. ชี้มูล) (ต่อ) </vt:lpstr>
      <vt:lpstr>รัฐธรรมนูญแห่งราชอาณาจักไทย พุทธศักราช 2560</vt:lpstr>
      <vt:lpstr>พระราชบัญญัติประกอบรัฐธรรมนูญว่าด้วยการป้องกันและปราบปรามการทุจริต พ.ศ. 2561</vt:lpstr>
      <vt:lpstr>(ต่อ)</vt:lpstr>
      <vt:lpstr> (ต่อ)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พระราชบัญญัติวิธีปฏิบัติราชการทางปกครอง พ.ศ.  2539</vt:lpstr>
      <vt:lpstr>งานนำเสนอ PowerPoint</vt:lpstr>
      <vt:lpstr>งานนำเสนอ PowerPoint</vt:lpstr>
      <vt:lpstr>งานนำเสนอ PowerPoint</vt:lpstr>
      <vt:lpstr>คำวินิจฉัยศาลรัฐธรรมนูญ ที่ 2/2546  ลงวันที่ 6 กุมภาพันธ์ 2546</vt:lpstr>
      <vt:lpstr>กฎ ก.ค.ศ. ว่าด้วยอำนาจการลงโทษ ภาคทัณฑ์ ตัดเงินเดือน  ลดเงินเดือน พ.ศ. 2561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คำพิพากษาศาลปกครองสูงสุด คดีหมายเลขแดงที่ อ.600/2554 (ต่อ)</vt:lpstr>
      <vt:lpstr>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คำพิพากษาศาลปกครองสูงสุด  อ.๖๐๐/๒๕๕๑ การร้องทุกข์คำสั่งว่ากล่าวตักเตือน</vt:lpstr>
      <vt:lpstr>คำพิพากษาศาลปกครองสูงสุด  อ.๓/๒๕๕๕  การลงโทษนอกเหนือข้อกล่าวหาโดยไม่ให้โอกาสโต้แย้ง </vt:lpstr>
      <vt:lpstr>ผู้มีอำนาจสั่งแต่งตั้งกรรมการสอบสวน  กรณี ผอ.สพท.ถูกกล่าวหาว่ากระทำผิดร่วมกันกับบุคลากรในสังกัด  คำวินิจฉัยคณะกรรมการกฤษฎีกา เรื่องเสร็จที่ ๑๐๕๘/๒๕๖๑</vt:lpstr>
      <vt:lpstr>ผู้ถูกตั้งกรรมการสอบสวนคัดค้าน ผู้สั่งแต่งตั้งกรรมการสอบสวน</vt:lpstr>
      <vt:lpstr>งานนำเสนอ PowerPoint</vt:lpstr>
      <vt:lpstr>งานนำเสนอ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เรื่องที่ 4.1</dc:title>
  <dc:creator>Microsoft Windows</dc:creator>
  <cp:lastModifiedBy>HP27861</cp:lastModifiedBy>
  <cp:revision>922</cp:revision>
  <cp:lastPrinted>2019-01-23T03:57:34Z</cp:lastPrinted>
  <dcterms:created xsi:type="dcterms:W3CDTF">2015-05-21T06:06:02Z</dcterms:created>
  <dcterms:modified xsi:type="dcterms:W3CDTF">2019-01-24T00:08:32Z</dcterms:modified>
</cp:coreProperties>
</file>