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88" r:id="rId5"/>
    <p:sldMasterId id="2147483808" r:id="rId6"/>
    <p:sldMasterId id="2147484125" r:id="rId7"/>
    <p:sldMasterId id="2147484137" r:id="rId8"/>
    <p:sldMasterId id="2147484149" r:id="rId9"/>
  </p:sldMasterIdLst>
  <p:notesMasterIdLst>
    <p:notesMasterId r:id="rId155"/>
  </p:notesMasterIdLst>
  <p:handoutMasterIdLst>
    <p:handoutMasterId r:id="rId156"/>
  </p:handoutMasterIdLst>
  <p:sldIdLst>
    <p:sldId id="256" r:id="rId10"/>
    <p:sldId id="257" r:id="rId11"/>
    <p:sldId id="258" r:id="rId12"/>
    <p:sldId id="259" r:id="rId13"/>
    <p:sldId id="264" r:id="rId14"/>
    <p:sldId id="265" r:id="rId15"/>
    <p:sldId id="266" r:id="rId16"/>
    <p:sldId id="391" r:id="rId17"/>
    <p:sldId id="392" r:id="rId18"/>
    <p:sldId id="393" r:id="rId19"/>
    <p:sldId id="394" r:id="rId20"/>
    <p:sldId id="395" r:id="rId21"/>
    <p:sldId id="396" r:id="rId22"/>
    <p:sldId id="397" r:id="rId23"/>
    <p:sldId id="398" r:id="rId24"/>
    <p:sldId id="399" r:id="rId25"/>
    <p:sldId id="400" r:id="rId26"/>
    <p:sldId id="401" r:id="rId27"/>
    <p:sldId id="402" r:id="rId28"/>
    <p:sldId id="403" r:id="rId29"/>
    <p:sldId id="316" r:id="rId30"/>
    <p:sldId id="315" r:id="rId31"/>
    <p:sldId id="317" r:id="rId32"/>
    <p:sldId id="348" r:id="rId33"/>
    <p:sldId id="318" r:id="rId34"/>
    <p:sldId id="349" r:id="rId35"/>
    <p:sldId id="319" r:id="rId36"/>
    <p:sldId id="321" r:id="rId37"/>
    <p:sldId id="322" r:id="rId38"/>
    <p:sldId id="351" r:id="rId39"/>
    <p:sldId id="352" r:id="rId40"/>
    <p:sldId id="366" r:id="rId41"/>
    <p:sldId id="426" r:id="rId42"/>
    <p:sldId id="427" r:id="rId43"/>
    <p:sldId id="404" r:id="rId44"/>
    <p:sldId id="405" r:id="rId45"/>
    <p:sldId id="406" r:id="rId46"/>
    <p:sldId id="279" r:id="rId47"/>
    <p:sldId id="346" r:id="rId48"/>
    <p:sldId id="347" r:id="rId49"/>
    <p:sldId id="353" r:id="rId50"/>
    <p:sldId id="354" r:id="rId51"/>
    <p:sldId id="409" r:id="rId52"/>
    <p:sldId id="355" r:id="rId53"/>
    <p:sldId id="433" r:id="rId54"/>
    <p:sldId id="434" r:id="rId55"/>
    <p:sldId id="435" r:id="rId56"/>
    <p:sldId id="436" r:id="rId57"/>
    <p:sldId id="358" r:id="rId58"/>
    <p:sldId id="357" r:id="rId59"/>
    <p:sldId id="359" r:id="rId60"/>
    <p:sldId id="282" r:id="rId61"/>
    <p:sldId id="283" r:id="rId62"/>
    <p:sldId id="326" r:id="rId63"/>
    <p:sldId id="339" r:id="rId64"/>
    <p:sldId id="340" r:id="rId65"/>
    <p:sldId id="287" r:id="rId66"/>
    <p:sldId id="285" r:id="rId67"/>
    <p:sldId id="286" r:id="rId68"/>
    <p:sldId id="288" r:id="rId69"/>
    <p:sldId id="289" r:id="rId70"/>
    <p:sldId id="290" r:id="rId71"/>
    <p:sldId id="327" r:id="rId72"/>
    <p:sldId id="291" r:id="rId73"/>
    <p:sldId id="328" r:id="rId74"/>
    <p:sldId id="292" r:id="rId75"/>
    <p:sldId id="293" r:id="rId76"/>
    <p:sldId id="329" r:id="rId77"/>
    <p:sldId id="294" r:id="rId78"/>
    <p:sldId id="295" r:id="rId79"/>
    <p:sldId id="454" r:id="rId80"/>
    <p:sldId id="456" r:id="rId81"/>
    <p:sldId id="457" r:id="rId82"/>
    <p:sldId id="458" r:id="rId83"/>
    <p:sldId id="460" r:id="rId84"/>
    <p:sldId id="296" r:id="rId85"/>
    <p:sldId id="330" r:id="rId86"/>
    <p:sldId id="364" r:id="rId87"/>
    <p:sldId id="411" r:id="rId88"/>
    <p:sldId id="297" r:id="rId89"/>
    <p:sldId id="331" r:id="rId90"/>
    <p:sldId id="437" r:id="rId91"/>
    <p:sldId id="440" r:id="rId92"/>
    <p:sldId id="442" r:id="rId93"/>
    <p:sldId id="298" r:id="rId94"/>
    <p:sldId id="299" r:id="rId95"/>
    <p:sldId id="300" r:id="rId96"/>
    <p:sldId id="301" r:id="rId97"/>
    <p:sldId id="452" r:id="rId98"/>
    <p:sldId id="453" r:id="rId99"/>
    <p:sldId id="302" r:id="rId100"/>
    <p:sldId id="332" r:id="rId101"/>
    <p:sldId id="445" r:id="rId102"/>
    <p:sldId id="446" r:id="rId103"/>
    <p:sldId id="447" r:id="rId104"/>
    <p:sldId id="448" r:id="rId105"/>
    <p:sldId id="449" r:id="rId106"/>
    <p:sldId id="450" r:id="rId107"/>
    <p:sldId id="451" r:id="rId108"/>
    <p:sldId id="455" r:id="rId109"/>
    <p:sldId id="303" r:id="rId110"/>
    <p:sldId id="306" r:id="rId111"/>
    <p:sldId id="333" r:id="rId112"/>
    <p:sldId id="305" r:id="rId113"/>
    <p:sldId id="304" r:id="rId114"/>
    <p:sldId id="334" r:id="rId115"/>
    <p:sldId id="307" r:id="rId116"/>
    <p:sldId id="308" r:id="rId117"/>
    <p:sldId id="309" r:id="rId118"/>
    <p:sldId id="310" r:id="rId119"/>
    <p:sldId id="311" r:id="rId120"/>
    <p:sldId id="312" r:id="rId121"/>
    <p:sldId id="367" r:id="rId122"/>
    <p:sldId id="368" r:id="rId123"/>
    <p:sldId id="369" r:id="rId124"/>
    <p:sldId id="370" r:id="rId125"/>
    <p:sldId id="428" r:id="rId126"/>
    <p:sldId id="429" r:id="rId127"/>
    <p:sldId id="430" r:id="rId128"/>
    <p:sldId id="431" r:id="rId129"/>
    <p:sldId id="432" r:id="rId130"/>
    <p:sldId id="417" r:id="rId131"/>
    <p:sldId id="418" r:id="rId132"/>
    <p:sldId id="419" r:id="rId133"/>
    <p:sldId id="420" r:id="rId134"/>
    <p:sldId id="421" r:id="rId135"/>
    <p:sldId id="422" r:id="rId136"/>
    <p:sldId id="390" r:id="rId137"/>
    <p:sldId id="373" r:id="rId138"/>
    <p:sldId id="374" r:id="rId139"/>
    <p:sldId id="376" r:id="rId140"/>
    <p:sldId id="377" r:id="rId141"/>
    <p:sldId id="378" r:id="rId142"/>
    <p:sldId id="379" r:id="rId143"/>
    <p:sldId id="389" r:id="rId144"/>
    <p:sldId id="380" r:id="rId145"/>
    <p:sldId id="381" r:id="rId146"/>
    <p:sldId id="382" r:id="rId147"/>
    <p:sldId id="383" r:id="rId148"/>
    <p:sldId id="384" r:id="rId149"/>
    <p:sldId id="385" r:id="rId150"/>
    <p:sldId id="386" r:id="rId151"/>
    <p:sldId id="387" r:id="rId152"/>
    <p:sldId id="388" r:id="rId153"/>
    <p:sldId id="345" r:id="rId154"/>
  </p:sldIdLst>
  <p:sldSz cx="9144000" cy="6858000" type="screen4x3"/>
  <p:notesSz cx="6784975" cy="9906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nlang Jiraboonsri" initials="BJ" lastIdx="1" clrIdx="0">
    <p:extLst>
      <p:ext uri="{19B8F6BF-5375-455C-9EA6-DF929625EA0E}">
        <p15:presenceInfo xmlns:p15="http://schemas.microsoft.com/office/powerpoint/2012/main" xmlns="" userId="e0dc400c33804f1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8000"/>
    <a:srgbClr val="FF00FF"/>
    <a:srgbClr val="0C788E"/>
    <a:srgbClr val="FF66FF"/>
    <a:srgbClr val="000099"/>
    <a:srgbClr val="3399FF"/>
    <a:srgbClr val="422C16"/>
    <a:srgbClr val="006666"/>
    <a:srgbClr val="5438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3" autoAdjust="0"/>
    <p:restoredTop sz="94279" autoAdjust="0"/>
  </p:normalViewPr>
  <p:slideViewPr>
    <p:cSldViewPr showGuides="1">
      <p:cViewPr>
        <p:scale>
          <a:sx n="90" d="100"/>
          <a:sy n="90" d="100"/>
        </p:scale>
        <p:origin x="-84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33" Type="http://schemas.openxmlformats.org/officeDocument/2006/relationships/slide" Target="slides/slide124.xml"/><Relationship Id="rId138" Type="http://schemas.openxmlformats.org/officeDocument/2006/relationships/slide" Target="slides/slide129.xml"/><Relationship Id="rId154" Type="http://schemas.openxmlformats.org/officeDocument/2006/relationships/slide" Target="slides/slide145.xml"/><Relationship Id="rId159" Type="http://schemas.openxmlformats.org/officeDocument/2006/relationships/viewProps" Target="viewProps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28" Type="http://schemas.openxmlformats.org/officeDocument/2006/relationships/slide" Target="slides/slide119.xml"/><Relationship Id="rId144" Type="http://schemas.openxmlformats.org/officeDocument/2006/relationships/slide" Target="slides/slide135.xml"/><Relationship Id="rId149" Type="http://schemas.openxmlformats.org/officeDocument/2006/relationships/slide" Target="slides/slide14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60" Type="http://schemas.openxmlformats.org/officeDocument/2006/relationships/theme" Target="theme/theme1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134" Type="http://schemas.openxmlformats.org/officeDocument/2006/relationships/slide" Target="slides/slide125.xml"/><Relationship Id="rId139" Type="http://schemas.openxmlformats.org/officeDocument/2006/relationships/slide" Target="slides/slide13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50" Type="http://schemas.openxmlformats.org/officeDocument/2006/relationships/slide" Target="slides/slide141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slide" Target="slides/slide115.xml"/><Relationship Id="rId129" Type="http://schemas.openxmlformats.org/officeDocument/2006/relationships/slide" Target="slides/slide120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11" Type="http://schemas.openxmlformats.org/officeDocument/2006/relationships/slide" Target="slides/slide102.xml"/><Relationship Id="rId132" Type="http://schemas.openxmlformats.org/officeDocument/2006/relationships/slide" Target="slides/slide123.xml"/><Relationship Id="rId140" Type="http://schemas.openxmlformats.org/officeDocument/2006/relationships/slide" Target="slides/slide131.xml"/><Relationship Id="rId145" Type="http://schemas.openxmlformats.org/officeDocument/2006/relationships/slide" Target="slides/slide136.xml"/><Relationship Id="rId153" Type="http://schemas.openxmlformats.org/officeDocument/2006/relationships/slide" Target="slides/slide144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127" Type="http://schemas.openxmlformats.org/officeDocument/2006/relationships/slide" Target="slides/slide11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130" Type="http://schemas.openxmlformats.org/officeDocument/2006/relationships/slide" Target="slides/slide121.xml"/><Relationship Id="rId135" Type="http://schemas.openxmlformats.org/officeDocument/2006/relationships/slide" Target="slides/slide126.xml"/><Relationship Id="rId143" Type="http://schemas.openxmlformats.org/officeDocument/2006/relationships/slide" Target="slides/slide134.xml"/><Relationship Id="rId148" Type="http://schemas.openxmlformats.org/officeDocument/2006/relationships/slide" Target="slides/slide139.xml"/><Relationship Id="rId151" Type="http://schemas.openxmlformats.org/officeDocument/2006/relationships/slide" Target="slides/slide142.xml"/><Relationship Id="rId156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slide" Target="slides/slide116.xml"/><Relationship Id="rId141" Type="http://schemas.openxmlformats.org/officeDocument/2006/relationships/slide" Target="slides/slide132.xml"/><Relationship Id="rId146" Type="http://schemas.openxmlformats.org/officeDocument/2006/relationships/slide" Target="slides/slide13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16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slide" Target="slides/slide122.xml"/><Relationship Id="rId136" Type="http://schemas.openxmlformats.org/officeDocument/2006/relationships/slide" Target="slides/slide127.xml"/><Relationship Id="rId157" Type="http://schemas.openxmlformats.org/officeDocument/2006/relationships/commentAuthors" Target="commentAuthors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52" Type="http://schemas.openxmlformats.org/officeDocument/2006/relationships/slide" Target="slides/slide14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slide" Target="slides/slide117.xml"/><Relationship Id="rId147" Type="http://schemas.openxmlformats.org/officeDocument/2006/relationships/slide" Target="slides/slide13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142" Type="http://schemas.openxmlformats.org/officeDocument/2006/relationships/slide" Target="slides/slide13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137" Type="http://schemas.openxmlformats.org/officeDocument/2006/relationships/slide" Target="slides/slide128.xml"/><Relationship Id="rId15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nlang Jiraboonsri" userId="e0dc400c33804f16" providerId="LiveId" clId="{5A29E38E-4FA7-354E-9835-BDA2E7D48503}"/>
    <pc:docChg chg="undo custSel modSld">
      <pc:chgData name="Bunlang Jiraboonsri" userId="e0dc400c33804f16" providerId="LiveId" clId="{5A29E38E-4FA7-354E-9835-BDA2E7D48503}" dt="2018-11-04T15:05:54.831" v="9" actId="1076"/>
      <pc:docMkLst>
        <pc:docMk/>
      </pc:docMkLst>
      <pc:sldChg chg="modSp">
        <pc:chgData name="Bunlang Jiraboonsri" userId="e0dc400c33804f16" providerId="LiveId" clId="{5A29E38E-4FA7-354E-9835-BDA2E7D48503}" dt="2018-11-04T15:05:14.359" v="2" actId="1076"/>
        <pc:sldMkLst>
          <pc:docMk/>
          <pc:sldMk cId="0" sldId="258"/>
        </pc:sldMkLst>
        <pc:spChg chg="mod">
          <ac:chgData name="Bunlang Jiraboonsri" userId="e0dc400c33804f16" providerId="LiveId" clId="{5A29E38E-4FA7-354E-9835-BDA2E7D48503}" dt="2018-11-04T15:05:14.359" v="2" actId="1076"/>
          <ac:spMkLst>
            <pc:docMk/>
            <pc:sldMk cId="0" sldId="258"/>
            <ac:spMk id="45058" creationId="{00000000-0000-0000-0000-000000000000}"/>
          </ac:spMkLst>
        </pc:spChg>
      </pc:sldChg>
      <pc:sldChg chg="modSp">
        <pc:chgData name="Bunlang Jiraboonsri" userId="e0dc400c33804f16" providerId="LiveId" clId="{5A29E38E-4FA7-354E-9835-BDA2E7D48503}" dt="2018-11-04T15:05:54.831" v="9" actId="1076"/>
        <pc:sldMkLst>
          <pc:docMk/>
          <pc:sldMk cId="0" sldId="259"/>
        </pc:sldMkLst>
        <pc:spChg chg="mod">
          <ac:chgData name="Bunlang Jiraboonsri" userId="e0dc400c33804f16" providerId="LiveId" clId="{5A29E38E-4FA7-354E-9835-BDA2E7D48503}" dt="2018-11-04T15:05:50.182" v="8" actId="1076"/>
          <ac:spMkLst>
            <pc:docMk/>
            <pc:sldMk cId="0" sldId="259"/>
            <ac:spMk id="3" creationId="{00000000-0000-0000-0000-000000000000}"/>
          </ac:spMkLst>
        </pc:spChg>
        <pc:spChg chg="mod">
          <ac:chgData name="Bunlang Jiraboonsri" userId="e0dc400c33804f16" providerId="LiveId" clId="{5A29E38E-4FA7-354E-9835-BDA2E7D48503}" dt="2018-11-04T15:05:54.831" v="9" actId="1076"/>
          <ac:spMkLst>
            <pc:docMk/>
            <pc:sldMk cId="0" sldId="259"/>
            <ac:spMk id="46083" creationId="{00000000-0000-0000-0000-000000000000}"/>
          </ac:spMkLst>
        </pc:spChg>
      </pc:sldChg>
    </pc:docChg>
  </pc:docChgLst>
  <pc:docChgLst>
    <pc:chgData name="Bunlang Jiraboonsri" userId="e0dc400c33804f16" providerId="LiveId" clId="{1BD40AA3-7772-074C-AFEC-DFAFCF0235C5}"/>
    <pc:docChg chg="modSld">
      <pc:chgData name="Bunlang Jiraboonsri" userId="e0dc400c33804f16" providerId="LiveId" clId="{1BD40AA3-7772-074C-AFEC-DFAFCF0235C5}" dt="2018-11-04T14:56:36.713" v="2" actId="1589"/>
      <pc:docMkLst>
        <pc:docMk/>
      </pc:docMkLst>
      <pc:sldChg chg="modSp">
        <pc:chgData name="Bunlang Jiraboonsri" userId="e0dc400c33804f16" providerId="LiveId" clId="{1BD40AA3-7772-074C-AFEC-DFAFCF0235C5}" dt="2018-11-04T14:56:18.255" v="1" actId="1076"/>
        <pc:sldMkLst>
          <pc:docMk/>
          <pc:sldMk cId="0" sldId="258"/>
        </pc:sldMkLst>
        <pc:spChg chg="mod">
          <ac:chgData name="Bunlang Jiraboonsri" userId="e0dc400c33804f16" providerId="LiveId" clId="{1BD40AA3-7772-074C-AFEC-DFAFCF0235C5}" dt="2018-11-04T14:56:18.255" v="1" actId="1076"/>
          <ac:spMkLst>
            <pc:docMk/>
            <pc:sldMk cId="0" sldId="258"/>
            <ac:spMk id="3" creationId="{00000000-0000-0000-0000-000000000000}"/>
          </ac:spMkLst>
        </pc:spChg>
      </pc:sldChg>
      <pc:sldChg chg="addCm">
        <pc:chgData name="Bunlang Jiraboonsri" userId="e0dc400c33804f16" providerId="LiveId" clId="{1BD40AA3-7772-074C-AFEC-DFAFCF0235C5}" dt="2018-11-04T14:56:36.713" v="2" actId="1589"/>
        <pc:sldMkLst>
          <pc:docMk/>
          <pc:sldMk cId="2863030132" sldId="394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04T21:56:36.709" idx="1">
    <p:pos x="10" y="10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95" cy="495855"/>
          </a:xfrm>
          <a:prstGeom prst="rect">
            <a:avLst/>
          </a:prstGeom>
        </p:spPr>
        <p:txBody>
          <a:bodyPr vert="horz" lIns="91257" tIns="45629" rIns="91257" bIns="45629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42496" y="0"/>
            <a:ext cx="2940895" cy="495855"/>
          </a:xfrm>
          <a:prstGeom prst="rect">
            <a:avLst/>
          </a:prstGeom>
        </p:spPr>
        <p:txBody>
          <a:bodyPr vert="horz" lIns="91257" tIns="45629" rIns="91257" bIns="45629" rtlCol="0"/>
          <a:lstStyle>
            <a:lvl1pPr algn="r">
              <a:defRPr sz="1200"/>
            </a:lvl1pPr>
          </a:lstStyle>
          <a:p>
            <a:fld id="{63BC7D76-7A49-4EC2-946F-7D7DDECCAE85}" type="datetimeFigureOut">
              <a:rPr lang="th-TH" smtClean="0"/>
              <a:pPr/>
              <a:t>18/01/62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08562"/>
            <a:ext cx="2940895" cy="495854"/>
          </a:xfrm>
          <a:prstGeom prst="rect">
            <a:avLst/>
          </a:prstGeom>
        </p:spPr>
        <p:txBody>
          <a:bodyPr vert="horz" lIns="91257" tIns="45629" rIns="91257" bIns="45629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42496" y="9408562"/>
            <a:ext cx="2940895" cy="495854"/>
          </a:xfrm>
          <a:prstGeom prst="rect">
            <a:avLst/>
          </a:prstGeom>
        </p:spPr>
        <p:txBody>
          <a:bodyPr vert="horz" lIns="91257" tIns="45629" rIns="91257" bIns="45629" rtlCol="0" anchor="b"/>
          <a:lstStyle>
            <a:lvl1pPr algn="r">
              <a:defRPr sz="1200"/>
            </a:lvl1pPr>
          </a:lstStyle>
          <a:p>
            <a:fld id="{4E3A9A5F-E31C-452E-AE8C-1DD78311B11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6418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95" cy="495855"/>
          </a:xfrm>
          <a:prstGeom prst="rect">
            <a:avLst/>
          </a:prstGeom>
        </p:spPr>
        <p:txBody>
          <a:bodyPr vert="horz" lIns="91257" tIns="45629" rIns="91257" bIns="45629" rtlCol="0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42496" y="0"/>
            <a:ext cx="2940895" cy="495855"/>
          </a:xfrm>
          <a:prstGeom prst="rect">
            <a:avLst/>
          </a:prstGeom>
        </p:spPr>
        <p:txBody>
          <a:bodyPr vert="horz" lIns="91257" tIns="45629" rIns="91257" bIns="45629" rtlCol="0"/>
          <a:lstStyle>
            <a:lvl1pPr algn="r">
              <a:defRPr sz="1200"/>
            </a:lvl1pPr>
          </a:lstStyle>
          <a:p>
            <a:pPr>
              <a:defRPr/>
            </a:pPr>
            <a:fld id="{95EF0DC2-17A3-4D16-987C-597667E650BD}" type="datetimeFigureOut">
              <a:rPr lang="th-TH"/>
              <a:pPr>
                <a:defRPr/>
              </a:pPr>
              <a:t>18/01/62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57" tIns="45629" rIns="91257" bIns="45629" rtlCol="0" anchor="ctr"/>
          <a:lstStyle/>
          <a:p>
            <a:pPr lvl="0"/>
            <a:endParaRPr lang="th-TH" noProof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8181" y="4705073"/>
            <a:ext cx="5428614" cy="4457937"/>
          </a:xfrm>
          <a:prstGeom prst="rect">
            <a:avLst/>
          </a:prstGeom>
        </p:spPr>
        <p:txBody>
          <a:bodyPr vert="horz" lIns="91257" tIns="45629" rIns="91257" bIns="45629" rtlCol="0"/>
          <a:lstStyle/>
          <a:p>
            <a:pPr lvl="0"/>
            <a:r>
              <a:rPr lang="th-TH" noProof="0"/>
              <a:t>คลิกเพื่อแก้ไขลักษณะของข้อความต้นแบบ</a:t>
            </a:r>
          </a:p>
          <a:p>
            <a:pPr lvl="1"/>
            <a:r>
              <a:rPr lang="th-TH" noProof="0"/>
              <a:t>ระดับที่สอง</a:t>
            </a:r>
          </a:p>
          <a:p>
            <a:pPr lvl="2"/>
            <a:r>
              <a:rPr lang="th-TH" noProof="0"/>
              <a:t>ระดับที่สาม</a:t>
            </a:r>
          </a:p>
          <a:p>
            <a:pPr lvl="3"/>
            <a:r>
              <a:rPr lang="th-TH" noProof="0"/>
              <a:t>ระดับที่สี่</a:t>
            </a:r>
          </a:p>
          <a:p>
            <a:pPr lvl="4"/>
            <a:r>
              <a:rPr lang="th-TH" noProof="0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08562"/>
            <a:ext cx="2940895" cy="495854"/>
          </a:xfrm>
          <a:prstGeom prst="rect">
            <a:avLst/>
          </a:prstGeom>
        </p:spPr>
        <p:txBody>
          <a:bodyPr vert="horz" lIns="91257" tIns="45629" rIns="91257" bIns="4562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42496" y="9408562"/>
            <a:ext cx="2940895" cy="495854"/>
          </a:xfrm>
          <a:prstGeom prst="rect">
            <a:avLst/>
          </a:prstGeom>
        </p:spPr>
        <p:txBody>
          <a:bodyPr vert="horz" lIns="91257" tIns="45629" rIns="91257" bIns="45629" rtlCol="0" anchor="b"/>
          <a:lstStyle>
            <a:lvl1pPr algn="r">
              <a:defRPr sz="1200"/>
            </a:lvl1pPr>
          </a:lstStyle>
          <a:p>
            <a:pPr>
              <a:defRPr/>
            </a:pPr>
            <a:fld id="{A3EDDF48-29E1-4845-ADF3-836C12186C5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977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96260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1464" indent="-285179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0714" indent="-228143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7000" indent="-228143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3285" indent="-228143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09571" indent="-22814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65856" indent="-22814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2142" indent="-22814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78428" indent="-22814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49194D5-4117-4C66-9402-47E854F92215}" type="slidenum">
              <a:rPr lang="th-TH" sz="1200"/>
              <a:pPr eaLnBrk="1" hangingPunct="1"/>
              <a:t>2</a:t>
            </a:fld>
            <a:endParaRPr lang="th-TH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EDDF48-29E1-4845-ADF3-836C12186C58}" type="slidenum">
              <a:rPr lang="th-TH" smtClean="0"/>
              <a:pPr>
                <a:defRPr/>
              </a:pPr>
              <a:t>69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1278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EDDF48-29E1-4845-ADF3-836C12186C58}" type="slidenum">
              <a:rPr lang="th-TH" smtClean="0"/>
              <a:pPr>
                <a:defRPr/>
              </a:pPr>
              <a:t>70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2020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BE7AE-7A95-4D8E-8452-5C8B3EA2FE2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1145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91F4D-F496-4AF9-8B28-10C5506CC32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149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CA937-00C9-4EBB-B2C2-040A903FE3E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9424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42F32-6424-450E-99F2-8D26A0507B7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1915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FCF81-CE73-4688-8AC9-404D5C0A267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0398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C9D6C-975C-4839-BB64-765BBBC0D3F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1351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82075-9F7E-45B2-A74F-F259C7D854C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9772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C9A61-2846-45A4-8779-F04C5EC3E5C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3375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F6ECA-53C9-4360-9C1A-32CB8A98B04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3430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BCAF4-7F94-4F75-8888-FAA10A4CA84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9237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22122-A917-418E-8FBC-DA5708B707E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610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E2283-E01F-4B1D-AD5F-A111D9586D2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7318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87960-8D77-4843-8CD3-F8DB904D366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4041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58BA2-1855-4E53-B772-ACA82DC64AC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4508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CE2DD-549E-48B2-8E9D-0D57DBD0B05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464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484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sz="half" idx="13"/>
          </p:nvPr>
        </p:nvSpPr>
        <p:spPr>
          <a:xfrm>
            <a:off x="1669852" y="669727"/>
            <a:ext cx="5804297" cy="3875484"/>
          </a:xfrm>
          <a:prstGeom prst="rect">
            <a:avLst/>
          </a:prstGeom>
          <a:ln w="9525">
            <a:round/>
          </a:ln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22" name="Title Text"/>
          <p:cNvSpPr>
            <a:spLocks noGrp="1"/>
          </p:cNvSpPr>
          <p:nvPr>
            <p:ph type="title"/>
          </p:nvPr>
        </p:nvSpPr>
        <p:spPr>
          <a:xfrm>
            <a:off x="1294805" y="4911328"/>
            <a:ext cx="6554391" cy="866180"/>
          </a:xfrm>
          <a:prstGeom prst="rect">
            <a:avLst/>
          </a:prstGeom>
        </p:spPr>
        <p:txBody>
          <a:bodyPr/>
          <a:lstStyle>
            <a:lvl1pPr>
              <a:defRPr sz="5300">
                <a:solidFill>
                  <a:srgbClr val="F4D799"/>
                </a:solidFill>
                <a:effectLst>
                  <a:outerShdw blurRad="25400" dist="25400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294805" y="5768578"/>
            <a:ext cx="6554391" cy="45541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1pPr>
            <a:lvl2pPr marL="0" indent="160729" algn="ctr">
              <a:spcBef>
                <a:spcPts val="0"/>
              </a:spcBef>
              <a:buSzTx/>
              <a:buNone/>
              <a:defRPr sz="2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2pPr>
            <a:lvl3pPr marL="0" indent="321457" algn="ctr">
              <a:spcBef>
                <a:spcPts val="0"/>
              </a:spcBef>
              <a:buSzTx/>
              <a:buNone/>
              <a:defRPr sz="2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3pPr>
            <a:lvl4pPr marL="0" indent="482186" algn="ctr">
              <a:spcBef>
                <a:spcPts val="0"/>
              </a:spcBef>
              <a:buSzTx/>
              <a:buNone/>
              <a:defRPr sz="2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4pPr>
            <a:lvl5pPr marL="0" indent="642915" algn="ctr">
              <a:spcBef>
                <a:spcPts val="0"/>
              </a:spcBef>
              <a:buSzTx/>
              <a:buNone/>
              <a:defRPr sz="2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824168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76748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609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F303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BB8D7F6-14B2-49AD-9BF7-0B7938CEF2CA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2EFFA7-26B5-4F2C-B847-59895B010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28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CF700A5-A050-45B2-B7C9-329B4D686B67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6166D61-9801-4554-A499-A227DBA47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93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38600"/>
            <a:ext cx="75072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538413"/>
            <a:ext cx="750728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F303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64DCC2-B19C-443A-8EF1-F83245BC0CB7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C15CE9-4DE5-4A8D-AD4A-FA853172A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32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801A1A-B0B2-4F63-8C18-4A39295723ED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0A6E2D-037D-4839-AEFC-F740D1662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24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1F19A-E25E-45C2-ADD8-3A7E0CC0288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8023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B7F0802-4AD9-439D-9CBB-62272DEB27AF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5E99784-2DBC-48E9-80B3-906C7132E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05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B2D72D4-A23E-4B66-A6D4-D937B86E1262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DA7A0A8-F43E-4546-BD39-B553ED0D9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70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07ED20D-65D2-423F-9FC4-E38A3368FF3E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105D39-7676-412E-BBA1-3ABFA0774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68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76D6F51-5B30-4887-880C-18B7AC1FCB19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911ADB3-06EB-44DB-A220-09623D08C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089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92D3F0-F9AE-4740-9D9D-C6D6B7C04CFB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C8711BB-0869-4E8E-A083-24A656142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82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DCA9C0-6A7E-44BA-833B-ABCD971FB3E9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5C0DC25-BA25-4FF7-8224-5E1585F14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65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C40DC6C-8544-4B9E-B6E1-9A84A3080821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2730B7F-F260-4145-AB38-DE289C913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79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th-TH" altLang="ko-KR"/>
              <a:t>คลิกเพื่อแก้ไขลักษณะชื่อเรื่องต้นแบบ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544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2411413" y="1268413"/>
            <a:ext cx="4321175" cy="4321175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2484438" y="1341438"/>
            <a:ext cx="4175125" cy="4175125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4" name="Straight Connector 4"/>
          <p:cNvCxnSpPr/>
          <p:nvPr userDrawn="1"/>
        </p:nvCxnSpPr>
        <p:spPr>
          <a:xfrm>
            <a:off x="4572000" y="549275"/>
            <a:ext cx="0" cy="71913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8"/>
          <p:cNvCxnSpPr/>
          <p:nvPr userDrawn="1"/>
        </p:nvCxnSpPr>
        <p:spPr>
          <a:xfrm>
            <a:off x="4572000" y="5607050"/>
            <a:ext cx="0" cy="7207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/>
          <p:cNvCxnSpPr/>
          <p:nvPr userDrawn="1"/>
        </p:nvCxnSpPr>
        <p:spPr>
          <a:xfrm>
            <a:off x="6732588" y="3429000"/>
            <a:ext cx="79216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3"/>
          <p:cNvCxnSpPr/>
          <p:nvPr userDrawn="1"/>
        </p:nvCxnSpPr>
        <p:spPr>
          <a:xfrm>
            <a:off x="1619250" y="3429000"/>
            <a:ext cx="79216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4"/>
          <p:cNvCxnSpPr/>
          <p:nvPr userDrawn="1"/>
        </p:nvCxnSpPr>
        <p:spPr>
          <a:xfrm flipV="1">
            <a:off x="6156325" y="2378075"/>
            <a:ext cx="792163" cy="3302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6"/>
          <p:cNvCxnSpPr/>
          <p:nvPr userDrawn="1"/>
        </p:nvCxnSpPr>
        <p:spPr>
          <a:xfrm flipV="1">
            <a:off x="5430838" y="1125538"/>
            <a:ext cx="433387" cy="79057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2"/>
          <p:cNvCxnSpPr/>
          <p:nvPr userDrawn="1"/>
        </p:nvCxnSpPr>
        <p:spPr>
          <a:xfrm>
            <a:off x="3094038" y="1131888"/>
            <a:ext cx="614362" cy="7842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6"/>
          <p:cNvCxnSpPr/>
          <p:nvPr userDrawn="1"/>
        </p:nvCxnSpPr>
        <p:spPr>
          <a:xfrm>
            <a:off x="2195513" y="2090738"/>
            <a:ext cx="898525" cy="4921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1"/>
          <p:cNvCxnSpPr/>
          <p:nvPr userDrawn="1"/>
        </p:nvCxnSpPr>
        <p:spPr>
          <a:xfrm flipV="1">
            <a:off x="3181350" y="4941888"/>
            <a:ext cx="527050" cy="57467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/>
          <p:cNvCxnSpPr/>
          <p:nvPr userDrawn="1"/>
        </p:nvCxnSpPr>
        <p:spPr>
          <a:xfrm flipV="1">
            <a:off x="2455863" y="4329113"/>
            <a:ext cx="638175" cy="3952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37"/>
          <p:cNvCxnSpPr/>
          <p:nvPr userDrawn="1"/>
        </p:nvCxnSpPr>
        <p:spPr>
          <a:xfrm>
            <a:off x="5980113" y="4143375"/>
            <a:ext cx="968375" cy="509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8"/>
          <p:cNvCxnSpPr/>
          <p:nvPr userDrawn="1"/>
        </p:nvCxnSpPr>
        <p:spPr>
          <a:xfrm>
            <a:off x="5430838" y="4875213"/>
            <a:ext cx="490537" cy="73183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9852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th-TH" altLang="ko-KR"/>
              <a:t>คลิกเพื่อแก้ไขลักษณะชื่อเรื่องต้นแบบ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8444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35C0F-F398-46CE-A16C-D56BCE37479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65377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th-TH" altLang="ko-KR"/>
              <a:t>คลิกเพื่อแก้ไขลักษณะชื่อเรื่องต้นแบบ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65382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6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DCA3767-9AB5-4243-A20A-A8C7782AAEDD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C23EBCF-60C4-4A5B-B071-7DB084F7A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51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434C432-62EB-49AC-9C74-3FFCB102928F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696EF34-FD02-40E6-BDF5-B20B2B7F1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534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176587"/>
            <a:ext cx="75072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676400"/>
            <a:ext cx="750728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A5117C6-F554-4500-AC7C-923DA0C927F4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552A1C5-F792-48F4-811B-EF20B1E48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28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AAA33C8-3F6F-4201-9E56-2E7E08875650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99F7E2-31AE-4B35-BE0C-3B76502B5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977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2CC0F09-8D32-4BDB-AC1D-67E1CFA6D18C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00DB74-EEB7-498C-B8AC-88033BC98F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423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43EA497-4C7B-4907-87CD-8162F488615E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818BA31-2929-434D-919E-5D8B56D4E0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007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F8F108-FF61-4F0C-85C0-3C738DB1E645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A167E2C-D5FF-4DFC-A6D1-7BCAD7A76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268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DD9BB9B-69FE-48E0-95A8-E7392C555691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D10064E-7EE1-45FF-8B85-8A78EDE83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487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A25456A-A718-43B3-B9AF-93014A2E8253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184A93F-A140-460B-9870-65DB14A80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3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76D67-E430-4CF0-BDD6-03A7F815DF9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83664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A6B812-673F-459C-88E5-9AC83B17BFBB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C78599-0445-4310-A1F7-E2AF94B53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905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007717F-E60E-4C0D-89C2-0B4479737395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6546EAC-047B-4525-80B9-A5C24736F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685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sz="half" idx="13"/>
          </p:nvPr>
        </p:nvSpPr>
        <p:spPr>
          <a:xfrm>
            <a:off x="1669852" y="669727"/>
            <a:ext cx="5804297" cy="3875484"/>
          </a:xfrm>
          <a:prstGeom prst="rect">
            <a:avLst/>
          </a:prstGeom>
          <a:ln w="9525">
            <a:round/>
          </a:ln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22" name="Title Text"/>
          <p:cNvSpPr>
            <a:spLocks noGrp="1"/>
          </p:cNvSpPr>
          <p:nvPr>
            <p:ph type="title"/>
          </p:nvPr>
        </p:nvSpPr>
        <p:spPr>
          <a:xfrm>
            <a:off x="1294805" y="4911328"/>
            <a:ext cx="6554391" cy="866180"/>
          </a:xfrm>
          <a:prstGeom prst="rect">
            <a:avLst/>
          </a:prstGeom>
        </p:spPr>
        <p:txBody>
          <a:bodyPr/>
          <a:lstStyle>
            <a:lvl1pPr>
              <a:defRPr sz="5300">
                <a:solidFill>
                  <a:srgbClr val="F4D799"/>
                </a:solidFill>
                <a:effectLst>
                  <a:outerShdw blurRad="25400" dist="25400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294805" y="5768578"/>
            <a:ext cx="6554391" cy="45541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1pPr>
            <a:lvl2pPr marL="0" indent="160729" algn="ctr">
              <a:spcBef>
                <a:spcPts val="0"/>
              </a:spcBef>
              <a:buSzTx/>
              <a:buNone/>
              <a:defRPr sz="2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2pPr>
            <a:lvl3pPr marL="0" indent="321457" algn="ctr">
              <a:spcBef>
                <a:spcPts val="0"/>
              </a:spcBef>
              <a:buSzTx/>
              <a:buNone/>
              <a:defRPr sz="2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3pPr>
            <a:lvl4pPr marL="0" indent="482186" algn="ctr">
              <a:spcBef>
                <a:spcPts val="0"/>
              </a:spcBef>
              <a:buSzTx/>
              <a:buNone/>
              <a:defRPr sz="2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4pPr>
            <a:lvl5pPr marL="0" indent="642915" algn="ctr">
              <a:spcBef>
                <a:spcPts val="0"/>
              </a:spcBef>
              <a:buSzTx/>
              <a:buNone/>
              <a:defRPr sz="2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4442655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2823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th-TH" altLang="ko-KR"/>
              <a:t>คลิกเพื่อแก้ไขลักษณะชื่อเรื่องต้นแบบ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870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7740352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th-TH" altLang="ko-KR"/>
              <a:t>คลิกเพื่อแก้ไขลักษณะชื่อเรื่องต้นแบบ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35302" y="1268760"/>
            <a:ext cx="675149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45646" y="1844824"/>
            <a:ext cx="6751498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05325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74E238-44E8-43F9-BD92-09E35AC837E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2132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9731A-D5CB-4995-A1F0-D6AB512251FF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7976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70C3D-DA31-49AE-B873-9CC52CE6356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043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D20B6-C54A-420C-A688-08B44C0A5DF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96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A29B5-389A-4F65-A0D2-5AD207481D9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34142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0DF6E-4EB5-41AA-A9C6-BE4A2368C3E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5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D4931-76CC-49AD-AFC2-B93396DC9C6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647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8C56C-CEC5-4528-AFF6-C81747848D45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316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38021-0365-4CF1-8593-9C09E6D49E7A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9255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D18FE5-ACF3-4D0C-A333-41F995335E0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113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F9970-BBC5-4C66-852B-B6DCC58187CE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959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0C675-80C5-4278-9608-7019A9828E7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5521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74E238-44E8-43F9-BD92-09E35AC837E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370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9731A-D5CB-4995-A1F0-D6AB512251FF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871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70C3D-DA31-49AE-B873-9CC52CE6356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433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AA872-86D9-48D7-BACD-0FB8FE03407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13345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D20B6-C54A-420C-A688-08B44C0A5DF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792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0DF6E-4EB5-41AA-A9C6-BE4A2368C3E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962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D4931-76CC-49AD-AFC2-B93396DC9C6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0912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8C56C-CEC5-4528-AFF6-C81747848D45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5928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38021-0365-4CF1-8593-9C09E6D49E7A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252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D18FE5-ACF3-4D0C-A333-41F995335E0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054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F9970-BBC5-4C66-852B-B6DCC58187CE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064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0C675-80C5-4278-9608-7019A9828E7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5634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74E238-44E8-43F9-BD92-09E35AC837E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154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9731A-D5CB-4995-A1F0-D6AB512251FF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12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D52D5-5802-4CCB-8E84-AE86D132E8C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15974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70C3D-DA31-49AE-B873-9CC52CE6356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611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D20B6-C54A-420C-A688-08B44C0A5DF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273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0DF6E-4EB5-41AA-A9C6-BE4A2368C3E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293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D4931-76CC-49AD-AFC2-B93396DC9C6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306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8C56C-CEC5-4528-AFF6-C81747848D45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5595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38021-0365-4CF1-8593-9C09E6D49E7A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953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D18FE5-ACF3-4D0C-A333-41F995335E0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394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F9970-BBC5-4C66-852B-B6DCC58187CE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735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0C675-80C5-4278-9608-7019A9828E7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9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DDCF7-12D2-41CF-8B1D-DAD7515757A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666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66DBD03-9C45-4CE8-963D-1C658FA0F53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BAD91C1-B9E4-4958-BE41-EC25715F98B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161" r:id="rId13"/>
    <p:sldLayoutId id="21474841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24000"/>
            <a:ext cx="82296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F3039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83253EF-2AE3-45D7-8AF8-DD63B6F6C7FA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F3039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F3039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59684F1-7469-403F-9DA9-AA714C036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9" name="TextBox 6"/>
          <p:cNvSpPr txBox="1">
            <a:spLocks noChangeArrowheads="1"/>
          </p:cNvSpPr>
          <p:nvPr userDrawn="1"/>
        </p:nvSpPr>
        <p:spPr bwMode="auto">
          <a:xfrm rot="-5400000">
            <a:off x="-3734594" y="3194844"/>
            <a:ext cx="6864350" cy="461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bs-Latn-BA" sz="2400">
                <a:solidFill>
                  <a:srgbClr val="7F7F7F"/>
                </a:solidFill>
                <a:latin typeface="Segoe UI Light" pitchFamily="34" charset="0"/>
                <a:ea typeface="Microsoft YaHei UI" pitchFamily="34" charset="-122"/>
                <a:cs typeface="Segoe UI Light" pitchFamily="34" charset="0"/>
              </a:rPr>
              <a:t>www.free-ppt-templates.com</a:t>
            </a:r>
            <a:endParaRPr lang="en-US" sz="2400">
              <a:solidFill>
                <a:srgbClr val="7F7F7F"/>
              </a:solidFill>
              <a:latin typeface="Segoe UI Light" pitchFamily="34" charset="0"/>
              <a:ea typeface="Microsoft YaHei UI" pitchFamily="34" charset="-122"/>
              <a:cs typeface="Segoe UI Ligh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b="1" kern="1200">
          <a:ln w="12700">
            <a:noFill/>
          </a:ln>
          <a:gradFill>
            <a:gsLst>
              <a:gs pos="10000">
                <a:srgbClr val="1F3039"/>
              </a:gs>
              <a:gs pos="83000">
                <a:srgbClr val="3E6B83"/>
              </a:gs>
            </a:gsLst>
            <a:lin ang="16200000" scaled="0"/>
          </a:gradFill>
          <a:latin typeface="Microsoft New Tai Lue" panose="020B0502040204020203" pitchFamily="34" charset="0"/>
          <a:ea typeface="Microsoft New Tai Lue" pitchFamily="34" charset="0"/>
          <a:cs typeface="Microsoft New Tai Lue" panose="020B0502040204020203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Microsoft New Tai Lue" pitchFamily="34" charset="0"/>
          <a:ea typeface="Microsoft New Tai Lue" pitchFamily="34" charset="0"/>
          <a:cs typeface="Microsoft New Tai Lue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Microsoft New Tai Lue" pitchFamily="34" charset="0"/>
          <a:ea typeface="Microsoft New Tai Lue" pitchFamily="34" charset="0"/>
          <a:cs typeface="Microsoft New Tai Lue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Microsoft New Tai Lue" pitchFamily="34" charset="0"/>
          <a:ea typeface="Microsoft New Tai Lue" pitchFamily="34" charset="0"/>
          <a:cs typeface="Microsoft New Tai Lue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Microsoft New Tai Lue" pitchFamily="34" charset="0"/>
          <a:ea typeface="Microsoft New Tai Lue" pitchFamily="34" charset="0"/>
          <a:cs typeface="Microsoft New Tai Lue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Microsoft New Tai Lue" pitchFamily="34" charset="0"/>
          <a:ea typeface="Microsoft New Tai Lue" pitchFamily="34" charset="0"/>
          <a:cs typeface="Microsoft New Tai Lue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Microsoft New Tai Lue" pitchFamily="34" charset="0"/>
          <a:ea typeface="Microsoft New Tai Lue" pitchFamily="34" charset="0"/>
          <a:cs typeface="Microsoft New Tai Lue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Microsoft New Tai Lue" pitchFamily="34" charset="0"/>
          <a:ea typeface="Microsoft New Tai Lue" pitchFamily="34" charset="0"/>
          <a:cs typeface="Microsoft New Tai Lue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Microsoft New Tai Lue" pitchFamily="34" charset="0"/>
          <a:ea typeface="Microsoft New Tai Lue" pitchFamily="34" charset="0"/>
          <a:cs typeface="Microsoft New Tai Lue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1F3039"/>
          </a:solidFill>
          <a:latin typeface="Microsoft New Tai Lue" panose="020B0502040204020203" pitchFamily="34" charset="0"/>
          <a:ea typeface="Microsoft New Tai Lue" pitchFamily="34" charset="0"/>
          <a:cs typeface="Microsoft New Tai Lue" panose="020B0502040204020203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1F3039"/>
          </a:solidFill>
          <a:latin typeface="Microsoft New Tai Lue" panose="020B0502040204020203" pitchFamily="34" charset="0"/>
          <a:ea typeface="Microsoft New Tai Lue" pitchFamily="34" charset="0"/>
          <a:cs typeface="Microsoft New Tai Lue" panose="020B0502040204020203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1F3039"/>
          </a:solidFill>
          <a:latin typeface="Microsoft New Tai Lue" panose="020B0502040204020203" pitchFamily="34" charset="0"/>
          <a:ea typeface="Microsoft New Tai Lue" pitchFamily="34" charset="0"/>
          <a:cs typeface="Microsoft New Tai Lue" panose="020B0502040204020203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1F3039"/>
          </a:solidFill>
          <a:latin typeface="Microsoft New Tai Lue" panose="020B0502040204020203" pitchFamily="34" charset="0"/>
          <a:ea typeface="Microsoft New Tai Lue" pitchFamily="34" charset="0"/>
          <a:cs typeface="Microsoft New Tai Lue" panose="020B0502040204020203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1F3039"/>
          </a:solidFill>
          <a:latin typeface="Microsoft New Tai Lue" panose="020B0502040204020203" pitchFamily="34" charset="0"/>
          <a:ea typeface="Microsoft New Tai Lue" pitchFamily="34" charset="0"/>
          <a:cs typeface="Microsoft New Tai Lue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Malgun Gothic" pitchFamily="34" charset="-127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Malgun Gothic" pitchFamily="34" charset="-127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Malgun Gothic" pitchFamily="34" charset="-127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Malgun Gothic" pitchFamily="34" charset="-127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Malgun Gothic" pitchFamily="34" charset="-127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41B2642-3D6C-4566-A049-70944546603D}" type="datetimeFigureOut">
              <a:rPr lang="en-US"/>
              <a:pPr>
                <a:defRPr/>
              </a:pPr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3C7258E-4900-45F5-BD4D-878ADD6FD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TextBox 6"/>
          <p:cNvSpPr txBox="1">
            <a:spLocks noChangeArrowheads="1"/>
          </p:cNvSpPr>
          <p:nvPr userDrawn="1"/>
        </p:nvSpPr>
        <p:spPr bwMode="auto">
          <a:xfrm rot="-5400000">
            <a:off x="-3734594" y="3194844"/>
            <a:ext cx="6864350" cy="461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bs-Latn-BA" sz="2400">
                <a:solidFill>
                  <a:srgbClr val="7F7F7F"/>
                </a:solidFill>
                <a:latin typeface="Segoe UI Light" pitchFamily="34" charset="0"/>
                <a:ea typeface="Microsoft YaHei UI" pitchFamily="34" charset="-122"/>
                <a:cs typeface="Segoe UI Light" pitchFamily="34" charset="0"/>
              </a:rPr>
              <a:t>www.free-ppt-templates.com</a:t>
            </a:r>
            <a:endParaRPr lang="en-US" sz="2400">
              <a:solidFill>
                <a:srgbClr val="7F7F7F"/>
              </a:solidFill>
              <a:latin typeface="Segoe UI Light" pitchFamily="34" charset="0"/>
              <a:ea typeface="Microsoft YaHei UI" pitchFamily="34" charset="-122"/>
              <a:cs typeface="Segoe UI Ligh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b="1" kern="1200">
          <a:ln w="19050">
            <a:solidFill>
              <a:srgbClr val="1C1C1C"/>
            </a:solidFill>
          </a:ln>
          <a:solidFill>
            <a:srgbClr val="1C1C1C"/>
          </a:solidFill>
          <a:effectLst>
            <a:outerShdw blurRad="101600" dist="12700" sx="101000" sy="101000" algn="ctr" rotWithShape="0">
              <a:schemeClr val="bg1">
                <a:alpha val="66000"/>
              </a:schemeClr>
            </a:outerShdw>
          </a:effectLst>
          <a:latin typeface="Microsoft New Tai Lue" panose="020B0502040204020203" pitchFamily="34" charset="0"/>
          <a:ea typeface="Microsoft New Tai Lue" pitchFamily="34" charset="0"/>
          <a:cs typeface="Microsoft New Tai Lue" panose="020B0502040204020203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C1C1C"/>
          </a:solidFill>
          <a:latin typeface="Microsoft New Tai Lue" pitchFamily="34" charset="0"/>
          <a:ea typeface="Microsoft New Tai Lue" pitchFamily="34" charset="0"/>
          <a:cs typeface="Microsoft New Tai Lue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C1C1C"/>
          </a:solidFill>
          <a:latin typeface="Microsoft New Tai Lue" pitchFamily="34" charset="0"/>
          <a:ea typeface="Microsoft New Tai Lue" pitchFamily="34" charset="0"/>
          <a:cs typeface="Microsoft New Tai Lue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C1C1C"/>
          </a:solidFill>
          <a:latin typeface="Microsoft New Tai Lue" pitchFamily="34" charset="0"/>
          <a:ea typeface="Microsoft New Tai Lue" pitchFamily="34" charset="0"/>
          <a:cs typeface="Microsoft New Tai Lue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C1C1C"/>
          </a:solidFill>
          <a:latin typeface="Microsoft New Tai Lue" pitchFamily="34" charset="0"/>
          <a:ea typeface="Microsoft New Tai Lue" pitchFamily="34" charset="0"/>
          <a:cs typeface="Microsoft New Tai Lue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 b="1">
          <a:solidFill>
            <a:srgbClr val="1C1C1C"/>
          </a:solidFill>
          <a:latin typeface="Microsoft New Tai Lue" pitchFamily="34" charset="0"/>
          <a:ea typeface="Microsoft New Tai Lue" pitchFamily="34" charset="0"/>
          <a:cs typeface="Microsoft New Tai Lue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 b="1">
          <a:solidFill>
            <a:srgbClr val="1C1C1C"/>
          </a:solidFill>
          <a:latin typeface="Microsoft New Tai Lue" pitchFamily="34" charset="0"/>
          <a:ea typeface="Microsoft New Tai Lue" pitchFamily="34" charset="0"/>
          <a:cs typeface="Microsoft New Tai Lue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 b="1">
          <a:solidFill>
            <a:srgbClr val="1C1C1C"/>
          </a:solidFill>
          <a:latin typeface="Microsoft New Tai Lue" pitchFamily="34" charset="0"/>
          <a:ea typeface="Microsoft New Tai Lue" pitchFamily="34" charset="0"/>
          <a:cs typeface="Microsoft New Tai Lue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 b="1">
          <a:solidFill>
            <a:srgbClr val="1C1C1C"/>
          </a:solidFill>
          <a:latin typeface="Microsoft New Tai Lue" pitchFamily="34" charset="0"/>
          <a:ea typeface="Microsoft New Tai Lue" pitchFamily="34" charset="0"/>
          <a:cs typeface="Microsoft New Tai Lue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bg1"/>
          </a:solidFill>
          <a:latin typeface="Microsoft New Tai Lue" panose="020B0502040204020203" pitchFamily="34" charset="0"/>
          <a:ea typeface="Microsoft New Tai Lue" pitchFamily="34" charset="0"/>
          <a:cs typeface="Microsoft New Tai Lue" panose="020B0502040204020203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bg1"/>
          </a:solidFill>
          <a:latin typeface="Microsoft New Tai Lue" panose="020B0502040204020203" pitchFamily="34" charset="0"/>
          <a:ea typeface="Microsoft New Tai Lue" pitchFamily="34" charset="0"/>
          <a:cs typeface="Microsoft New Tai Lue" panose="020B0502040204020203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bg1"/>
          </a:solidFill>
          <a:latin typeface="Microsoft New Tai Lue" panose="020B0502040204020203" pitchFamily="34" charset="0"/>
          <a:ea typeface="Microsoft New Tai Lue" pitchFamily="34" charset="0"/>
          <a:cs typeface="Microsoft New Tai Lue" panose="020B0502040204020203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bg1"/>
          </a:solidFill>
          <a:latin typeface="Microsoft New Tai Lue" panose="020B0502040204020203" pitchFamily="34" charset="0"/>
          <a:ea typeface="Microsoft New Tai Lue" pitchFamily="34" charset="0"/>
          <a:cs typeface="Microsoft New Tai Lue" panose="020B0502040204020203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bg1"/>
          </a:solidFill>
          <a:latin typeface="Microsoft New Tai Lue" panose="020B0502040204020203" pitchFamily="34" charset="0"/>
          <a:ea typeface="Microsoft New Tai Lue" pitchFamily="34" charset="0"/>
          <a:cs typeface="Microsoft New Tai Lue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Malgun Gothic" pitchFamily="34" charset="-127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Malgun Gothic" pitchFamily="34" charset="-127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Malgun Gothic" pitchFamily="34" charset="-127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Malgun Gothic" pitchFamily="34" charset="-127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Malgun Gothic" pitchFamily="34" charset="-127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6280AAD-6D42-4989-AFDB-62F49BAAC670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42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6280AAD-6D42-4989-AFDB-62F49BAAC670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9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6280AAD-6D42-4989-AFDB-62F49BAAC670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2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5" Type="http://schemas.openxmlformats.org/officeDocument/2006/relationships/comments" Target="../comments/comment1.xml"/><Relationship Id="rId4" Type="http://schemas.openxmlformats.org/officeDocument/2006/relationships/image" Target="../media/image21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2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free-powerpoint-templates-design.com/free-powerpoint-templates-design" TargetMode="Externa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e-powerpoint-templates-design.com/free-powerpoint-templates-design" TargetMode="External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79513" y="5516563"/>
            <a:ext cx="8856984" cy="647700"/>
          </a:xfrm>
        </p:spPr>
        <p:txBody>
          <a:bodyPr/>
          <a:lstStyle/>
          <a:p>
            <a:pPr algn="l" eaLnBrk="1" hangingPunct="1"/>
            <a:r>
              <a:rPr lang="th-TH" sz="65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ศาลอาญาคดีทุจริตและประพฤติมิชอบ</a:t>
            </a:r>
            <a:endParaRPr lang="es-ES" sz="65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383" y="2232436"/>
            <a:ext cx="8733234" cy="2214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5100" b="1" dirty="0">
                <a:solidFill>
                  <a:srgbClr val="008000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  <a:sym typeface="Hoefler Text"/>
              </a:rPr>
              <a:t>เขตอำนาจ</a:t>
            </a:r>
            <a:br>
              <a:rPr lang="th-TH" sz="5100" b="1" dirty="0">
                <a:solidFill>
                  <a:srgbClr val="008000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  <a:sym typeface="Hoefler Text"/>
              </a:rPr>
            </a:br>
            <a:r>
              <a:rPr lang="th-TH" sz="4200" b="1" dirty="0">
                <a:solidFill>
                  <a:srgbClr val="008000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ศาลอาญาคดีทุจริตและประพฤติมิชอบภาค 1 - 9</a:t>
            </a:r>
          </a:p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4600" b="1" dirty="0">
              <a:solidFill>
                <a:schemeClr val="accent2">
                  <a:lumMod val="75000"/>
                  <a:alpha val="80000"/>
                </a:schemeClr>
              </a:solidFill>
              <a:latin typeface="TH SarabunIT๙" pitchFamily="34" charset="-34"/>
              <a:cs typeface="TH SarabunIT๙" pitchFamily="34" charset="-34"/>
              <a:sym typeface="Hoefler Text"/>
            </a:endParaRPr>
          </a:p>
        </p:txBody>
      </p:sp>
    </p:spTree>
    <p:extLst>
      <p:ext uri="{BB962C8B-B14F-4D97-AF65-F5344CB8AC3E}">
        <p14:creationId xmlns:p14="http://schemas.microsoft.com/office/powerpoint/2010/main" val="2795646218"/>
      </p:ext>
    </p:extLst>
  </p:cSld>
  <p:clrMapOvr>
    <a:masterClrMapping/>
  </p:clrMapOvr>
  <p:transition spd="slow">
    <p:circl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1143000"/>
          </a:xfrm>
        </p:spPr>
        <p:txBody>
          <a:bodyPr/>
          <a:lstStyle/>
          <a:p>
            <a:r>
              <a:rPr lang="th-TH" dirty="0">
                <a:effectLst/>
                <a:latin typeface="TH SarabunIT๙" pitchFamily="34" charset="-34"/>
                <a:cs typeface="TH SarabunIT๙" pitchFamily="34" charset="-34"/>
              </a:rPr>
              <a:t>แนวทางการเสนอพยานหลักฐานต่อศาล</a:t>
            </a:r>
            <a:endParaRPr lang="th-TH" dirty="0"/>
          </a:p>
        </p:txBody>
      </p:sp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946" t="11769" r="17782" b="13454"/>
          <a:stretch/>
        </p:blipFill>
        <p:spPr>
          <a:xfrm>
            <a:off x="1763688" y="1196752"/>
            <a:ext cx="5184576" cy="541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85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หลักในการแสวงหาความจริง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83971" name="ตัวแทนเนื้อหา 2"/>
          <p:cNvSpPr>
            <a:spLocks noGrp="1"/>
          </p:cNvSpPr>
          <p:nvPr>
            <p:ph idx="1"/>
          </p:nvPr>
        </p:nvSpPr>
        <p:spPr>
          <a:xfrm>
            <a:off x="1074440" y="1412776"/>
            <a:ext cx="6995120" cy="4525963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๒๒ ในคดีที่อัยการสูงสุด พนักงานอัยการ ประธานกรรมการ ป.ป.ช. หรือคณะกรรมการ ป.ป.ช. เป็นโจทก์ </a:t>
            </a:r>
            <a:r>
              <a:rPr lang="th-TH" sz="4000" b="1" u="sng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ให้ศาลนำรายงานและสำนวน</a:t>
            </a:r>
            <a:br>
              <a:rPr lang="th-TH" sz="4000" b="1" u="sng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u="sng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การสอบสวนหรือสำนวนการไต่สวนข้อเท็จจริง</a:t>
            </a:r>
            <a:br>
              <a:rPr lang="th-TH" sz="4000" b="1" u="sng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u="sng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ของโจทก์ มาเป็นหลักในการแสวงหาความจริง 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และอาจสืบพยานเพิ่มเติมเพื่อหาข้อเท็จจริง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และพยานหลักฐานได้ตามที่เห็นสมควร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28600" y="116632"/>
            <a:ext cx="8686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อำนาจในการเรียกพยานหลักฐานที่เกี่ยวข้อง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84995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525963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๒๓ ศาลมีอำนาจเรียกพยานหลักฐาน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ที่เกี่ยวข้องจากหน่วยงานหรือบุคคลใด หรือเรียกบุคคลใดมาให้ถ้อยคำ หรือดำเนินการอื่นใดเพื่อประโยชน์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แก่การพิจารณา รวมทั้งมีอำนาจสั่งให้ประธานกรรมการ ป.ป.ช. คณะกรรมการ ป.ป.ช. คณะกรรมการ </a:t>
            </a:r>
            <a:r>
              <a:rPr lang="th-TH" sz="4000" b="1" dirty="0" err="1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ป.ป.ท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. หน่วยงานหรือบุคคลใดตรวจสอบและรวบรวมพยานหลักฐานเพิ่มเติม แล้วรายงานให้ศาลทราบและ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จัดส่งพยานหลักฐานดังกล่าวต่อศาลภายในระยะเวลา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ที่ศาลกำหนด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</a:t>
            </a:r>
            <a:endParaRPr lang="th-TH" sz="800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2908920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ศาลมีอำนาจแต่งตั้งบุคคลหรือคณะบุคคล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เพื่อปฏิบัติหน้าที่ตามที่ศาลมอบหมาย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พยานหลักฐานที่ได้มาตามวรรคหนึ่ง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ต้องให้คู่ความทุกฝ่ายทราบและไม่ตัดสิทธิคู่ความ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ในอันที่จะโต้แย้งพยานหลักฐานดังกล่าว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อำนาจในการเรียกพยานหลักฐานที่เกี่ยวข้อง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9860881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3508" y="332656"/>
            <a:ext cx="8856984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การพิจารณาและสืบพยานหลักฐานแบบต่อเนื่อง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86019" name="ตัวแทนเนื้อหา 2"/>
          <p:cNvSpPr>
            <a:spLocks noGrp="1"/>
          </p:cNvSpPr>
          <p:nvPr>
            <p:ph idx="1"/>
          </p:nvPr>
        </p:nvSpPr>
        <p:spPr>
          <a:xfrm>
            <a:off x="681348" y="2132856"/>
            <a:ext cx="7781304" cy="2664296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๒๔ ให้ศาลพิจารณาและสืบพยานหลักฐานต่อเนื่องติดต่อกันไปจนกว่าจะเสร็จการพิจารณา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เว้นแต่ในกรณีที่มีเหตุสุดวิสัยหรือเหตุจำเป็นอื่น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อันมิอาจก้าวล่วงได้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การสืบพยานบุคคล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8704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525962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๒๕  ในการสืบพยานบุคคล ไม่ว่าจะเป็นพยานที่คู่ความฝ่ายใดอ้างหรือที่ศาลเรียกมาเอง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ให้ศาลแจ้งให้พยานทราบประเด็นและข้อเท็จจริง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ที่จะทำการสืบพยาน แล้วให้พยานเบิกความในข้อนั้นด้วยตนเองหรือตอบคำถามศาล ศาลอาจถามพยานเกี่ยวกับข้อเท็จจริงใด ๆ ที่เกี่ยวเนื่องกับคดีแม้จะไม่มีคู่ความฝ่ายใดยกขึ้นอ้างก็ตาม แล้วจึงอนุญาตให้คู่ความถามพยานเพิ่มเติม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</a:t>
            </a:r>
            <a:endParaRPr lang="th-TH" sz="2000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effectLst/>
                <a:latin typeface="TH SarabunIT๙" pitchFamily="34" charset="-34"/>
                <a:cs typeface="TH SarabunIT๙" pitchFamily="34" charset="-34"/>
              </a:rPr>
              <a:t>การสืบพยานบุคคล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2476872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การถามพยานตามวรรคหนึ่ง จะใช้คำถามนำก็ได้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หลังจากคู่ความถามพยานตามวรรคหนึ่งแล้ว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ห้ามมิให้คู่ความฝ่ายใดถามพยานอีก เว้นแต่จะได้รับอนุญาตจากศาล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eaLnBrk="1" hangingPunct="1">
              <a:lnSpc>
                <a:spcPct val="80000"/>
              </a:lnSpc>
            </a:pPr>
            <a:endParaRPr lang="th-TH" sz="40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3357492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92211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ผู้ทรงคุณวุฒิหรือผู้เชี่ยวชาญ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88067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3888010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๒๖  ศาลอาจขอให้ผู้ทรงคุณวุฒิหรือผู้เชี่ยวชาญ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มาให้ความเห็นเพื่อประกอบการพิจารณาพิพากษาคดีได้ แต่ต้องให้คู่ความทุกฝ่ายทราบและให้โอกาสคู่ความ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ตามสมควรในอันที่จะขอให้เรียกผู้ทรงคุณวุฒิหรือผู้เชี่ยวชาญฝ่ายตนมาให้ความเห็นโต้แย้งหรือเพิ่มเติมความเห็นของผู้ทรงคุณวุฒิหรือผู้เชี่ยวชาญดังกล่าว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211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การสืบพยานล่วงหน้า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89091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๒๗  ถ้าอัยการสูงสุด พนักงานอัยการ ประธานกรรมการ ป.ป.ช. คณะกรรมการ ป.ป.ช.หรือคณะกรรมการ </a:t>
            </a:r>
            <a:r>
              <a:rPr lang="th-TH" sz="4000" b="1" dirty="0" err="1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ป.ป.ท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. รวมทั้งบุคคลที่เกี่ยวข้องในคดีเกรงว่าพยานหลักฐานซึ่งอาจต้องอ้างอิงในภายหน้า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จะสูญหายหรือยากแก่การนำมาสืบพยานในภายหลัง บุคคลดังกล่าวอาจยื่นคำร้องต่อศาลขอให้มีคำสั่งให้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สืบพยานหลักฐานนั้นไว้ทันทีได้ โดยให้ปฏิบัติตามประมวลกฎหมายวิธีพิจารณาความอาญาต่อไป พยานหลักฐานที่ได้จากการสืบพยานดังกล่าวให้รับฟังเป็นพยานหลักฐานได้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ไม่ว่าภายหลังจะได้มีการฟ้องคดีต่อศาลที่ทำการสืบพยานหรือไม่ก็ตาม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40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eaLnBrk="1" hangingPunct="1">
              <a:lnSpc>
                <a:spcPct val="80000"/>
              </a:lnSpc>
            </a:pPr>
            <a:endParaRPr lang="th-TH" sz="1300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การสืบพยานลับหลัง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90115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165225"/>
            <a:ext cx="8229600" cy="5504135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th-TH" sz="4000" b="1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๒๘ การ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พิจารณาและสืบพยานในศาล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ให้ทำโดยเปิดเผยต่อหน้าจำเลย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 eaLnBrk="1" hangingPunct="1">
              <a:lnSpc>
                <a:spcPct val="8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เมื่อศาลเห็นเป็นการสมควร เพื่อให้การพิจารณาเป็นไปโดยไม่ชักช้า ศาลมีอำนาจพิจารณาและสืบพยานลับหลังจำเลยได้ ในกรณีดังต่อไปนี้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 eaLnBrk="1" hangingPunct="1">
              <a:lnSpc>
                <a:spcPct val="8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(๑) จำเลยไม่อาจมาฟังการพิจารณาและการสืบพยานได้เนื่องจากความเจ็บป่วย หรือมีเหตุจำเป็นอื่นอันมิอาจ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ก้าวล่วงได้ เมื่อจำเลยมีทนายและจำเลยได้รับอนุญาต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จากศาลที่จะไม่มาฟังการพิจารณาและสืบพยาน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 eaLnBrk="1" hangingPunct="1">
              <a:lnSpc>
                <a:spcPct val="8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(๒) จำเลยเป็นนิติบุคคลและศาลได้ออกหมายจับผู้จัดการหรือผู้แทนของนิติบุคคลนั้นแล้วแต่ยังจับตัวมาไม่ได้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2" y="151862"/>
            <a:ext cx="8733234" cy="646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8688" y="1335127"/>
            <a:ext cx="7286625" cy="2288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r>
              <a:rPr lang="th-TH" sz="3800" b="1" dirty="0">
                <a:solidFill>
                  <a:srgbClr val="C0000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  <a:sym typeface="Hoefler Text"/>
              </a:rPr>
              <a:t>ตั้งอยู่ ณ จังหวัด</a:t>
            </a:r>
            <a:r>
              <a:rPr lang="th-TH" sz="3800" b="1" dirty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สระบุรี </a:t>
            </a:r>
            <a:r>
              <a:rPr lang="th-TH" sz="38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th-TH" sz="34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อาคารศาลจังหวัดสระบุรี ชั้น 4)</a:t>
            </a:r>
            <a:endParaRPr lang="th-TH" sz="3400" b="1" dirty="0">
              <a:solidFill>
                <a:srgbClr val="0070C0"/>
              </a:solidFill>
              <a:latin typeface="TH SarabunIT๙" pitchFamily="34" charset="-34"/>
              <a:cs typeface="TH SarabunIT๙" pitchFamily="34" charset="-34"/>
              <a:sym typeface="Hoefler Text"/>
            </a:endParaRPr>
          </a:p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800" b="1" dirty="0">
                <a:solidFill>
                  <a:srgbClr val="145821"/>
                </a:solidFill>
                <a:latin typeface="TH SarabunIT๙" pitchFamily="34" charset="-34"/>
                <a:cs typeface="TH SarabunIT๙" pitchFamily="34" charset="-34"/>
              </a:rPr>
              <a:t>มีเขตอำนาจเหนือ ๙ จังหวัด ได้แก่ </a:t>
            </a:r>
          </a:p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4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ชัยนาท พระนครศรีอยุธยา ลพบุรี สระบุรี สิงห์บุรี อ่างทอง สมุทรปราการ นนทบุรี ปทุมธานี</a:t>
            </a:r>
            <a:endParaRPr lang="th-TH" sz="3400" b="1" dirty="0">
              <a:solidFill>
                <a:srgbClr val="0D0D0D">
                  <a:alpha val="80000"/>
                </a:srgbClr>
              </a:solidFill>
              <a:effectLst>
                <a:outerShdw blurRad="25400" dist="12700" dir="5400000" rotWithShape="0">
                  <a:srgbClr val="FFFFFF"/>
                </a:outerShdw>
              </a:effectLst>
              <a:latin typeface="TH SarabunIT๙" pitchFamily="34" charset="-34"/>
              <a:cs typeface="TH SarabunIT๙" pitchFamily="34" charset="-34"/>
              <a:sym typeface="Hoefler Text"/>
            </a:endParaRPr>
          </a:p>
        </p:txBody>
      </p:sp>
      <p:sp>
        <p:nvSpPr>
          <p:cNvPr id="6" name="Body"/>
          <p:cNvSpPr txBox="1">
            <a:spLocks/>
          </p:cNvSpPr>
          <p:nvPr/>
        </p:nvSpPr>
        <p:spPr>
          <a:xfrm>
            <a:off x="3116461" y="589359"/>
            <a:ext cx="2911078" cy="857250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5717" tIns="35717" rIns="35717" bIns="35717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9pPr>
          </a:lstStyle>
          <a:p>
            <a:r>
              <a:rPr lang="th-TH" sz="6200" b="1" dirty="0">
                <a:solidFill>
                  <a:srgbClr val="7030A0"/>
                </a:solidFill>
                <a:effectLst/>
                <a:latin typeface="TH SarabunIT๙" pitchFamily="34" charset="-34"/>
                <a:cs typeface="TH SarabunIT๙" pitchFamily="34" charset="-34"/>
              </a:rPr>
              <a:t>ภาค 1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" t="41203" r="3162"/>
          <a:stretch/>
        </p:blipFill>
        <p:spPr bwMode="auto">
          <a:xfrm>
            <a:off x="4398488" y="3619733"/>
            <a:ext cx="3899763" cy="2977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6"/>
          <a:stretch/>
        </p:blipFill>
        <p:spPr bwMode="auto">
          <a:xfrm>
            <a:off x="833133" y="3786187"/>
            <a:ext cx="3417399" cy="2268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68433" y="3938996"/>
            <a:ext cx="2893219" cy="12407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800" b="1" dirty="0">
                <a:solidFill>
                  <a:srgbClr val="0070C0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  <a:sym typeface="Hoefler Text"/>
              </a:rPr>
              <a:t>เปิดทำการตั้งแต่ </a:t>
            </a:r>
          </a:p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800" b="1" dirty="0">
                <a:solidFill>
                  <a:srgbClr val="0070C0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  <a:sym typeface="Hoefler Text"/>
              </a:rPr>
              <a:t>1 เมษายน 2560</a:t>
            </a:r>
          </a:p>
        </p:txBody>
      </p:sp>
    </p:spTree>
    <p:extLst>
      <p:ext uri="{BB962C8B-B14F-4D97-AF65-F5344CB8AC3E}">
        <p14:creationId xmlns:p14="http://schemas.microsoft.com/office/powerpoint/2010/main" val="2863030132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ตัวแทนเนื้อหา 2"/>
          <p:cNvSpPr>
            <a:spLocks noGrp="1"/>
          </p:cNvSpPr>
          <p:nvPr>
            <p:ph idx="1"/>
          </p:nvPr>
        </p:nvSpPr>
        <p:spPr>
          <a:xfrm>
            <a:off x="714400" y="1340769"/>
            <a:ext cx="7715200" cy="4248472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(๓) จำเลยอยู่ในอำนาจศาลแล้วแต่ได้หลบหนีไปและศาลได้ออกหมายจับแล้วแต่ยังจับตัวมาไม่ได้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(๔) ในระหว่างพิจารณาหรือสืบพยาน ศาลมีคำสั่งให้จำเลยออกจากห้องพิจารณาเพราะเหตุขัดขวางการพิจารณา หรือจำเลยออกไปจากห้องพิจารณาโดยไม่ได้รับอนุญาตจากศาล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ในกรณีดังกล่าว เมื่อศาลพิจารณาคดีเสร็จสิ้นแล้ว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ให้ศาลมีคำพิพากษาในคดีนั้นต่อไป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eaLnBrk="1" hangingPunct="1">
              <a:lnSpc>
                <a:spcPct val="80000"/>
              </a:lnSpc>
            </a:pPr>
            <a:r>
              <a:rPr lang="en-US" sz="1000" dirty="0"/>
              <a:t> </a:t>
            </a:r>
          </a:p>
          <a:p>
            <a:pPr marL="0" indent="0" eaLnBrk="1" hangingPunct="1">
              <a:lnSpc>
                <a:spcPct val="80000"/>
              </a:lnSpc>
            </a:pPr>
            <a:endParaRPr lang="th-TH" sz="1000" dirty="0"/>
          </a:p>
          <a:p>
            <a:pPr marL="0" indent="0" eaLnBrk="1" hangingPunct="1">
              <a:lnSpc>
                <a:spcPct val="80000"/>
              </a:lnSpc>
            </a:pPr>
            <a:endParaRPr lang="th-TH" sz="1000" dirty="0"/>
          </a:p>
        </p:txBody>
      </p:sp>
      <p:sp>
        <p:nvSpPr>
          <p:cNvPr id="3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การสืบพยานลับหลัง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การแถลงปิดคดี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9216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0384" y="2060848"/>
            <a:ext cx="8003232" cy="2016497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๒๙ เมื่อการสืบพยานหลักฐานเสร็จสิ้น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คู่ความมีสิทธิแถลงปิดคดีของตนด้วยวาจา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หรือเป็นหนังสือภายในเวลาที่ศาลกำหนด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2211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บทคุ้มครองพยาน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93187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2088629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๓๐ พยานบุคคลในคดีทุจริตและประพฤติ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มิชอบอาจได้รับการคุ้มครองตามมาตรการพิเศษ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ตามกฎหมายว่าด้วยการคุ้มครองพยานในคดีอาญา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 eaLnBrk="1" hangingPunct="1">
              <a:buFont typeface="Arial" pitchFamily="34" charset="0"/>
              <a:buNone/>
            </a:pPr>
            <a:r>
              <a:rPr lang="en-US" sz="3000" b="1" dirty="0"/>
              <a:t> </a:t>
            </a:r>
          </a:p>
          <a:p>
            <a:pPr marL="0" indent="0" algn="thaiDist" eaLnBrk="1" hangingPunct="1">
              <a:buFont typeface="Arial" pitchFamily="34" charset="0"/>
              <a:buNone/>
            </a:pPr>
            <a:endParaRPr lang="th-TH" sz="3000" b="1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869160"/>
          </a:xfrm>
          <a:solidFill>
            <a:srgbClr val="0C788E"/>
          </a:solidFill>
        </p:spPr>
        <p:txBody>
          <a:bodyPr/>
          <a:lstStyle/>
          <a:p>
            <a:pPr marL="0" indent="0" algn="thaiDist">
              <a:buNone/>
            </a:pPr>
            <a:r>
              <a:rPr lang="th-TH" sz="3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1. ศาลมีอำนาจมอบหมายให้เจ้าพนักงานคดีทำหน้าที่ช่วยเหลือศาล</a:t>
            </a:r>
            <a:br>
              <a:rPr lang="th-TH" sz="3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ในการดำเนินคดีทั้งในชั้นไต่สวนมูลฟ้องหรือระหว่างพิจารณาคดี</a:t>
            </a:r>
            <a:br>
              <a:rPr lang="th-TH" sz="3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เช่น การตรวจสอบและรวบรวมพยานหลักฐาน (มาตรา 7)</a:t>
            </a:r>
            <a:endParaRPr lang="en-US" sz="3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>
              <a:buNone/>
            </a:pPr>
            <a:r>
              <a:rPr lang="th-TH" sz="3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2. ศาลอาจเรียกบุคคล เอกสาร หรือวัตถุที่จะสนับสนุนข้อเท็จจริงตามคำแถลง</a:t>
            </a:r>
            <a:br>
              <a:rPr lang="th-TH" sz="3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ของจำเลยที่อ้างว่า ศาลควรสั่งว่าคดีไม่มีมูลมาเป็นพยานศาลเพื่อประกอบ</a:t>
            </a:r>
            <a:br>
              <a:rPr lang="th-TH" sz="3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การวินิจฉัยสั่งคดีได้ตามที่เห็นสมควร (มาตรา 17 วรรค 3) </a:t>
            </a:r>
            <a:endParaRPr lang="en-US" sz="3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>
              <a:buNone/>
            </a:pPr>
            <a:r>
              <a:rPr lang="th-TH" sz="3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3. อำนาจศาลในการนำรายงานและสำนวนการสอบสวนหรือสำนวน</a:t>
            </a:r>
            <a:br>
              <a:rPr lang="th-TH" sz="3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การไต่สวนข้อเท็จจริงของโจทก์มาเป็นหลักในการแสวงหาข้อเท็จจริง</a:t>
            </a:r>
            <a:br>
              <a:rPr lang="th-TH" sz="3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และอาจสืบพยานเพิ่มเติมเพื่อหาข้อเท็จจริงและพยานหลักฐานได้ตามที่เห็นสมควร (มาตรา 22) </a:t>
            </a:r>
            <a:endParaRPr lang="en-US" sz="3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>
              <a:buNone/>
            </a:pPr>
            <a:endParaRPr lang="th-TH" sz="2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th-TH" dirty="0">
                <a:latin typeface="TH SarabunIT๙" pitchFamily="34" charset="-34"/>
                <a:cs typeface="TH SarabunIT๙" pitchFamily="34" charset="-34"/>
              </a:rPr>
              <a:t>สรุประบบไต่สวน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980728"/>
            <a:ext cx="8424936" cy="646331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บทบัญญัติที่แสดงให้เห็นว่าศาลมีบทบาทในการค้นหาความจริง</a:t>
            </a:r>
            <a:endParaRPr lang="th-TH" sz="36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038707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5112568"/>
          </a:xfrm>
          <a:solidFill>
            <a:srgbClr val="0C788E"/>
          </a:solidFill>
        </p:spPr>
        <p:txBody>
          <a:bodyPr/>
          <a:lstStyle/>
          <a:p>
            <a:pPr marL="0" indent="0" algn="thaiDist">
              <a:buNone/>
            </a:pPr>
            <a:r>
              <a:rPr lang="th-TH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4. อำนาจศาลในการเรียกพยานหลักฐานที่เกี่ยวข้องจากหน่วยงานหรือบุคคลใดหรือเรียกบุคคลใดมาให้ถ้อยคำหรือดำเนินการอื่นใดเพื่อประโยชน์แก่การพิจารณา รวมทั้งมีอำนาจสั่งให้ประธานกรรมการ ป.ป.ช.คณะกรรมการ ป.ป.ช. คณะกรรมการ </a:t>
            </a:r>
            <a:r>
              <a:rPr lang="th-TH" b="1" dirty="0" err="1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ป.ป.ท</a:t>
            </a:r>
            <a:r>
              <a:rPr lang="th-TH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. หน่วยงาน หรือบุคคลใด ตรวจสอบและรวบรวมพยานหลักฐานเพิ่มเติมกับมีอำนาจแต่งตั้งบุคคลหรือควบคุมบุคคลเพื่อปฏิบัติหน้าที่ตามที่ศาลมอบหมาย (มาตรา 23) </a:t>
            </a:r>
            <a:endParaRPr lang="en-US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>
              <a:buNone/>
            </a:pPr>
            <a:r>
              <a:rPr lang="th-TH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5. อำนาจศาลในการขอให้ผู้ทรงคุณวุฒิหรือผู้เชี่ยวชาญมาให้ความเห็น</a:t>
            </a:r>
            <a:br>
              <a:rPr lang="th-TH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เพื่อประกอบการพิจารณาพิพากษาคดีได้ (มาตรา 26 ) </a:t>
            </a:r>
            <a:endParaRPr lang="en-US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>
              <a:buNone/>
            </a:pPr>
            <a:r>
              <a:rPr lang="th-TH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6. อำนาจศาลในการซักถามพยานก่อนแล้วจึงอนุญาตให้คู่ความถามพยานเพิ่มเติม (มาตรา 25) </a:t>
            </a:r>
            <a:endParaRPr lang="en-US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>
              <a:buNone/>
            </a:pPr>
            <a:r>
              <a:rPr lang="th-TH" sz="28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</a:t>
            </a:r>
            <a:endParaRPr lang="en-US" sz="28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>
              <a:buNone/>
            </a:pPr>
            <a:endParaRPr lang="th-TH" sz="2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57200" y="188640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 kern="1200">
                <a:ln w="19050">
                  <a:solidFill>
                    <a:srgbClr val="1C1C1C"/>
                  </a:solidFill>
                </a:ln>
                <a:solidFill>
                  <a:srgbClr val="1C1C1C"/>
                </a:solidFill>
                <a:effectLst>
                  <a:outerShdw blurRad="101600" dist="12700" sx="101000" sy="101000" algn="ctr" rotWithShape="0">
                    <a:schemeClr val="bg1">
                      <a:alpha val="66000"/>
                    </a:schemeClr>
                  </a:outerShdw>
                </a:effectLst>
                <a:latin typeface="Microsoft New Tai Lue" panose="020B0502040204020203" pitchFamily="34" charset="0"/>
                <a:ea typeface="Microsoft New Tai Lue" pitchFamily="34" charset="0"/>
                <a:cs typeface="Microsoft New Tai Lue" panose="020B0502040204020203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C1C1C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C1C1C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C1C1C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C1C1C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C1C1C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C1C1C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C1C1C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C1C1C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9pPr>
          </a:lstStyle>
          <a:p>
            <a:r>
              <a:rPr lang="th-TH" dirty="0">
                <a:latin typeface="TH SarabunIT๙" pitchFamily="34" charset="-34"/>
                <a:cs typeface="TH SarabunIT๙" pitchFamily="34" charset="-34"/>
              </a:rPr>
              <a:t>สรุประบบไต่สวน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980728"/>
            <a:ext cx="7920880" cy="615553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400" b="1" dirty="0">
                <a:latin typeface="TH SarabunIT๙" pitchFamily="34" charset="-34"/>
                <a:cs typeface="TH SarabunIT๙" pitchFamily="34" charset="-34"/>
              </a:rPr>
              <a:t>บทบัญญัติที่แสดงให้เห็นว่าศาลมีบทบาทในการค้นหาความจริง</a:t>
            </a:r>
            <a:endParaRPr lang="th-TH" sz="34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7597714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2372" y="1700808"/>
            <a:ext cx="8147248" cy="4824536"/>
          </a:xfrm>
          <a:solidFill>
            <a:srgbClr val="0C788E"/>
          </a:solidFill>
        </p:spPr>
        <p:txBody>
          <a:bodyPr/>
          <a:lstStyle/>
          <a:p>
            <a:pPr marL="0" indent="0" algn="thaiDist">
              <a:buNone/>
            </a:pPr>
            <a: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(1) อำนาจศาลในการสั่งให้คู่ความที่ดำเนินกระบวนพิจารณา</a:t>
            </a:r>
            <a:b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ไม่ถูกต้อง ดำเนินกระบวนพิจารณาใหม่ให้ถูกต้องได้ภายในระยะเวลาและเงื่อนไขที่ศาลเห็นสมควรกำหนดตามมาตรา 8</a:t>
            </a:r>
          </a:p>
          <a:p>
            <a:pPr marL="0" indent="0" algn="thaiDist">
              <a:buNone/>
            </a:pPr>
            <a: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(2) อำนาจศาลในการมีคำสั่งย่นหรือขยายระยะเวลาที่กำหนด</a:t>
            </a:r>
            <a:b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ในพระราชบัญญัตินี้ กฎหมายอื่นที่บทบัญญัติแห่งพระราชบัญญัตินี้ให้นำมาใช้บังคับ ข้อบังคับของประธาน</a:t>
            </a:r>
            <a:b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ศาลฎีกา หรือตามที่ศาลกำหนดได้ตามความจำเป็นและเพื่อประโยชน์แห่งความยุติธรรมตามมาตรา 9</a:t>
            </a:r>
          </a:p>
          <a:p>
            <a:pPr marL="0" indent="0" algn="thaiDist">
              <a:buNone/>
            </a:pPr>
            <a:endParaRPr lang="th-TH" sz="27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62074"/>
          </a:xfrm>
        </p:spPr>
        <p:txBody>
          <a:bodyPr/>
          <a:lstStyle/>
          <a:p>
            <a:r>
              <a:rPr lang="th-TH" dirty="0">
                <a:latin typeface="TH SarabunIT๙" pitchFamily="34" charset="-34"/>
                <a:cs typeface="TH SarabunIT๙" pitchFamily="34" charset="-34"/>
              </a:rPr>
              <a:t>สรุประบบไต่สวน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980728"/>
            <a:ext cx="8712968" cy="58477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บทบัญญัติที่แสดงให้เห็นว่าระบบไต่สวนไม่เคร่งครัดในกฎเกณฑ์วิธีพิจารณา</a:t>
            </a:r>
          </a:p>
        </p:txBody>
      </p:sp>
    </p:spTree>
    <p:extLst>
      <p:ext uri="{BB962C8B-B14F-4D97-AF65-F5344CB8AC3E}">
        <p14:creationId xmlns:p14="http://schemas.microsoft.com/office/powerpoint/2010/main" val="96757772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98376" y="2132856"/>
            <a:ext cx="8147248" cy="3672408"/>
          </a:xfrm>
          <a:solidFill>
            <a:srgbClr val="0C788E"/>
          </a:solidFill>
        </p:spPr>
        <p:txBody>
          <a:bodyPr/>
          <a:lstStyle/>
          <a:p>
            <a:pPr marL="0" indent="0" algn="thaiDist">
              <a:buNone/>
            </a:pPr>
            <a: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(3) อำนาจศาลในการมีคำสั่งให้โจทก์แก้ฟ้องให้ถูกต้องในกรณีที่ศาลตรวจรับคำฟ้องแล้วเห็นว่าคำฟ้องโจทก์มีข้อผิดพลาดบกพร่องตามมาตรา 15 วรรคสาม</a:t>
            </a:r>
          </a:p>
          <a:p>
            <a:pPr marL="0" indent="0" algn="thaiDist">
              <a:buNone/>
            </a:pPr>
            <a: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(4) อำนาจศาลในการมีคำสั่งอนุญาตให้คู่ความคัดคำเบิกความพยานและรายงานกระบวนพิจารณาของศาลได้ โดยกำหนดวิธีการและเงื่อนไขตามที่เห็นสมควรตามมาตรา 11</a:t>
            </a: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562074"/>
          </a:xfrm>
        </p:spPr>
        <p:txBody>
          <a:bodyPr/>
          <a:lstStyle/>
          <a:p>
            <a:r>
              <a:rPr lang="th-TH" dirty="0">
                <a:latin typeface="TH SarabunIT๙" pitchFamily="34" charset="-34"/>
                <a:cs typeface="TH SarabunIT๙" pitchFamily="34" charset="-34"/>
              </a:rPr>
              <a:t>สรุประบบไต่สวน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446" y="1146810"/>
            <a:ext cx="8208912" cy="55399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บทบัญญัติที่แสดงให้เห็นว่าระบบไต่สวนไม่เคร่งครัดในกฎเกณฑ์วิธีพิจารณา</a:t>
            </a:r>
          </a:p>
        </p:txBody>
      </p:sp>
    </p:spTree>
    <p:extLst>
      <p:ext uri="{BB962C8B-B14F-4D97-AF65-F5344CB8AC3E}">
        <p14:creationId xmlns:p14="http://schemas.microsoft.com/office/powerpoint/2010/main" val="108813885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361040" cy="703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" name="อัยการสูงสุด   ประธานกรรมการ ป.ป.ช.  พนักงานอัยการ หรือ คณะกรรมการ ป.ป.ช. เป็นโจทก์"/>
          <p:cNvSpPr>
            <a:spLocks noGrp="1"/>
          </p:cNvSpPr>
          <p:nvPr>
            <p:ph type="ctrTitle"/>
          </p:nvPr>
        </p:nvSpPr>
        <p:spPr>
          <a:xfrm>
            <a:off x="2375297" y="2394694"/>
            <a:ext cx="4393406" cy="348257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>
            <a:lvl1pPr defTabSz="265175">
              <a:defRPr sz="5046" cap="all" spc="1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lnSpc>
                <a:spcPct val="150000"/>
              </a:lnSpc>
              <a:defRPr>
                <a:effectLst/>
              </a:defRPr>
            </a:pP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อัยการสูงสุด </a:t>
            </a:r>
            <a:br>
              <a:rPr lang="th-TH" sz="31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ประธานกรรมการป.ป.ช. </a:t>
            </a:r>
            <a:br>
              <a:rPr lang="th-TH" sz="31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พนักงานอัยการ</a:t>
            </a:r>
            <a:br>
              <a:rPr lang="th-TH" sz="31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เป็นโจทก์</a:t>
            </a:r>
            <a:br>
              <a:rPr lang="th-TH" sz="31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endParaRPr lang="th-TH" sz="31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9" name="Body"/>
          <p:cNvSpPr>
            <a:spLocks noGrp="1"/>
          </p:cNvSpPr>
          <p:nvPr>
            <p:ph type="subTitle" sz="quarter" idx="1"/>
          </p:nvPr>
        </p:nvSpPr>
        <p:spPr>
          <a:xfrm>
            <a:off x="1562695" y="1071563"/>
            <a:ext cx="6063258" cy="8572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th-TH" sz="42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ขั้นตอนการดำเนินกระบวนพิจารณา</a:t>
            </a:r>
            <a:endParaRPr sz="42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58491560"/>
      </p:ext>
    </p:extLst>
  </p:cSld>
  <p:clrMapOvr>
    <a:masterClrMapping/>
  </p:clrMapOvr>
  <p:transition spd="slow">
    <p:circl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22225"/>
            <a:ext cx="9364663" cy="70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นัดตรวจสอบและรวมรวมพยานหลักฐานครั้งที่ ๑"/>
          <p:cNvSpPr/>
          <p:nvPr/>
        </p:nvSpPr>
        <p:spPr>
          <a:xfrm>
            <a:off x="285750" y="4613047"/>
            <a:ext cx="3964781" cy="1012656"/>
          </a:xfrm>
          <a:prstGeom prst="roundRect">
            <a:avLst>
              <a:gd name="adj" fmla="val 15014"/>
            </a:avLst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35717" tIns="35717" rIns="35717" bIns="35717" anchor="ctr"/>
          <a:lstStyle>
            <a:lvl1pPr defTabSz="457200">
              <a:defRPr sz="2400" i="0" cap="all" spc="48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ctr">
              <a:defRPr>
                <a:effectLst/>
              </a:defRPr>
            </a:pPr>
            <a:r>
              <a:rPr sz="2500" b="1" dirty="0" err="1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นัดตรวจสอบและรว</a:t>
            </a:r>
            <a: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บ</a:t>
            </a:r>
            <a:r>
              <a:rPr sz="2500" b="1" dirty="0" err="1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รวมพยานหลักฐาน</a:t>
            </a:r>
            <a: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โดยเจ้าพนักงานคดี (1 - 3 ครั้ง)</a:t>
            </a:r>
            <a:endParaRPr sz="25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ประทับฟ้อง"/>
          <p:cNvSpPr/>
          <p:nvPr/>
        </p:nvSpPr>
        <p:spPr>
          <a:xfrm>
            <a:off x="1303734" y="696516"/>
            <a:ext cx="2105265" cy="1169804"/>
          </a:xfrm>
          <a:prstGeom prst="ellipse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5717" tIns="35717" rIns="35717" bIns="35717" anchor="ctr"/>
          <a:lstStyle>
            <a:lvl1pPr defTabSz="457200">
              <a:defRPr sz="3000" i="0" cap="all" spc="59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ctr">
              <a:defRPr>
                <a:effectLst/>
              </a:defRPr>
            </a:pPr>
            <a:r>
              <a:rPr sz="2500" b="1" dirty="0" err="1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ประทับฟ้อง</a:t>
            </a:r>
            <a:endParaRPr sz="25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" name="นัดสอบคำให้การและกำหนดวันนัดพิจารณา"/>
          <p:cNvSpPr/>
          <p:nvPr/>
        </p:nvSpPr>
        <p:spPr>
          <a:xfrm>
            <a:off x="285750" y="2732485"/>
            <a:ext cx="4179094" cy="1003963"/>
          </a:xfrm>
          <a:prstGeom prst="roundRect">
            <a:avLst>
              <a:gd name="adj" fmla="val 15067"/>
            </a:avLst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5717" tIns="35717" rIns="35717" bIns="35717" anchor="ctr"/>
          <a:lstStyle>
            <a:lvl1pPr defTabSz="457200">
              <a:defRPr sz="2200" i="0" cap="all" spc="44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ctr">
              <a:defRPr>
                <a:effectLst/>
              </a:defRPr>
            </a:pPr>
            <a:r>
              <a:rPr sz="2500" b="1" dirty="0" err="1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นัดสอบคำให้การและกำหนดวันนัดพิจารณา</a:t>
            </a:r>
            <a:endParaRPr sz="25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นัดตรวจพยานหลักฐาน"/>
          <p:cNvSpPr/>
          <p:nvPr/>
        </p:nvSpPr>
        <p:spPr>
          <a:xfrm>
            <a:off x="5804297" y="1187634"/>
            <a:ext cx="2735845" cy="794757"/>
          </a:xfrm>
          <a:prstGeom prst="roundRect">
            <a:avLst>
              <a:gd name="adj" fmla="val 16854"/>
            </a:avLst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35717" tIns="35717" rIns="35717" bIns="35717" anchor="ctr"/>
          <a:lstStyle>
            <a:lvl1pPr defTabSz="457200">
              <a:defRPr sz="2400" i="0" cap="all" spc="48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ctr">
              <a:defRPr>
                <a:effectLst/>
              </a:defRPr>
            </a:pPr>
            <a:r>
              <a:rPr sz="2500" b="1" dirty="0" err="1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นัดตรวจพยานหลักฐาน</a:t>
            </a:r>
            <a:endParaRPr sz="25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นัดสืบพยานที่โจทก์/จำเลยอ้าง"/>
          <p:cNvSpPr/>
          <p:nvPr/>
        </p:nvSpPr>
        <p:spPr>
          <a:xfrm>
            <a:off x="5804297" y="2852699"/>
            <a:ext cx="2778494" cy="879238"/>
          </a:xfrm>
          <a:prstGeom prst="roundRect">
            <a:avLst>
              <a:gd name="adj" fmla="val 15297"/>
            </a:avLst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35717" tIns="35717" rIns="35717" bIns="35717" anchor="ctr"/>
          <a:lstStyle>
            <a:lvl1pPr defTabSz="457200">
              <a:defRPr sz="2400" i="0" cap="all" spc="48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defRPr>
                <a:effectLst/>
              </a:defRPr>
            </a:pPr>
            <a:r>
              <a:rPr sz="2500" b="1" dirty="0" err="1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นัดสืบพยานโจทก์</a:t>
            </a:r>
            <a:r>
              <a:rPr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/</a:t>
            </a:r>
            <a:r>
              <a:rPr sz="2500" b="1" dirty="0" err="1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จำเลย</a:t>
            </a:r>
            <a:endParaRPr sz="25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นัดฟังคำพิพากษา"/>
          <p:cNvSpPr/>
          <p:nvPr/>
        </p:nvSpPr>
        <p:spPr>
          <a:xfrm>
            <a:off x="5965031" y="4564419"/>
            <a:ext cx="2449039" cy="1275597"/>
          </a:xfrm>
          <a:prstGeom prst="ellipse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35717" tIns="35717" rIns="35717" bIns="35717" anchor="ctr"/>
          <a:lstStyle>
            <a:lvl1pPr defTabSz="457200">
              <a:defRPr sz="2500" i="0" cap="all" spc="5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ctr">
              <a:defRPr>
                <a:effectLst/>
              </a:defRPr>
            </a:pPr>
            <a:r>
              <a:rPr b="1" dirty="0" err="1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นัดฟังคำพิพากษา</a:t>
            </a:r>
            <a:endParaRPr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1" name="ลูกศรขวา 20"/>
          <p:cNvSpPr/>
          <p:nvPr/>
        </p:nvSpPr>
        <p:spPr>
          <a:xfrm rot="5400000">
            <a:off x="1954739" y="1895954"/>
            <a:ext cx="857249" cy="815811"/>
          </a:xfrm>
          <a:prstGeom prst="rightArrow">
            <a:avLst/>
          </a:prstGeom>
          <a:blipFill rotWithShape="1">
            <a:blip r:embed="rId3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2200">
              <a:solidFill>
                <a:srgbClr val="F3F1DF"/>
              </a:solidFill>
              <a:latin typeface="+mn-lt"/>
              <a:cs typeface="+mn-cs"/>
              <a:sym typeface="Hoefler Text"/>
            </a:endParaRPr>
          </a:p>
        </p:txBody>
      </p:sp>
      <p:sp>
        <p:nvSpPr>
          <p:cNvPr id="22" name="ลูกศรขวา 21"/>
          <p:cNvSpPr/>
          <p:nvPr/>
        </p:nvSpPr>
        <p:spPr>
          <a:xfrm rot="5400000">
            <a:off x="1974517" y="3751410"/>
            <a:ext cx="817693" cy="815811"/>
          </a:xfrm>
          <a:prstGeom prst="rightArrow">
            <a:avLst/>
          </a:prstGeom>
          <a:blipFill rotWithShape="1">
            <a:blip r:embed="rId3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2200">
              <a:solidFill>
                <a:srgbClr val="F3F1DF"/>
              </a:solidFill>
              <a:latin typeface="+mn-lt"/>
              <a:cs typeface="+mn-cs"/>
              <a:sym typeface="Hoefler Text"/>
            </a:endParaRP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4271842" y="5057376"/>
            <a:ext cx="675205" cy="410686"/>
          </a:xfrm>
          <a:prstGeom prst="rect">
            <a:avLst/>
          </a:prstGeom>
          <a:blipFill rotWithShape="1">
            <a:blip r:embed="rId3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2200">
              <a:solidFill>
                <a:srgbClr val="F3F1DF"/>
              </a:solidFill>
              <a:latin typeface="+mn-lt"/>
              <a:cs typeface="+mn-cs"/>
              <a:sym typeface="Hoefler Text"/>
            </a:endParaRPr>
          </a:p>
        </p:txBody>
      </p:sp>
      <p:sp>
        <p:nvSpPr>
          <p:cNvPr id="26" name="ลูกศรขวา 25"/>
          <p:cNvSpPr/>
          <p:nvPr/>
        </p:nvSpPr>
        <p:spPr>
          <a:xfrm rot="5400000">
            <a:off x="6760637" y="2003110"/>
            <a:ext cx="857249" cy="815811"/>
          </a:xfrm>
          <a:prstGeom prst="rightArrow">
            <a:avLst/>
          </a:prstGeom>
          <a:blipFill rotWithShape="1">
            <a:blip r:embed="rId3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2200">
              <a:solidFill>
                <a:srgbClr val="F3F1DF"/>
              </a:solidFill>
              <a:latin typeface="+mn-lt"/>
              <a:cs typeface="+mn-cs"/>
              <a:sym typeface="Hoefler Text"/>
            </a:endParaRPr>
          </a:p>
        </p:txBody>
      </p:sp>
      <p:sp>
        <p:nvSpPr>
          <p:cNvPr id="27" name="ลูกศรขวา 26"/>
          <p:cNvSpPr/>
          <p:nvPr/>
        </p:nvSpPr>
        <p:spPr>
          <a:xfrm rot="5400000">
            <a:off x="6787426" y="3744400"/>
            <a:ext cx="803670" cy="815811"/>
          </a:xfrm>
          <a:prstGeom prst="rightArrow">
            <a:avLst/>
          </a:prstGeom>
          <a:blipFill rotWithShape="1">
            <a:blip r:embed="rId3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2200">
              <a:solidFill>
                <a:srgbClr val="F3F1DF"/>
              </a:solidFill>
              <a:latin typeface="+mn-lt"/>
              <a:cs typeface="+mn-cs"/>
              <a:sym typeface="Hoefler Text"/>
            </a:endParaRPr>
          </a:p>
        </p:txBody>
      </p:sp>
      <p:sp>
        <p:nvSpPr>
          <p:cNvPr id="29" name="สี่เหลี่ยมผืนผ้า 28"/>
          <p:cNvSpPr/>
          <p:nvPr/>
        </p:nvSpPr>
        <p:spPr>
          <a:xfrm rot="5400000">
            <a:off x="3056574" y="3175048"/>
            <a:ext cx="3590757" cy="410686"/>
          </a:xfrm>
          <a:prstGeom prst="rect">
            <a:avLst/>
          </a:prstGeom>
          <a:blipFill rotWithShape="1">
            <a:blip r:embed="rId3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2200">
              <a:solidFill>
                <a:srgbClr val="F3F1DF"/>
              </a:solidFill>
              <a:latin typeface="+mn-lt"/>
              <a:cs typeface="+mn-cs"/>
              <a:sym typeface="Hoefler Text"/>
            </a:endParaRPr>
          </a:p>
        </p:txBody>
      </p:sp>
      <p:sp>
        <p:nvSpPr>
          <p:cNvPr id="30" name="ลูกศรขวา 29"/>
          <p:cNvSpPr/>
          <p:nvPr/>
        </p:nvSpPr>
        <p:spPr>
          <a:xfrm>
            <a:off x="4947048" y="1261083"/>
            <a:ext cx="857249" cy="815811"/>
          </a:xfrm>
          <a:prstGeom prst="rightArrow">
            <a:avLst/>
          </a:prstGeom>
          <a:blipFill rotWithShape="1">
            <a:blip r:embed="rId3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2200">
              <a:solidFill>
                <a:srgbClr val="F3F1DF"/>
              </a:solidFill>
              <a:latin typeface="+mn-lt"/>
              <a:cs typeface="+mn-cs"/>
              <a:sym typeface="Hoefler Text"/>
            </a:endParaRPr>
          </a:p>
        </p:txBody>
      </p:sp>
    </p:spTree>
    <p:extLst>
      <p:ext uri="{BB962C8B-B14F-4D97-AF65-F5344CB8AC3E}">
        <p14:creationId xmlns:p14="http://schemas.microsoft.com/office/powerpoint/2010/main" val="619915229"/>
      </p:ext>
    </p:extLst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3175"/>
            <a:ext cx="9364663" cy="70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" name="อัยการสูงสุด   ประธานกรรมการ ป.ป.ช.  พนักงานอัยการ หรือ คณะกรรมการ ป.ป.ช. เป็นโจทก์"/>
          <p:cNvSpPr>
            <a:spLocks noGrp="1"/>
          </p:cNvSpPr>
          <p:nvPr>
            <p:ph type="ctrTitle"/>
          </p:nvPr>
        </p:nvSpPr>
        <p:spPr>
          <a:xfrm>
            <a:off x="2482453" y="2411016"/>
            <a:ext cx="4125516" cy="294679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>
            <a:lvl1pPr defTabSz="265175">
              <a:defRPr sz="5046" cap="all" spc="1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lnSpc>
                <a:spcPct val="150000"/>
              </a:lnSpc>
              <a:defRPr>
                <a:effectLst/>
              </a:defRPr>
            </a:pP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bg2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2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ผู้เสียหาย</a:t>
            </a:r>
            <a:r>
              <a:rPr lang="th-TH" sz="31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8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เป็นโจทก์</a:t>
            </a:r>
            <a:r>
              <a:rPr lang="th-TH" sz="31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1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endParaRPr lang="th-TH" sz="31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9" name="Body"/>
          <p:cNvSpPr>
            <a:spLocks noGrp="1"/>
          </p:cNvSpPr>
          <p:nvPr>
            <p:ph type="subTitle" sz="quarter" idx="1"/>
          </p:nvPr>
        </p:nvSpPr>
        <p:spPr>
          <a:xfrm>
            <a:off x="1562695" y="1071563"/>
            <a:ext cx="6063258" cy="8572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th-TH" sz="42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ขั้นตอนการดำเนินกระบวนพิจารณา</a:t>
            </a:r>
            <a:endParaRPr sz="42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09344218"/>
      </p:ext>
    </p:extLst>
  </p:cSld>
  <p:clrMapOvr>
    <a:masterClrMapping/>
  </p:clrMapOvr>
  <p:transition spd="slow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2" y="107156"/>
            <a:ext cx="8733234" cy="653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3976" y="1657929"/>
            <a:ext cx="8411766" cy="18250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r>
              <a:rPr lang="th-TH" sz="3800" b="1" dirty="0">
                <a:solidFill>
                  <a:srgbClr val="C0000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  <a:sym typeface="Hoefler Text"/>
              </a:rPr>
              <a:t>ตั้งอยู่ ณ จังหวัดระยอง </a:t>
            </a:r>
            <a:r>
              <a:rPr lang="th-TH" sz="42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th-TH" sz="38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อาคารศาลจังหวัดระยองหลังเดิม)</a:t>
            </a:r>
            <a:endParaRPr lang="th-TH" sz="3800" b="1" dirty="0">
              <a:solidFill>
                <a:srgbClr val="0070C0"/>
              </a:solidFill>
              <a:effectLst>
                <a:outerShdw blurRad="25400" dist="12700" dir="5400000" rotWithShape="0">
                  <a:srgbClr val="FFFFFF"/>
                </a:outerShdw>
              </a:effectLst>
              <a:latin typeface="TH SarabunIT๙" pitchFamily="34" charset="-34"/>
              <a:cs typeface="TH SarabunIT๙" pitchFamily="34" charset="-34"/>
              <a:sym typeface="Hoefler Text"/>
            </a:endParaRPr>
          </a:p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800" b="1" dirty="0">
                <a:solidFill>
                  <a:srgbClr val="145821"/>
                </a:solidFill>
                <a:latin typeface="TH SarabunIT๙" pitchFamily="34" charset="-34"/>
                <a:cs typeface="TH SarabunIT๙" pitchFamily="34" charset="-34"/>
              </a:rPr>
              <a:t>มีเขตอำนาจเหนือ 8 จังหวัด ได้แก่ </a:t>
            </a:r>
          </a:p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4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จันทบุรี ฉะเชิงเทรา ชลบุรี ตราด นครนายก ปราจีนบุรี ระยอง สระแก้ว</a:t>
            </a:r>
            <a:endParaRPr lang="th-TH" sz="3400" b="1" dirty="0">
              <a:solidFill>
                <a:srgbClr val="0D0D0D">
                  <a:alpha val="80000"/>
                </a:srgbClr>
              </a:solidFill>
              <a:effectLst>
                <a:outerShdw blurRad="25400" dist="12700" dir="5400000" rotWithShape="0">
                  <a:srgbClr val="FFFFFF"/>
                </a:outerShdw>
              </a:effectLst>
              <a:latin typeface="TH SarabunIT๙" pitchFamily="34" charset="-34"/>
              <a:cs typeface="TH SarabunIT๙" pitchFamily="34" charset="-34"/>
              <a:sym typeface="Hoefler Tex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09" y="3643313"/>
            <a:ext cx="3827672" cy="2595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dy"/>
          <p:cNvSpPr txBox="1">
            <a:spLocks/>
          </p:cNvSpPr>
          <p:nvPr/>
        </p:nvSpPr>
        <p:spPr>
          <a:xfrm>
            <a:off x="3116461" y="589359"/>
            <a:ext cx="2911078" cy="857250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5717" tIns="35717" rIns="35717" bIns="35717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9pPr>
          </a:lstStyle>
          <a:p>
            <a:r>
              <a:rPr lang="th-TH" sz="6200" b="1" dirty="0">
                <a:solidFill>
                  <a:srgbClr val="7030A0"/>
                </a:solidFill>
                <a:effectLst/>
                <a:latin typeface="TH SarabunIT๙" pitchFamily="34" charset="-34"/>
                <a:cs typeface="TH SarabunIT๙" pitchFamily="34" charset="-34"/>
              </a:rPr>
              <a:t>ภาค 2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6"/>
          <a:stretch/>
        </p:blipFill>
        <p:spPr bwMode="auto">
          <a:xfrm>
            <a:off x="871980" y="3821404"/>
            <a:ext cx="3417399" cy="2268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07281" y="3974213"/>
            <a:ext cx="2893219" cy="12407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800" b="1" dirty="0">
                <a:solidFill>
                  <a:srgbClr val="0070C0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  <a:sym typeface="Hoefler Text"/>
              </a:rPr>
              <a:t>เปิดทำการตั้งแต่ </a:t>
            </a:r>
          </a:p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800" b="1" dirty="0">
                <a:solidFill>
                  <a:srgbClr val="0070C0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  <a:sym typeface="Hoefler Text"/>
              </a:rPr>
              <a:t>1 ตุลาคม 2560</a:t>
            </a:r>
          </a:p>
        </p:txBody>
      </p:sp>
    </p:spTree>
    <p:extLst>
      <p:ext uri="{BB962C8B-B14F-4D97-AF65-F5344CB8AC3E}">
        <p14:creationId xmlns:p14="http://schemas.microsoft.com/office/powerpoint/2010/main" val="2426841357"/>
      </p:ext>
    </p:extLst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28575"/>
            <a:ext cx="9364663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นัดตรวจสอบและรวมรวมพยานหลักฐานครั้งที่ ๑"/>
          <p:cNvSpPr/>
          <p:nvPr/>
        </p:nvSpPr>
        <p:spPr>
          <a:xfrm>
            <a:off x="2428875" y="1660922"/>
            <a:ext cx="2003701" cy="906181"/>
          </a:xfrm>
          <a:prstGeom prst="roundRect">
            <a:avLst>
              <a:gd name="adj" fmla="val 15014"/>
            </a:avLst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5717" tIns="35717" rIns="35717" bIns="35717" anchor="ctr"/>
          <a:lstStyle>
            <a:lvl1pPr defTabSz="457200">
              <a:defRPr sz="2400" i="0" cap="all" spc="48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ctr">
              <a:defRPr>
                <a:effectLst/>
              </a:defRPr>
            </a:pPr>
            <a: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เจ้าพนักงานคดี</a:t>
            </a:r>
            <a:b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ทำความเห็น</a:t>
            </a:r>
            <a:endParaRPr sz="25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ประทับฟ้อง"/>
          <p:cNvSpPr/>
          <p:nvPr/>
        </p:nvSpPr>
        <p:spPr>
          <a:xfrm>
            <a:off x="178594" y="1652303"/>
            <a:ext cx="2105265" cy="1169804"/>
          </a:xfrm>
          <a:prstGeom prst="ellipse">
            <a:avLst/>
          </a:prstGeom>
          <a:ln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5717" tIns="35717" rIns="35717" bIns="35717" anchor="ctr"/>
          <a:lstStyle>
            <a:lvl1pPr defTabSz="457200">
              <a:defRPr sz="3000" i="0" cap="all" spc="59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ctr">
              <a:defRPr>
                <a:effectLst/>
              </a:defRPr>
            </a:pPr>
            <a: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ชั้นตรวจ</a:t>
            </a:r>
            <a:r>
              <a:rPr sz="2500" b="1" dirty="0" err="1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ฟ้อง</a:t>
            </a:r>
            <a:endParaRPr sz="25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" name="นัดสอบคำให้การและกำหนดวันนัดพิจารณา"/>
          <p:cNvSpPr/>
          <p:nvPr/>
        </p:nvSpPr>
        <p:spPr>
          <a:xfrm>
            <a:off x="2428875" y="594025"/>
            <a:ext cx="2003701" cy="758716"/>
          </a:xfrm>
          <a:prstGeom prst="roundRect">
            <a:avLst>
              <a:gd name="adj" fmla="val 15067"/>
            </a:avLst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717" tIns="35717" rIns="35717" bIns="35717" anchor="ctr"/>
          <a:lstStyle>
            <a:lvl1pPr defTabSz="457200">
              <a:defRPr sz="2200" i="0" cap="all" spc="44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ctr">
              <a:defRPr>
                <a:effectLst/>
              </a:defRPr>
            </a:pPr>
            <a: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เจ้าหน้าที่รับฟ้อง</a:t>
            </a:r>
            <a:endParaRPr sz="25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นัดตรวจพยานหลักฐาน"/>
          <p:cNvSpPr/>
          <p:nvPr/>
        </p:nvSpPr>
        <p:spPr>
          <a:xfrm>
            <a:off x="5965031" y="642938"/>
            <a:ext cx="2625328" cy="1116226"/>
          </a:xfrm>
          <a:prstGeom prst="roundRect">
            <a:avLst>
              <a:gd name="adj" fmla="val 16854"/>
            </a:avLst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35717" tIns="35717" rIns="35717" bIns="35717" anchor="ctr"/>
          <a:lstStyle>
            <a:lvl1pPr defTabSz="457200">
              <a:defRPr sz="2400" i="0" cap="all" spc="48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ctr">
              <a:defRPr>
                <a:effectLst/>
              </a:defRPr>
            </a:pPr>
            <a: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นัดฟังคำสั่ง/คำพิพากษา </a:t>
            </a:r>
          </a:p>
          <a:p>
            <a:pPr>
              <a:defRPr>
                <a:effectLst/>
              </a:defRPr>
            </a:pPr>
            <a: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ประมาณ ๑๐ วันทำการ</a:t>
            </a:r>
          </a:p>
        </p:txBody>
      </p:sp>
      <p:sp>
        <p:nvSpPr>
          <p:cNvPr id="12" name="นัดสืบพยานที่โจทก์/จำเลยอ้าง"/>
          <p:cNvSpPr/>
          <p:nvPr/>
        </p:nvSpPr>
        <p:spPr>
          <a:xfrm>
            <a:off x="2428875" y="2839641"/>
            <a:ext cx="2003701" cy="1017984"/>
          </a:xfrm>
          <a:prstGeom prst="roundRect">
            <a:avLst>
              <a:gd name="adj" fmla="val 15297"/>
            </a:avLst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5717" tIns="35717" rIns="35717" bIns="35717" anchor="ctr"/>
          <a:lstStyle>
            <a:lvl1pPr defTabSz="457200">
              <a:defRPr sz="2400" i="0" cap="all" spc="48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ctr">
              <a:defRPr>
                <a:effectLst/>
              </a:defRPr>
            </a:pPr>
            <a: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ผู้พิพากษามีคำสั่ง</a:t>
            </a:r>
            <a:b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/คำพิพากษา</a:t>
            </a:r>
            <a:endParaRPr sz="25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5" name="นัดตรวจสอบและรวมรวมพยานหลักฐานครั้งที่ ๑"/>
          <p:cNvSpPr/>
          <p:nvPr/>
        </p:nvSpPr>
        <p:spPr>
          <a:xfrm>
            <a:off x="5143214" y="4776930"/>
            <a:ext cx="2054114" cy="1170243"/>
          </a:xfrm>
          <a:prstGeom prst="roundRect">
            <a:avLst>
              <a:gd name="adj" fmla="val 15014"/>
            </a:avLst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5717" tIns="35717" rIns="35717" bIns="35717" anchor="ctr"/>
          <a:lstStyle>
            <a:lvl1pPr defTabSz="457200">
              <a:defRPr sz="2400" i="0" cap="all" spc="48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ctr">
              <a:defRPr>
                <a:effectLst/>
              </a:defRPr>
            </a:pPr>
            <a: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รับไว้ไต่สวนมูลฟ้อง</a:t>
            </a:r>
          </a:p>
        </p:txBody>
      </p:sp>
      <p:sp>
        <p:nvSpPr>
          <p:cNvPr id="17" name="ลูกศรขวา 16"/>
          <p:cNvSpPr/>
          <p:nvPr/>
        </p:nvSpPr>
        <p:spPr>
          <a:xfrm>
            <a:off x="4432576" y="638630"/>
            <a:ext cx="1532455" cy="815811"/>
          </a:xfrm>
          <a:prstGeom prst="rightArrow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2200">
              <a:solidFill>
                <a:srgbClr val="FFFF00"/>
              </a:solidFill>
              <a:latin typeface="+mn-lt"/>
              <a:cs typeface="+mn-cs"/>
              <a:sym typeface="Hoefler Text"/>
            </a:endParaRPr>
          </a:p>
        </p:txBody>
      </p:sp>
      <p:sp>
        <p:nvSpPr>
          <p:cNvPr id="23" name="นัดตรวจสอบและรวมรวมพยานหลักฐานครั้งที่ ๑"/>
          <p:cNvSpPr/>
          <p:nvPr/>
        </p:nvSpPr>
        <p:spPr>
          <a:xfrm>
            <a:off x="928687" y="5143501"/>
            <a:ext cx="1500188" cy="803672"/>
          </a:xfrm>
          <a:prstGeom prst="roundRect">
            <a:avLst>
              <a:gd name="adj" fmla="val 15014"/>
            </a:avLst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5717" tIns="35717" rIns="35717" bIns="35717" anchor="ctr"/>
          <a:lstStyle>
            <a:lvl1pPr defTabSz="457200">
              <a:defRPr sz="2400" i="0" cap="all" spc="48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ctr">
              <a:defRPr>
                <a:effectLst/>
              </a:defRPr>
            </a:pPr>
            <a: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แก้ฟ้อง</a:t>
            </a:r>
          </a:p>
        </p:txBody>
      </p:sp>
      <p:sp>
        <p:nvSpPr>
          <p:cNvPr id="24" name="นัดตรวจสอบและรวมรวมพยานหลักฐานครั้งที่ ๑"/>
          <p:cNvSpPr/>
          <p:nvPr/>
        </p:nvSpPr>
        <p:spPr>
          <a:xfrm>
            <a:off x="928687" y="4125516"/>
            <a:ext cx="1526977" cy="750094"/>
          </a:xfrm>
          <a:prstGeom prst="roundRect">
            <a:avLst>
              <a:gd name="adj" fmla="val 15014"/>
            </a:avLst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35717" tIns="35717" rIns="35717" bIns="35717" anchor="ctr"/>
          <a:lstStyle>
            <a:lvl1pPr defTabSz="457200">
              <a:defRPr sz="2400" i="0" cap="all" spc="48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ctr">
              <a:defRPr>
                <a:effectLst/>
              </a:defRPr>
            </a:pPr>
            <a: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ยกฟ้อง</a:t>
            </a:r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3325642" y="2545011"/>
            <a:ext cx="194755" cy="308181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2200">
              <a:solidFill>
                <a:srgbClr val="F3F1DF"/>
              </a:solidFill>
              <a:latin typeface="+mn-lt"/>
              <a:cs typeface="+mn-cs"/>
              <a:sym typeface="Hoefler Text"/>
            </a:endParaRPr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3314639" y="3857625"/>
            <a:ext cx="239377" cy="1767091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2200">
              <a:solidFill>
                <a:srgbClr val="F3F1DF"/>
              </a:solidFill>
              <a:latin typeface="+mn-lt"/>
              <a:cs typeface="+mn-cs"/>
              <a:sym typeface="Hoefler Text"/>
            </a:endParaRPr>
          </a:p>
        </p:txBody>
      </p:sp>
      <p:sp>
        <p:nvSpPr>
          <p:cNvPr id="32" name="ลูกศรขวา 31"/>
          <p:cNvSpPr/>
          <p:nvPr/>
        </p:nvSpPr>
        <p:spPr>
          <a:xfrm rot="10800000">
            <a:off x="2460829" y="4200306"/>
            <a:ext cx="878874" cy="815811"/>
          </a:xfrm>
          <a:prstGeom prst="rightArrow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2200">
              <a:solidFill>
                <a:srgbClr val="FFFF00"/>
              </a:solidFill>
              <a:latin typeface="+mn-lt"/>
              <a:cs typeface="+mn-cs"/>
              <a:sym typeface="Hoefler Text"/>
            </a:endParaRPr>
          </a:p>
        </p:txBody>
      </p:sp>
      <p:sp>
        <p:nvSpPr>
          <p:cNvPr id="33" name="ลูกศรขวา 32"/>
          <p:cNvSpPr/>
          <p:nvPr/>
        </p:nvSpPr>
        <p:spPr>
          <a:xfrm rot="10800000">
            <a:off x="2460829" y="5011468"/>
            <a:ext cx="878874" cy="815811"/>
          </a:xfrm>
          <a:prstGeom prst="rightArrow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2200">
              <a:solidFill>
                <a:srgbClr val="FFFF00"/>
              </a:solidFill>
              <a:latin typeface="+mn-lt"/>
              <a:cs typeface="+mn-cs"/>
              <a:sym typeface="Hoefler Text"/>
            </a:endParaRPr>
          </a:p>
        </p:txBody>
      </p:sp>
      <p:sp>
        <p:nvSpPr>
          <p:cNvPr id="34" name="ลูกศรขวา 33"/>
          <p:cNvSpPr/>
          <p:nvPr/>
        </p:nvSpPr>
        <p:spPr>
          <a:xfrm>
            <a:off x="3554016" y="5011468"/>
            <a:ext cx="1589199" cy="815811"/>
          </a:xfrm>
          <a:prstGeom prst="rightArrow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2200">
              <a:solidFill>
                <a:srgbClr val="FFFF00"/>
              </a:solidFill>
              <a:latin typeface="+mn-lt"/>
              <a:cs typeface="+mn-cs"/>
              <a:sym typeface="Hoefler Text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3314639" y="1352741"/>
            <a:ext cx="194755" cy="308181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2200">
              <a:solidFill>
                <a:srgbClr val="F3F1DF"/>
              </a:solidFill>
              <a:latin typeface="+mn-lt"/>
              <a:cs typeface="+mn-cs"/>
              <a:sym typeface="Hoefler Text"/>
            </a:endParaRPr>
          </a:p>
        </p:txBody>
      </p:sp>
    </p:spTree>
    <p:extLst>
      <p:ext uri="{BB962C8B-B14F-4D97-AF65-F5344CB8AC3E}">
        <p14:creationId xmlns:p14="http://schemas.microsoft.com/office/powerpoint/2010/main" val="2686327064"/>
      </p:ext>
    </p:extLst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32" y="-347261"/>
            <a:ext cx="9364663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3" name="รับคดีไว้พิจารณา"/>
          <p:cNvSpPr/>
          <p:nvPr/>
        </p:nvSpPr>
        <p:spPr>
          <a:xfrm>
            <a:off x="767954" y="1446610"/>
            <a:ext cx="3000375" cy="1068469"/>
          </a:xfrm>
          <a:prstGeom prst="roundRect">
            <a:avLst>
              <a:gd name="adj" fmla="val 20365"/>
            </a:avLst>
          </a:prstGeom>
          <a:blipFill>
            <a:blip r:embed="rId3" cstate="print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/>
          <a:lstStyle>
            <a:lvl1pPr defTabSz="457200">
              <a:defRPr sz="2400" i="0" cap="all" spc="48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defRPr>
                <a:effectLst/>
              </a:defRPr>
            </a:pPr>
            <a: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นัดตรวจสอบและรวบรวมพยานหลักฐาน</a:t>
            </a:r>
            <a:b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โดยเจ้าพนักงานคดี 1- 3 ครั้ง</a:t>
            </a:r>
            <a:endParaRPr sz="25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4" name="นัดไต่สวนมูลฟ้อง"/>
          <p:cNvSpPr/>
          <p:nvPr/>
        </p:nvSpPr>
        <p:spPr>
          <a:xfrm>
            <a:off x="1076184" y="4179094"/>
            <a:ext cx="2692144" cy="607788"/>
          </a:xfrm>
          <a:prstGeom prst="roundRect">
            <a:avLst>
              <a:gd name="adj" fmla="val 19481"/>
            </a:avLst>
          </a:prstGeom>
          <a:blipFill>
            <a:blip r:embed="rId3" cstate="print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/>
          <a:lstStyle>
            <a:lvl1pPr defTabSz="457200">
              <a:defRPr sz="2400" i="0" cap="all" spc="48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defRPr>
                <a:effectLst/>
              </a:defRPr>
            </a:pPr>
            <a:r>
              <a:rPr sz="2500" b="1" dirty="0" err="1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นัดไต่สวนมูลฟ้อง</a:t>
            </a:r>
            <a:endParaRPr sz="25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5" name="นัดตรวจสอบและรวมรวมพยานหลักฐาน ๑ - ๓ ครั้ง"/>
          <p:cNvSpPr/>
          <p:nvPr/>
        </p:nvSpPr>
        <p:spPr>
          <a:xfrm>
            <a:off x="1083167" y="2893219"/>
            <a:ext cx="2685161" cy="890310"/>
          </a:xfrm>
          <a:prstGeom prst="roundRect">
            <a:avLst>
              <a:gd name="adj" fmla="val 13618"/>
            </a:avLst>
          </a:prstGeom>
          <a:blipFill>
            <a:blip r:embed="rId3" cstate="print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/>
          <a:lstStyle>
            <a:lvl1pPr defTabSz="457200">
              <a:defRPr sz="2400" i="0" cap="all" spc="48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defRPr>
                <a:effectLst/>
              </a:defRPr>
            </a:pPr>
            <a: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นัดพร้อมเพื่อตรวจพยานหลักฐาน (ศาล)</a:t>
            </a:r>
            <a:endParaRPr sz="25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7" name="ประทับฟ้อง"/>
          <p:cNvSpPr/>
          <p:nvPr/>
        </p:nvSpPr>
        <p:spPr>
          <a:xfrm>
            <a:off x="2287568" y="5411391"/>
            <a:ext cx="2123698" cy="904274"/>
          </a:xfrm>
          <a:prstGeom prst="ellipse">
            <a:avLst/>
          </a:prstGeom>
          <a:blipFill>
            <a:blip r:embed="rId4" cstate="print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/>
          <a:lstStyle>
            <a:lvl1pPr defTabSz="457200">
              <a:defRPr sz="3000" i="0" cap="all" spc="59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defRPr>
                <a:effectLst/>
              </a:defRPr>
            </a:pPr>
            <a:r>
              <a:rPr sz="2500" b="1" dirty="0" err="1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ประทับฟ้อง</a:t>
            </a:r>
            <a:endParaRPr sz="25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8" name="นัดสอบคำให้การและกำหนดวันนัดพิจารณา"/>
          <p:cNvSpPr/>
          <p:nvPr/>
        </p:nvSpPr>
        <p:spPr>
          <a:xfrm>
            <a:off x="5495216" y="1562019"/>
            <a:ext cx="2707271" cy="858893"/>
          </a:xfrm>
          <a:prstGeom prst="roundRect">
            <a:avLst>
              <a:gd name="adj" fmla="val 15595"/>
            </a:avLst>
          </a:prstGeom>
          <a:blipFill>
            <a:blip r:embed="rId5" cstate="print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/>
          <a:lstStyle>
            <a:lvl1pPr defTabSz="457200">
              <a:defRPr sz="2200" i="0" cap="all" spc="44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defRPr>
                <a:effectLst/>
              </a:defRPr>
            </a:pPr>
            <a:r>
              <a:rPr sz="2500" b="1" dirty="0" err="1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นัดสอบคำให้การและ</a:t>
            </a:r>
            <a: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sz="2500" b="1" dirty="0" err="1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กำหนดวันนัดพิจารณา</a:t>
            </a:r>
            <a:endParaRPr sz="25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9" name="นัดตรวจพยานหลักฐาน"/>
          <p:cNvSpPr/>
          <p:nvPr/>
        </p:nvSpPr>
        <p:spPr>
          <a:xfrm>
            <a:off x="5563462" y="2776436"/>
            <a:ext cx="2624711" cy="794757"/>
          </a:xfrm>
          <a:prstGeom prst="roundRect">
            <a:avLst>
              <a:gd name="adj" fmla="val 16854"/>
            </a:avLst>
          </a:prstGeom>
          <a:blipFill>
            <a:blip r:embed="rId5" cstate="print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/>
          <a:lstStyle>
            <a:lvl1pPr defTabSz="457200">
              <a:defRPr sz="2400" i="0" cap="all" spc="48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defRPr>
                <a:effectLst/>
              </a:defRPr>
            </a:pPr>
            <a:r>
              <a:rPr sz="2500" b="1" dirty="0" err="1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นัดตรวจพยานหลักฐาน</a:t>
            </a:r>
            <a:endParaRPr sz="25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80" name="นัดสืบพยานที่โจทก์/จำเลยอ้าง"/>
          <p:cNvSpPr/>
          <p:nvPr/>
        </p:nvSpPr>
        <p:spPr>
          <a:xfrm>
            <a:off x="5425939" y="3911203"/>
            <a:ext cx="2899757" cy="789364"/>
          </a:xfrm>
          <a:prstGeom prst="roundRect">
            <a:avLst>
              <a:gd name="adj" fmla="val 16969"/>
            </a:avLst>
          </a:prstGeom>
          <a:blipFill>
            <a:blip r:embed="rId5" cstate="print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/>
          <a:lstStyle>
            <a:lvl1pPr defTabSz="457200">
              <a:defRPr sz="2400" i="0" cap="all" spc="48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defRPr>
                <a:effectLst/>
              </a:defRPr>
            </a:pPr>
            <a:r>
              <a:rPr sz="2500" b="1" dirty="0" err="1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นัดสืบพยานโจทก์</a:t>
            </a:r>
            <a:r>
              <a:rPr sz="25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/</a:t>
            </a:r>
            <a:r>
              <a:rPr sz="2500" b="1" dirty="0" err="1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จำเลย</a:t>
            </a:r>
            <a:endParaRPr sz="25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81" name="นัดฟังคำพิพากษา"/>
          <p:cNvSpPr/>
          <p:nvPr/>
        </p:nvSpPr>
        <p:spPr>
          <a:xfrm>
            <a:off x="5526567" y="5029303"/>
            <a:ext cx="2698498" cy="1011338"/>
          </a:xfrm>
          <a:prstGeom prst="ellipse">
            <a:avLst/>
          </a:prstGeom>
          <a:blipFill>
            <a:blip r:embed="rId4" cstate="print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/>
          <a:lstStyle>
            <a:lvl1pPr defTabSz="457200">
              <a:defRPr sz="2500" i="0" cap="all" spc="5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defRPr>
                <a:effectLst/>
              </a:defRPr>
            </a:pPr>
            <a:r>
              <a:rPr b="1" dirty="0" err="1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นัดฟังคำพิพากษา</a:t>
            </a:r>
            <a:endParaRPr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87" name="ยกฟ้อง"/>
          <p:cNvSpPr/>
          <p:nvPr/>
        </p:nvSpPr>
        <p:spPr>
          <a:xfrm>
            <a:off x="617929" y="5429008"/>
            <a:ext cx="1339454" cy="946789"/>
          </a:xfrm>
          <a:prstGeom prst="ellipse">
            <a:avLst/>
          </a:prstGeom>
          <a:blipFill>
            <a:blip r:embed="rId6" cstate="print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/>
          <a:lstStyle>
            <a:lvl1pPr>
              <a:defRPr sz="3200" i="0"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rPr sz="2500" b="1" dirty="0" err="1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ยกฟ้อง</a:t>
            </a:r>
            <a:endParaRPr sz="25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grpSp>
        <p:nvGrpSpPr>
          <p:cNvPr id="4" name="ชั้นพิจารณา"/>
          <p:cNvGrpSpPr/>
          <p:nvPr/>
        </p:nvGrpSpPr>
        <p:grpSpPr>
          <a:xfrm>
            <a:off x="5489877" y="188640"/>
            <a:ext cx="2644874" cy="986523"/>
            <a:chOff x="-26089" y="647220"/>
            <a:chExt cx="3441086" cy="1338907"/>
          </a:xfrm>
        </p:grpSpPr>
        <p:sp>
          <p:nvSpPr>
            <p:cNvPr id="192" name="ชั้นพิจารณา"/>
            <p:cNvSpPr/>
            <p:nvPr/>
          </p:nvSpPr>
          <p:spPr>
            <a:xfrm>
              <a:off x="-26089" y="647220"/>
              <a:ext cx="3336926" cy="1018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77" y="0"/>
                  </a:moveTo>
                  <a:cubicBezTo>
                    <a:pt x="2650" y="0"/>
                    <a:pt x="2466" y="603"/>
                    <a:pt x="2466" y="1347"/>
                  </a:cubicBezTo>
                  <a:lnTo>
                    <a:pt x="2466" y="17147"/>
                  </a:lnTo>
                  <a:lnTo>
                    <a:pt x="0" y="19083"/>
                  </a:lnTo>
                  <a:lnTo>
                    <a:pt x="2566" y="21112"/>
                  </a:lnTo>
                  <a:cubicBezTo>
                    <a:pt x="2642" y="21405"/>
                    <a:pt x="2751" y="21600"/>
                    <a:pt x="2877" y="21600"/>
                  </a:cubicBezTo>
                  <a:lnTo>
                    <a:pt x="21189" y="21600"/>
                  </a:lnTo>
                  <a:cubicBezTo>
                    <a:pt x="21416" y="21600"/>
                    <a:pt x="21600" y="20997"/>
                    <a:pt x="21600" y="20253"/>
                  </a:cubicBezTo>
                  <a:lnTo>
                    <a:pt x="21600" y="1347"/>
                  </a:lnTo>
                  <a:cubicBezTo>
                    <a:pt x="21600" y="603"/>
                    <a:pt x="21416" y="0"/>
                    <a:pt x="21189" y="0"/>
                  </a:cubicBezTo>
                  <a:lnTo>
                    <a:pt x="2877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300" b="1" i="0">
                  <a:solidFill>
                    <a:srgbClr val="A2110D"/>
                  </a:solidFill>
                </a:defRPr>
              </a:lvl1pPr>
            </a:lstStyle>
            <a:p>
              <a:pPr algn="ctr">
                <a:defRPr>
                  <a:effectLst/>
                </a:defRPr>
              </a:pPr>
              <a:r>
                <a:rPr dirty="0" err="1">
                  <a:latin typeface="TH SarabunIT๙" pitchFamily="34" charset="-34"/>
                  <a:cs typeface="TH SarabunIT๙" pitchFamily="34" charset="-34"/>
                </a:rPr>
                <a:t>ชั้นพิจารณา</a:t>
              </a:r>
              <a:endParaRPr dirty="0">
                <a:latin typeface="TH SarabunIT๙" pitchFamily="34" charset="-34"/>
                <a:cs typeface="TH SarabunIT๙" pitchFamily="34" charset="-34"/>
              </a:endParaRPr>
            </a:p>
          </p:txBody>
        </p:sp>
        <p:pic>
          <p:nvPicPr>
            <p:cNvPr id="191" name="ชั้นพิจารณา" descr="ชั้นพิจารณา"/>
            <p:cNvPicPr>
              <a:picLocks/>
            </p:cNvPicPr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>
              <a:off x="46715" y="916945"/>
              <a:ext cx="3368282" cy="1069182"/>
            </a:xfrm>
            <a:prstGeom prst="rect">
              <a:avLst/>
            </a:prstGeom>
            <a:effectLst/>
          </p:spPr>
        </p:pic>
      </p:grpSp>
      <p:grpSp>
        <p:nvGrpSpPr>
          <p:cNvPr id="5" name="ชั้นไต่สวนมูลฟ้อง"/>
          <p:cNvGrpSpPr/>
          <p:nvPr/>
        </p:nvGrpSpPr>
        <p:grpSpPr>
          <a:xfrm>
            <a:off x="714375" y="375047"/>
            <a:ext cx="2956546" cy="696516"/>
            <a:chOff x="-347433" y="0"/>
            <a:chExt cx="4204864" cy="1139032"/>
          </a:xfrm>
        </p:grpSpPr>
        <p:sp>
          <p:nvSpPr>
            <p:cNvPr id="195" name="ชั้นไต่สวนมูลฟ้อง"/>
            <p:cNvSpPr/>
            <p:nvPr/>
          </p:nvSpPr>
          <p:spPr>
            <a:xfrm>
              <a:off x="56796" y="25400"/>
              <a:ext cx="3660776" cy="1088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54" y="0"/>
                  </a:moveTo>
                  <a:cubicBezTo>
                    <a:pt x="2537" y="0"/>
                    <a:pt x="2360" y="592"/>
                    <a:pt x="2360" y="1323"/>
                  </a:cubicBezTo>
                  <a:lnTo>
                    <a:pt x="2360" y="9461"/>
                  </a:lnTo>
                  <a:lnTo>
                    <a:pt x="0" y="13431"/>
                  </a:lnTo>
                  <a:lnTo>
                    <a:pt x="2360" y="17401"/>
                  </a:lnTo>
                  <a:lnTo>
                    <a:pt x="2360" y="20277"/>
                  </a:lnTo>
                  <a:cubicBezTo>
                    <a:pt x="2360" y="21008"/>
                    <a:pt x="2537" y="21600"/>
                    <a:pt x="2754" y="21600"/>
                  </a:cubicBezTo>
                  <a:lnTo>
                    <a:pt x="21207" y="21600"/>
                  </a:lnTo>
                  <a:cubicBezTo>
                    <a:pt x="21424" y="21600"/>
                    <a:pt x="21600" y="21008"/>
                    <a:pt x="21600" y="20277"/>
                  </a:cubicBezTo>
                  <a:lnTo>
                    <a:pt x="21600" y="1323"/>
                  </a:lnTo>
                  <a:cubicBezTo>
                    <a:pt x="21600" y="592"/>
                    <a:pt x="21424" y="0"/>
                    <a:pt x="21207" y="0"/>
                  </a:cubicBezTo>
                  <a:lnTo>
                    <a:pt x="2754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300" b="1" i="0">
                  <a:solidFill>
                    <a:srgbClr val="A2110D"/>
                  </a:solidFill>
                </a:defRPr>
              </a:lvl1pPr>
            </a:lstStyle>
            <a:p>
              <a:pPr>
                <a:defRPr>
                  <a:effectLst/>
                </a:defRPr>
              </a:pPr>
              <a:r>
                <a:rPr dirty="0" err="1">
                  <a:latin typeface="TH SarabunIT๙" pitchFamily="34" charset="-34"/>
                  <a:cs typeface="TH SarabunIT๙" pitchFamily="34" charset="-34"/>
                </a:rPr>
                <a:t>ชั้นไต่สวนมูลฟ้อง</a:t>
              </a:r>
              <a:endParaRPr dirty="0">
                <a:latin typeface="TH SarabunIT๙" pitchFamily="34" charset="-34"/>
                <a:cs typeface="TH SarabunIT๙" pitchFamily="34" charset="-34"/>
              </a:endParaRPr>
            </a:p>
          </p:txBody>
        </p:sp>
        <p:pic>
          <p:nvPicPr>
            <p:cNvPr id="194" name="ชั้นไต่สวนมูลฟ้อง" descr="ชั้นไต่สวนมูลฟ้อง"/>
            <p:cNvPicPr>
              <a:picLocks/>
            </p:cNvPicPr>
            <p:nvPr/>
          </p:nvPicPr>
          <p:blipFill>
            <a:blip r:embed="rId8" cstate="print">
              <a:extLst/>
            </a:blip>
            <a:stretch>
              <a:fillRect/>
            </a:stretch>
          </p:blipFill>
          <p:spPr>
            <a:xfrm>
              <a:off x="-347433" y="0"/>
              <a:ext cx="4204864" cy="1139032"/>
            </a:xfrm>
            <a:prstGeom prst="rect">
              <a:avLst/>
            </a:prstGeom>
            <a:effectLst/>
          </p:spPr>
        </p:pic>
      </p:grpSp>
      <p:pic>
        <p:nvPicPr>
          <p:cNvPr id="197" name="Line" descr="Line"/>
          <p:cNvPicPr>
            <a:picLocks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 rot="16200000">
            <a:off x="2761327" y="3975242"/>
            <a:ext cx="3964380" cy="32146"/>
          </a:xfrm>
          <a:prstGeom prst="rect">
            <a:avLst/>
          </a:prstGeom>
        </p:spPr>
      </p:pic>
      <p:pic>
        <p:nvPicPr>
          <p:cNvPr id="199" name="Line" descr="Line"/>
          <p:cNvPicPr>
            <a:picLocks/>
          </p:cNvPicPr>
          <p:nvPr/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4706011" y="2036201"/>
            <a:ext cx="783866" cy="53579"/>
          </a:xfrm>
          <a:prstGeom prst="rect">
            <a:avLst/>
          </a:prstGeom>
        </p:spPr>
      </p:pic>
      <p:pic>
        <p:nvPicPr>
          <p:cNvPr id="201" name="Line" descr="Line"/>
          <p:cNvPicPr>
            <a:picLocks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 rot="21600000">
            <a:off x="4375869" y="5919927"/>
            <a:ext cx="392262" cy="53579"/>
          </a:xfrm>
          <a:prstGeom prst="rect">
            <a:avLst/>
          </a:prstGeom>
        </p:spPr>
      </p:pic>
      <p:sp>
        <p:nvSpPr>
          <p:cNvPr id="2" name="ลูกศรลง 1"/>
          <p:cNvSpPr/>
          <p:nvPr/>
        </p:nvSpPr>
        <p:spPr>
          <a:xfrm>
            <a:off x="2285591" y="2461074"/>
            <a:ext cx="304019" cy="486150"/>
          </a:xfrm>
          <a:prstGeom prst="downArrow">
            <a:avLst/>
          </a:prstGeom>
          <a:blipFill rotWithShape="1">
            <a:blip r:embed="rId12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2200">
              <a:solidFill>
                <a:srgbClr val="F3F1DF"/>
              </a:solidFill>
              <a:latin typeface="+mn-lt"/>
              <a:cs typeface="+mn-cs"/>
              <a:sym typeface="Hoefler Text"/>
            </a:endParaRPr>
          </a:p>
        </p:txBody>
      </p:sp>
      <p:sp>
        <p:nvSpPr>
          <p:cNvPr id="33" name="ลูกศรลง 32"/>
          <p:cNvSpPr/>
          <p:nvPr/>
        </p:nvSpPr>
        <p:spPr>
          <a:xfrm>
            <a:off x="2305427" y="3729524"/>
            <a:ext cx="304019" cy="486150"/>
          </a:xfrm>
          <a:prstGeom prst="downArrow">
            <a:avLst/>
          </a:prstGeom>
          <a:blipFill rotWithShape="1">
            <a:blip r:embed="rId12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2200">
              <a:solidFill>
                <a:srgbClr val="F3F1DF"/>
              </a:solidFill>
              <a:latin typeface="+mn-lt"/>
              <a:cs typeface="+mn-cs"/>
              <a:sym typeface="Hoefler Text"/>
            </a:endParaRPr>
          </a:p>
        </p:txBody>
      </p:sp>
      <p:sp>
        <p:nvSpPr>
          <p:cNvPr id="34" name="ลูกศรลง 33"/>
          <p:cNvSpPr/>
          <p:nvPr/>
        </p:nvSpPr>
        <p:spPr>
          <a:xfrm>
            <a:off x="2285591" y="1017558"/>
            <a:ext cx="304019" cy="486150"/>
          </a:xfrm>
          <a:prstGeom prst="downArrow">
            <a:avLst/>
          </a:prstGeom>
          <a:blipFill rotWithShape="1">
            <a:blip r:embed="rId12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2200">
              <a:solidFill>
                <a:srgbClr val="F3F1DF"/>
              </a:solidFill>
              <a:latin typeface="+mn-lt"/>
              <a:cs typeface="+mn-cs"/>
              <a:sym typeface="Hoefler Text"/>
            </a:endParaRPr>
          </a:p>
        </p:txBody>
      </p:sp>
      <p:sp>
        <p:nvSpPr>
          <p:cNvPr id="3" name="ลูกศรลง 2"/>
          <p:cNvSpPr/>
          <p:nvPr/>
        </p:nvSpPr>
        <p:spPr>
          <a:xfrm>
            <a:off x="6661547" y="2357585"/>
            <a:ext cx="294460" cy="482179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2200">
              <a:solidFill>
                <a:srgbClr val="F3F1DF"/>
              </a:solidFill>
              <a:latin typeface="+mn-lt"/>
              <a:cs typeface="+mn-cs"/>
              <a:sym typeface="Hoefler Text"/>
            </a:endParaRPr>
          </a:p>
        </p:txBody>
      </p:sp>
      <p:sp>
        <p:nvSpPr>
          <p:cNvPr id="36" name="ลูกศรลง 35"/>
          <p:cNvSpPr/>
          <p:nvPr/>
        </p:nvSpPr>
        <p:spPr>
          <a:xfrm>
            <a:off x="6702494" y="3481211"/>
            <a:ext cx="294460" cy="482179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2200">
              <a:solidFill>
                <a:srgbClr val="F3F1DF"/>
              </a:solidFill>
              <a:latin typeface="+mn-lt"/>
              <a:cs typeface="+mn-cs"/>
              <a:sym typeface="Hoefler Text"/>
            </a:endParaRPr>
          </a:p>
        </p:txBody>
      </p:sp>
      <p:sp>
        <p:nvSpPr>
          <p:cNvPr id="37" name="ลูกศรลง 36"/>
          <p:cNvSpPr/>
          <p:nvPr/>
        </p:nvSpPr>
        <p:spPr>
          <a:xfrm>
            <a:off x="6720396" y="4637240"/>
            <a:ext cx="294460" cy="482179"/>
          </a:xfrm>
          <a:prstGeom prst="downArrow">
            <a:avLst/>
          </a:prstGeom>
          <a:solidFill>
            <a:schemeClr val="accent4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2200">
              <a:solidFill>
                <a:srgbClr val="F3F1DF"/>
              </a:solidFill>
              <a:latin typeface="+mn-lt"/>
              <a:cs typeface="+mn-cs"/>
              <a:sym typeface="Hoefler Text"/>
            </a:endParaRPr>
          </a:p>
        </p:txBody>
      </p:sp>
      <p:cxnSp>
        <p:nvCxnSpPr>
          <p:cNvPr id="6" name="ลูกศรเชื่อมต่อแบบตรง 5"/>
          <p:cNvCxnSpPr>
            <a:endCxn id="3" idx="1"/>
          </p:cNvCxnSpPr>
          <p:nvPr/>
        </p:nvCxnSpPr>
        <p:spPr>
          <a:xfrm>
            <a:off x="3741539" y="2273638"/>
            <a:ext cx="2920008" cy="41889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ตัวเชื่อมต่อตรง 8"/>
          <p:cNvCxnSpPr/>
          <p:nvPr/>
        </p:nvCxnSpPr>
        <p:spPr>
          <a:xfrm>
            <a:off x="1229008" y="5143500"/>
            <a:ext cx="2152838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สี่เหลี่ยมผืนผ้า 9"/>
          <p:cNvSpPr/>
          <p:nvPr/>
        </p:nvSpPr>
        <p:spPr>
          <a:xfrm>
            <a:off x="2372169" y="4759848"/>
            <a:ext cx="163862" cy="410686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2200">
              <a:solidFill>
                <a:srgbClr val="F3F1DF"/>
              </a:solidFill>
              <a:sym typeface="Hoefler Text"/>
            </a:endParaRPr>
          </a:p>
        </p:txBody>
      </p:sp>
      <p:cxnSp>
        <p:nvCxnSpPr>
          <p:cNvPr id="13" name="ลูกศรเชื่อมต่อแบบตรง 12"/>
          <p:cNvCxnSpPr/>
          <p:nvPr/>
        </p:nvCxnSpPr>
        <p:spPr>
          <a:xfrm>
            <a:off x="1229008" y="5143500"/>
            <a:ext cx="0" cy="2855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/>
          <p:cNvCxnSpPr/>
          <p:nvPr/>
        </p:nvCxnSpPr>
        <p:spPr>
          <a:xfrm>
            <a:off x="3381846" y="5143500"/>
            <a:ext cx="0" cy="2855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1" name="ลูกศรลง 30"/>
          <p:cNvSpPr/>
          <p:nvPr/>
        </p:nvSpPr>
        <p:spPr>
          <a:xfrm>
            <a:off x="6661547" y="1052736"/>
            <a:ext cx="294460" cy="482179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th-TH" sz="2200">
              <a:solidFill>
                <a:srgbClr val="F3F1DF"/>
              </a:solidFill>
              <a:latin typeface="+mn-lt"/>
              <a:cs typeface="+mn-cs"/>
              <a:sym typeface="Hoefler Text"/>
            </a:endParaRPr>
          </a:p>
        </p:txBody>
      </p:sp>
    </p:spTree>
    <p:extLst>
      <p:ext uri="{BB962C8B-B14F-4D97-AF65-F5344CB8AC3E}">
        <p14:creationId xmlns:p14="http://schemas.microsoft.com/office/powerpoint/2010/main" val="28538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1"/>
            <a:ext cx="9252520" cy="696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9824" y="1568981"/>
            <a:ext cx="7560840" cy="45243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มาตรา ๓๑  การริบทรัพย์สินในคดีทุจริตและประพฤติมิชอบ ไม่ว่าโจทก์จะมีคำขอหรือไม่ก็ตาม นอกจากศาลจะมีอำนาจริบทรัพย์สินตามกฎหมายที่บัญญัติไว้โดยเฉพาะแล้ว ให้ศาลมีอำนาจสั่งให้ริบทรัพย์สินดังต่อไปนี้ด้วย เว้นแต่เป็นทรัพย์สินของผู้อื่นซึ่งมิได้รู้เห็นเป็นใจด้วยในการกระทำความผิด</a:t>
            </a:r>
          </a:p>
          <a:p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(๑) ทรัพย์สินที่บุคคลได้ใช้หรือมีไว้เพื่อใช้ในการกระทำความผิด</a:t>
            </a:r>
          </a:p>
          <a:p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(๒) ทรัพย์สินหรือประโยชน์อันอาจคำนวณเป็นราคาเงินได้ที่บุคคลได้มาจากการกระทำความผิด หรือจากการเป็นผู้ใช้ ผู้สนับสนุน หรือผู้โฆษณาหรือประกาศให้ผู้อื่นกระทำความผิด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5816" y="548680"/>
            <a:ext cx="3240360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การริบทรัพย์สิน</a:t>
            </a:r>
          </a:p>
        </p:txBody>
      </p:sp>
    </p:spTree>
    <p:extLst>
      <p:ext uri="{BB962C8B-B14F-4D97-AF65-F5344CB8AC3E}">
        <p14:creationId xmlns:p14="http://schemas.microsoft.com/office/powerpoint/2010/main" val="32089289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940" y="-99392"/>
            <a:ext cx="9373460" cy="72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628800"/>
            <a:ext cx="8856984" cy="49552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/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(๓) ทรัพย์สินหรือประโยชน์อันอาจคำนวณเป็นราคาเงินได้ที่บุคคลได้มาจากการจำหน่าย จ่าย โอน ด้วยประการใด ๆ ซึ่งทรัพย์สินหรือประโยชน์ตาม (๑) หรือ (๒)</a:t>
            </a:r>
          </a:p>
          <a:p>
            <a:pPr algn="thaiDist"/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(๔) ดอกผลหรือประโยชน์อื่นใดอันเกิดจากทรัพย์สินหรือประโยชน์ตาม (๑) (๒) หรือ (๓)</a:t>
            </a:r>
          </a:p>
          <a:p>
            <a:pPr algn="thaiDist"/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ในการที่ศาลจะมีคำสั่งริบทรัพย์สินตาม (๑) ให้ศาลวินิจฉัยตามควรแก่พฤติการณ์และ</a:t>
            </a:r>
            <a:br>
              <a:rPr lang="th-TH" sz="28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ความร้ายแรงแห่งการกระทำความผิด รวมทั้งโอกาสที่จะนำทรัพย์สินนั้นไปใช้ในการกระทำความผิดอีก</a:t>
            </a:r>
          </a:p>
          <a:p>
            <a:pPr algn="thaiDist"/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ในกรณีที่ศาลเห็นว่ามีวิธีการอื่นที่จะทำให้บุคคลไม่สามารถใช้ทรัพย์สินตาม (๑) ในการกระทำความผิดได้อีกต่อไป ให้ศาลมีอำนาจสั่งให้ดำเนินการตามวิธีการดังกล่าวแทน</a:t>
            </a:r>
            <a:br>
              <a:rPr lang="th-TH" sz="28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การริบทรัพย์สิน</a:t>
            </a:r>
          </a:p>
          <a:p>
            <a:pPr algn="thaiDist"/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หากการดำเนินการตามวรรคสามไม่เป็นผล ศาลจะมีคำสั่งริบทรัพย์สินนั้นในภายหลังก็ได้</a:t>
            </a:r>
          </a:p>
          <a:p>
            <a:pPr algn="thaiDist"/>
            <a:endParaRPr lang="th-TH" dirty="0"/>
          </a:p>
          <a:p>
            <a:pPr algn="thaiDist"/>
            <a:endParaRPr lang="th-TH" dirty="0"/>
          </a:p>
        </p:txBody>
      </p:sp>
      <p:sp>
        <p:nvSpPr>
          <p:cNvPr id="6" name="TextBox 5"/>
          <p:cNvSpPr txBox="1"/>
          <p:nvPr/>
        </p:nvSpPr>
        <p:spPr>
          <a:xfrm>
            <a:off x="2915816" y="548680"/>
            <a:ext cx="3240360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การริบทรัพย์สิน</a:t>
            </a:r>
          </a:p>
        </p:txBody>
      </p:sp>
    </p:spTree>
    <p:extLst>
      <p:ext uri="{BB962C8B-B14F-4D97-AF65-F5344CB8AC3E}">
        <p14:creationId xmlns:p14="http://schemas.microsoft.com/office/powerpoint/2010/main" val="171976024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6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1916832"/>
            <a:ext cx="7488832" cy="48320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/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มาตรา ๓๒  ในคดีทุจริตและประพฤติมิชอบ ไม่ว่าโจทก์จะมีคำขอหรือไม่ก็ตาม บรรดาทรัพย์สินดังต่อไปนี้ให้ริบเสียทั้งสิ้น เว้นแต่เป็นทรัพย์สินของผู้อื่นซึ่งมิได้รู้เห็นเป็นใจด้วยในการกระทำความผิด</a:t>
            </a:r>
          </a:p>
          <a:p>
            <a:pPr algn="thaiDist"/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(๑) ทรัพย์สินหรือประโยชน์อันอาจคำนวณเป็นราคาเงินได้ที่บุคคลได้ให้ ขอให้หรือรับว่าจะให้แก่เจ้าหน้าที่ของรัฐ เพื่อจูงใจให้กระทำการ ไม่กระทำการ หรือประวิงการกระทำอันมิชอบด้วยหน้าที่</a:t>
            </a:r>
          </a:p>
          <a:p>
            <a:pPr algn="thaiDist"/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(๒) ทรัพย์สินหรือประโยชน์อันอาจคำนวณเป็นราคาเงินได้ที่เจ้าหน้าที่ของรัฐได้มาจากการกระทำความผิดต่อตำแหน่งหน้าที่ หรือความผิดต่อตำแหน่งหน้าที่ราชการ หรือความผิดต่อตำแหน่งหน้าที่ในการยุติธรรม หรือความผิดในลักษณะเดียวกันตามกฎหมายเกี่ยวกับการป้องกันและปราบปรามการทุจริตหรือตามกฎหมายอื่น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5816" y="859359"/>
            <a:ext cx="3240360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การริบทรัพย์สิน</a:t>
            </a:r>
          </a:p>
        </p:txBody>
      </p:sp>
    </p:spTree>
    <p:extLst>
      <p:ext uri="{BB962C8B-B14F-4D97-AF65-F5344CB8AC3E}">
        <p14:creationId xmlns:p14="http://schemas.microsoft.com/office/powerpoint/2010/main" val="385223802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702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2204864"/>
            <a:ext cx="6984776" cy="38164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/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(๓) ทรัพย์สินหรือประโยชน์อันอาจคำนวณเป็นราคาเงินได้ที่ได้ให้ </a:t>
            </a:r>
            <a:br>
              <a:rPr lang="th-TH" sz="28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ขอให้ หรือรับว่าจะให้เพื่อจูงใจบุคคลให้กระทำความผิด หรือเพื่อเป็นรางวัลในการที่บุคคลได้กระทำความผิด</a:t>
            </a:r>
          </a:p>
          <a:p>
            <a:pPr algn="thaiDist"/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(๔) ทรัพย์สินหรือประโยชน์อันอาจคำนวณเป็นราคาเงินได้ที่บุคคลได้มาจากการจำหน่าย จ่าย โอนด้วยประการใด ๆ ซึ่งทรัพย์สินหรือประโยชน์ตาม (๑) (๒) หรือ (๓)</a:t>
            </a:r>
          </a:p>
          <a:p>
            <a:pPr algn="thaiDist"/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(๕) ดอกผลหรือประโยชน์อื่นใดอันเกิดจากทรัพย์สินหรือประโยชน์</a:t>
            </a:r>
            <a:br>
              <a:rPr lang="th-TH" sz="28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ตาม (๑) (๒) (๓) หรือ (๔)</a:t>
            </a:r>
          </a:p>
          <a:p>
            <a:endParaRPr lang="th-TH" dirty="0"/>
          </a:p>
        </p:txBody>
      </p:sp>
      <p:sp>
        <p:nvSpPr>
          <p:cNvPr id="6" name="TextBox 5"/>
          <p:cNvSpPr txBox="1"/>
          <p:nvPr/>
        </p:nvSpPr>
        <p:spPr>
          <a:xfrm>
            <a:off x="2915816" y="931367"/>
            <a:ext cx="3240360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การริบทรัพย์สิน</a:t>
            </a:r>
          </a:p>
        </p:txBody>
      </p:sp>
    </p:spTree>
    <p:extLst>
      <p:ext uri="{BB962C8B-B14F-4D97-AF65-F5344CB8AC3E}">
        <p14:creationId xmlns:p14="http://schemas.microsoft.com/office/powerpoint/2010/main" val="260944477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702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1700808"/>
            <a:ext cx="7920880" cy="35394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/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มาตรา ๓๓  ในการพิพากษาคดีหรือภายหลังจากนั้น ถ้าความปรากฏแก่ศาลเอง หรือความปรากฏตามคำขอของโจทก์ว่า สิ่งที่ศาลจะสั่งริบหรือได้สั่งริบ โดยสภาพไม่สามารถส่งมอบได้ สูญหาย หรือไม่สามารถติดตามเอาคืนได้ไม่ว่าด้วยเหตุใด หรือได้มีการนำสิ่งนั้นไปรวมเข้ากับทรัพย์สินอื่น หรือได้มีการจำหน่าย จ่าย โอนสิ่งนั้น หรือการติดตามเอาคืนจะกระทำได้โดยยากเกินสมควร หรือมีเหตุสมควรประการอื่น ศาลอาจกำหนดมูลค่าของสิ่งนั้นโดยคำนึงถึงราคาท้องตลาดในวันที่ศาลมีคำพิพากษาหรือคำสั่ง และสั่งให้ผู้มีหน้าที่ต้องส่งสิ่งที่ศาลสั่งริบชำระเป็นเงินแทนตามมูลค่าดังกล่าวภายในเวลาที่ศาลกำหนด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5816" y="620688"/>
            <a:ext cx="3240360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การริบทรัพย์สิน</a:t>
            </a:r>
          </a:p>
        </p:txBody>
      </p:sp>
    </p:spTree>
    <p:extLst>
      <p:ext uri="{BB962C8B-B14F-4D97-AF65-F5344CB8AC3E}">
        <p14:creationId xmlns:p14="http://schemas.microsoft.com/office/powerpoint/2010/main" val="267789783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702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5816" y="764704"/>
            <a:ext cx="3240360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การริบทรัพย์สิน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552" y="1844824"/>
            <a:ext cx="8064896" cy="48320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/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	การกำหนดมูลค่าตามวรรคหนึ่งในกรณีที่มีการนำไปรวมเข้ากับทรัพย์สินอื่น หรือในกรณีมูลค่าของทรัพย์สินที่ได้มาแทนต่ำกว่าราคาท้องตลาดของสิ่งที่ศาลสั่งริบในวันที่มีการจำหน่าย จ่าย โอนสิ่งนั้น ให้ศาลกำหนดโดยคำนึงถึงสัดส่วนของทรัพย์สินที่มีการรวมเข้าด้วยกันนั้น หรือมูลค่าของทรัพย์สินที่ได้มาแทนสิ่งนั้น แล้วแต่กรณี</a:t>
            </a:r>
          </a:p>
          <a:p>
            <a:pPr algn="thaiDist"/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	ในการสั่งให้บุคคลชำระเงินตามวรรคหนึ่ง ศาลจะกำหนดให้ผู้นั้นชำระเงินทั้งหมดในคราวเดียวหรือจะให้ผ่อนชำระก็ได้ โดยคำนึงถึงความเหมาะสมและ</a:t>
            </a:r>
            <a:br>
              <a:rPr lang="th-TH" sz="28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เป็นธรรมแก่กรณี และถ้าผู้นั้นไม่ชำระหรือชำระไม่ครบถ้วนตามจำนวนและภายในระยะเวลาที่ศาลกำหนด ต้องเสียดอกเบี้ยในระหว่างเวลาผิดนัดตามอัตราที่กฎหมายกำหนด และให้ศาลมีอำนาจสั่งให้บังคับคดีเอาแก่ทรัพย์สินอื่นของบุคคลนั้น</a:t>
            </a:r>
            <a:br>
              <a:rPr lang="th-TH" sz="28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ได้ไม่เกินจำนวนเงินที่ยังค้างชำระ</a:t>
            </a:r>
          </a:p>
        </p:txBody>
      </p:sp>
    </p:spTree>
    <p:extLst>
      <p:ext uri="{BB962C8B-B14F-4D97-AF65-F5344CB8AC3E}">
        <p14:creationId xmlns:p14="http://schemas.microsoft.com/office/powerpoint/2010/main" val="128750024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4067944" y="2420888"/>
            <a:ext cx="4754240" cy="2016224"/>
          </a:xfrm>
          <a:solidFill>
            <a:srgbClr val="00B0F0"/>
          </a:solidFill>
          <a:ln/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th-TH" sz="6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การอุทธรณ์</a:t>
            </a:r>
            <a:br>
              <a:rPr lang="th-TH" sz="6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6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คำพิพากษาหรือคำสั่ง</a:t>
            </a:r>
            <a:endParaRPr lang="es-ES" sz="6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4401442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2483768" y="1772816"/>
            <a:ext cx="6120680" cy="64807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ศาลอุทธรณ์แผนกคดีทุจริตและประพฤติมิชอบ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3728" y="2636912"/>
            <a:ext cx="6779096" cy="4525962"/>
          </a:xfrm>
        </p:spPr>
        <p:txBody>
          <a:bodyPr/>
          <a:lstStyle/>
          <a:p>
            <a:pPr marL="0" indent="0" algn="thaiDist">
              <a:buNone/>
            </a:pP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มาตรา ๓๘  ให้จัดตั้งแผนกคดีทุจริตและประพฤติ</a:t>
            </a:r>
            <a:b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มิชอบขึ้นในศาลอุทธรณ์ โดยให้มีอำนาจพิจารณาพิพากษาคดีทุจริตและประพฤติมิชอบที่มีการอุทธรณ์คำพิพากษาหรือคำสั่งของศาลชั้นต้นและตามที่บัญญัติไว้ในพระราชบัญญัตินี้</a:t>
            </a:r>
          </a:p>
        </p:txBody>
      </p:sp>
      <p:sp>
        <p:nvSpPr>
          <p:cNvPr id="4" name="Rectangle 110"/>
          <p:cNvSpPr txBox="1">
            <a:spLocks noChangeArrowheads="1"/>
          </p:cNvSpPr>
          <p:nvPr/>
        </p:nvSpPr>
        <p:spPr bwMode="auto">
          <a:xfrm>
            <a:off x="1763688" y="404664"/>
            <a:ext cx="7130462" cy="1008112"/>
          </a:xfrm>
          <a:prstGeom prst="rect">
            <a:avLst/>
          </a:prstGeom>
          <a:solidFill>
            <a:srgbClr val="00B0F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5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การอุทธรณ์คำพิพากษาหรือคำสั่ง</a:t>
            </a:r>
            <a:endParaRPr lang="es-ES" sz="5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08508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2" y="107156"/>
            <a:ext cx="8733234" cy="653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4375" y="1920046"/>
            <a:ext cx="7286625" cy="44425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r>
              <a:rPr lang="th-TH" sz="3800" b="1" dirty="0">
                <a:solidFill>
                  <a:srgbClr val="C0000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  <a:sym typeface="Hoefler Text"/>
              </a:rPr>
              <a:t>ตั้งอยู่ </a:t>
            </a:r>
            <a:r>
              <a:rPr lang="th-TH" sz="3800" b="1" dirty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ณ จังหวัดสุรินทร์</a:t>
            </a:r>
            <a:r>
              <a:rPr lang="th-TH" sz="38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2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th-TH" sz="38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อาคารศาลจังหวัดสุรินทร์)</a:t>
            </a:r>
          </a:p>
          <a:p>
            <a:r>
              <a:rPr lang="th-TH" sz="3800" b="1" dirty="0">
                <a:solidFill>
                  <a:srgbClr val="145821"/>
                </a:solidFill>
                <a:latin typeface="TH SarabunIT๙" pitchFamily="34" charset="-34"/>
                <a:cs typeface="TH SarabunIT๙" pitchFamily="34" charset="-34"/>
              </a:rPr>
              <a:t>มีเขตอำนาจเหนือ 8 จังหวัด ได้แก่</a:t>
            </a:r>
            <a:r>
              <a:rPr lang="th-TH" sz="34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				                        ชัยภูมิ</a:t>
            </a:r>
          </a:p>
          <a:p>
            <a:r>
              <a:rPr lang="th-TH" sz="34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			   นครราชสีมา</a:t>
            </a:r>
            <a:br>
              <a:rPr lang="th-TH" sz="34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4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                                 บุรีรัมย์</a:t>
            </a:r>
          </a:p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4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ยโสธร </a:t>
            </a:r>
          </a:p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4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ศรีสะ</a:t>
            </a:r>
            <a:r>
              <a:rPr lang="th-TH" sz="3400" b="1" dirty="0" err="1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เกษ</a:t>
            </a:r>
            <a:endParaRPr lang="th-TH" sz="3400" b="1" dirty="0">
              <a:solidFill>
                <a:srgbClr val="0D0D0D">
                  <a:alpha val="80000"/>
                </a:srgbClr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4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สุรินทร์ อำนาจเจริญ อุบลราชธานี</a:t>
            </a:r>
            <a:endParaRPr lang="th-TH" sz="3400" b="1" dirty="0">
              <a:solidFill>
                <a:srgbClr val="0D0D0D">
                  <a:alpha val="80000"/>
                </a:srgbClr>
              </a:solidFill>
              <a:effectLst>
                <a:outerShdw blurRad="25400" dist="12700" dir="5400000" rotWithShape="0">
                  <a:srgbClr val="FFFFFF"/>
                </a:outerShdw>
              </a:effectLst>
              <a:latin typeface="TH SarabunIT๙" pitchFamily="34" charset="-34"/>
              <a:cs typeface="TH SarabunIT๙" pitchFamily="34" charset="-34"/>
              <a:sym typeface="Hoefler Tex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78"/>
          <a:stretch/>
        </p:blipFill>
        <p:spPr bwMode="auto">
          <a:xfrm>
            <a:off x="5436096" y="3212976"/>
            <a:ext cx="3309903" cy="2670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dy"/>
          <p:cNvSpPr txBox="1">
            <a:spLocks/>
          </p:cNvSpPr>
          <p:nvPr/>
        </p:nvSpPr>
        <p:spPr>
          <a:xfrm>
            <a:off x="3116461" y="589359"/>
            <a:ext cx="2911078" cy="857250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5717" tIns="35717" rIns="35717" bIns="35717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9pPr>
          </a:lstStyle>
          <a:p>
            <a:r>
              <a:rPr lang="th-TH" sz="6200" b="1" dirty="0">
                <a:solidFill>
                  <a:srgbClr val="7030A0"/>
                </a:solidFill>
                <a:effectLst/>
                <a:latin typeface="TH SarabunIT๙" pitchFamily="34" charset="-34"/>
                <a:cs typeface="TH SarabunIT๙" pitchFamily="34" charset="-34"/>
              </a:rPr>
              <a:t>ภาค 3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6"/>
          <a:stretch/>
        </p:blipFill>
        <p:spPr bwMode="auto">
          <a:xfrm>
            <a:off x="540246" y="3696891"/>
            <a:ext cx="3013770" cy="2000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7219" y="3795619"/>
            <a:ext cx="2893219" cy="12407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800" b="1" dirty="0">
                <a:solidFill>
                  <a:srgbClr val="0070C0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  <a:sym typeface="Hoefler Text"/>
              </a:rPr>
              <a:t>เปิดทำการตั้งแต่ </a:t>
            </a:r>
          </a:p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800" b="1" dirty="0">
                <a:solidFill>
                  <a:srgbClr val="0070C0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  <a:sym typeface="Hoefler Text"/>
              </a:rPr>
              <a:t>1 เมษายน 2560</a:t>
            </a:r>
          </a:p>
        </p:txBody>
      </p:sp>
    </p:spTree>
    <p:extLst>
      <p:ext uri="{BB962C8B-B14F-4D97-AF65-F5344CB8AC3E}">
        <p14:creationId xmlns:p14="http://schemas.microsoft.com/office/powerpoint/2010/main" val="1737291865"/>
      </p:ext>
    </p:extLst>
  </p:cSld>
  <p:clrMapOvr>
    <a:masterClrMapping/>
  </p:clrMapOvr>
  <p:transition spd="med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07904" y="1628800"/>
            <a:ext cx="3096344" cy="65293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วิธีการยื่นอุทธรณ์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79712" y="2564904"/>
            <a:ext cx="6984776" cy="3816424"/>
          </a:xfrm>
        </p:spPr>
        <p:txBody>
          <a:bodyPr/>
          <a:lstStyle/>
          <a:p>
            <a:pPr marL="0" indent="0" algn="thaiDist">
              <a:buNone/>
            </a:pP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มาตรา ๓๙  ภายใต้บังคับมาตรา ๔๑ การอุทธรณ์</a:t>
            </a:r>
            <a:b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คำพิพากษาหรือคำสั่งของศาลชั้นต้นในคดีทุจริตและประพฤติมิชอบ ให้อุทธรณ์ไปยังศาลอุทธรณ์แผนก</a:t>
            </a:r>
            <a:b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คดีทุจริตและประพฤติมิชอบ โดยยื่นต่อศาลชั้นต้นภายในกำหนดหนึ่งเดือนนับแต่วันอ่านหรือถือว่าได้อ่าน</a:t>
            </a:r>
            <a:b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คำพิพากษาหรือคำสั่งนั้นให้คู่ความฝ่ายที่อุทธรณ์ฟัง</a:t>
            </a:r>
          </a:p>
          <a:p>
            <a:pPr marL="0" indent="0">
              <a:buNone/>
            </a:pP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	</a:t>
            </a:r>
          </a:p>
          <a:p>
            <a:endParaRPr lang="th-TH" dirty="0"/>
          </a:p>
        </p:txBody>
      </p:sp>
      <p:sp>
        <p:nvSpPr>
          <p:cNvPr id="4" name="Rectangle 110"/>
          <p:cNvSpPr txBox="1">
            <a:spLocks noChangeArrowheads="1"/>
          </p:cNvSpPr>
          <p:nvPr/>
        </p:nvSpPr>
        <p:spPr bwMode="auto">
          <a:xfrm>
            <a:off x="1763688" y="404664"/>
            <a:ext cx="7130462" cy="1008112"/>
          </a:xfrm>
          <a:prstGeom prst="rect">
            <a:avLst/>
          </a:prstGeom>
          <a:solidFill>
            <a:srgbClr val="00B0F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5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การอุทธรณ์คำพิพากษาหรือคำสั่ง</a:t>
            </a:r>
            <a:endParaRPr lang="es-ES" sz="5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8596982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87824" y="1700808"/>
            <a:ext cx="4896544" cy="63894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จำเลยต้องแสดงตนในเวลายื่นอุทธรณ์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267744" y="2564904"/>
            <a:ext cx="6480720" cy="4525963"/>
          </a:xfrm>
        </p:spPr>
        <p:txBody>
          <a:bodyPr/>
          <a:lstStyle/>
          <a:p>
            <a:pPr marL="0" indent="0" algn="thaiDist">
              <a:buNone/>
            </a:pP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มาตรา ๔๐  ในกรณีที่จำเลยซึ่งไม่ได้ถูกคุมขัง</a:t>
            </a:r>
            <a:b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เป็นผู้อุทธรณ์ จำเลยจะยื่นอุทธรณ์ได้ต่อเมื่อ</a:t>
            </a:r>
            <a:b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แสดงตนต่อเจ้าพนักงานศาลในขณะยื่นอุทธรณ์ มิฉะนั้นให้ศาลอุทธรณ์แผนกคดีทุจริตและประพฤติมิชอบมีคำสั่งไม่รับอุทธรณ์</a:t>
            </a:r>
          </a:p>
          <a:p>
            <a:pPr marL="0" indent="0">
              <a:buNone/>
            </a:pPr>
            <a:r>
              <a:rPr lang="th-TH" dirty="0"/>
              <a:t> </a:t>
            </a: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Rectangle 110"/>
          <p:cNvSpPr txBox="1">
            <a:spLocks noChangeArrowheads="1"/>
          </p:cNvSpPr>
          <p:nvPr/>
        </p:nvSpPr>
        <p:spPr bwMode="auto">
          <a:xfrm>
            <a:off x="1763688" y="404664"/>
            <a:ext cx="7130462" cy="1008112"/>
          </a:xfrm>
          <a:prstGeom prst="rect">
            <a:avLst/>
          </a:prstGeom>
          <a:solidFill>
            <a:srgbClr val="00B0F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5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การอุทธรณ์คำพิพากษาหรือคำสั่ง</a:t>
            </a:r>
            <a:endParaRPr lang="es-ES" sz="5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4572340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79912" y="1628800"/>
            <a:ext cx="3528392" cy="638944"/>
          </a:xfr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คดีที่ต้องส่งศาลอุทธรณ์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123728" y="2420888"/>
            <a:ext cx="6563072" cy="3556992"/>
          </a:xfrm>
        </p:spPr>
        <p:txBody>
          <a:bodyPr/>
          <a:lstStyle/>
          <a:p>
            <a:pPr marL="0" indent="0" algn="thaiDist">
              <a:buNone/>
            </a:pP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มาตรา ๔๑  คดีที่ศาลชั้นต้นพิพากษาให้ลงโทษประหารชีวิตหรือจำคุกตลอดชีวิต เมื่อไม่มี</a:t>
            </a:r>
            <a:b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การอุทธรณ์คำพิพากษา ให้ศาลชั้นต้นส่งสำนวนและคำพิพากษาไปยังศาลอุทธรณ์แผนกคดีทุจริตและประพฤติมิชอบตามมาตรา ๒๔๕ แห่งประมวลกฎหมายวิธีพิจารณาความอาญา</a:t>
            </a:r>
          </a:p>
          <a:p>
            <a:endParaRPr lang="th-TH" dirty="0"/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Rectangle 110"/>
          <p:cNvSpPr txBox="1">
            <a:spLocks noChangeArrowheads="1"/>
          </p:cNvSpPr>
          <p:nvPr/>
        </p:nvSpPr>
        <p:spPr bwMode="auto">
          <a:xfrm>
            <a:off x="1763688" y="404664"/>
            <a:ext cx="7130462" cy="1008112"/>
          </a:xfrm>
          <a:prstGeom prst="rect">
            <a:avLst/>
          </a:prstGeom>
          <a:solidFill>
            <a:srgbClr val="00B0F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5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การอุทธรณ์คำพิพากษาหรือคำสั่ง</a:t>
            </a:r>
            <a:endParaRPr lang="es-ES" sz="5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71386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419872" y="1709936"/>
            <a:ext cx="4042792" cy="638944"/>
          </a:xfr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คำ</a:t>
            </a:r>
            <a:r>
              <a:rPr lang="th-TH" sz="3600" b="1" dirty="0" err="1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พากษา</a:t>
            </a:r>
            <a: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หรือคำสั่งเป็นที่สุด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267744" y="2780928"/>
            <a:ext cx="6491064" cy="3196952"/>
          </a:xfrm>
        </p:spPr>
        <p:txBody>
          <a:bodyPr/>
          <a:lstStyle/>
          <a:p>
            <a:pPr marL="0" indent="0" algn="thaiDist">
              <a:buNone/>
            </a:pP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มาตรา ๔๒  ให้ศาลอุทธรณ์แผนกคดีทุจริตและประพฤติมิชอบพิจารณาพิพากษาหรือมีคำสั่ง</a:t>
            </a:r>
            <a:b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โดยมิชักช้า และภายใต้บังคับมาตรา ๔๔ </a:t>
            </a:r>
            <a:b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คำพิพากษาหรือคำสั่งของศาลอุทธรณ์แผนก</a:t>
            </a:r>
            <a:b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คดีทุจริตและประพฤติมิชอบให้เป็นที่สุด</a:t>
            </a:r>
          </a:p>
          <a:p>
            <a:pPr marL="0" indent="0">
              <a:buNone/>
            </a:pPr>
            <a:r>
              <a:rPr lang="th-TH" dirty="0"/>
              <a:t> </a:t>
            </a:r>
          </a:p>
        </p:txBody>
      </p:sp>
      <p:sp>
        <p:nvSpPr>
          <p:cNvPr id="4" name="Rectangle 110"/>
          <p:cNvSpPr txBox="1">
            <a:spLocks noChangeArrowheads="1"/>
          </p:cNvSpPr>
          <p:nvPr/>
        </p:nvSpPr>
        <p:spPr bwMode="auto">
          <a:xfrm>
            <a:off x="1763688" y="404664"/>
            <a:ext cx="7130462" cy="1008112"/>
          </a:xfrm>
          <a:prstGeom prst="rect">
            <a:avLst/>
          </a:prstGeom>
          <a:solidFill>
            <a:srgbClr val="00B0F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5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การอุทธรณ์คำพิพากษาหรือคำสั่ง</a:t>
            </a:r>
            <a:endParaRPr lang="es-ES" sz="5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993375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339752" y="1999381"/>
            <a:ext cx="6347048" cy="4525963"/>
          </a:xfrm>
        </p:spPr>
        <p:txBody>
          <a:bodyPr/>
          <a:lstStyle/>
          <a:p>
            <a:pPr marL="0" indent="0" algn="thaiDist">
              <a:buNone/>
            </a:pP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มาตรา ๔๓  การพิจารณาและการชี้ขาดตัดสินคดีของศาลอุทธรณ์แผนกคดีทุจริตและประพฤติ</a:t>
            </a:r>
            <a:b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มิชอบ ให้นำบทบัญญัติแห่งพระราชบัญญัตินี้ </a:t>
            </a:r>
            <a:b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ละประมวลกฎหมายวิธีพิจารณาความอาญาหรือประมวลกฎหมายวิธีพิจารณาความแพ่งว่าด้วยการพิจารณาและการชี้ขาดตัดสินคดีในชั้นอุทธรณ์มาใช้บังคับโดยอนุโลม</a:t>
            </a:r>
          </a:p>
          <a:p>
            <a:pPr marL="0" indent="0">
              <a:buNone/>
            </a:pPr>
            <a:r>
              <a:rPr lang="th-TH" dirty="0"/>
              <a:t/>
            </a:r>
            <a:br>
              <a:rPr lang="th-TH" dirty="0"/>
            </a:br>
            <a:endParaRPr lang="th-TH" dirty="0"/>
          </a:p>
        </p:txBody>
      </p:sp>
      <p:sp>
        <p:nvSpPr>
          <p:cNvPr id="4" name="Rectangle 110"/>
          <p:cNvSpPr txBox="1">
            <a:spLocks noChangeArrowheads="1"/>
          </p:cNvSpPr>
          <p:nvPr/>
        </p:nvSpPr>
        <p:spPr bwMode="auto">
          <a:xfrm>
            <a:off x="1763688" y="404664"/>
            <a:ext cx="7130462" cy="1008112"/>
          </a:xfrm>
          <a:prstGeom prst="rect">
            <a:avLst/>
          </a:prstGeom>
          <a:solidFill>
            <a:srgbClr val="00B0F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5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การอุทธรณ์คำพิพากษาหรือคำสั่ง</a:t>
            </a:r>
            <a:endParaRPr lang="es-ES" sz="5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6812917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ctrTitle"/>
          </p:nvPr>
        </p:nvSpPr>
        <p:spPr>
          <a:xfrm>
            <a:off x="4067944" y="1700808"/>
            <a:ext cx="4896544" cy="2304255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sz="6000" b="1" dirty="0">
                <a:solidFill>
                  <a:srgbClr val="FF00FF"/>
                </a:solidFill>
                <a:latin typeface="TH SarabunIT๙" pitchFamily="34" charset="-34"/>
                <a:cs typeface="TH SarabunIT๙" pitchFamily="34" charset="-34"/>
              </a:rPr>
              <a:t>การฎีกา</a:t>
            </a:r>
            <a:br>
              <a:rPr lang="th-TH" sz="6000" b="1" dirty="0">
                <a:solidFill>
                  <a:srgbClr val="FF00FF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6000" b="1" dirty="0">
                <a:solidFill>
                  <a:srgbClr val="FF00FF"/>
                </a:solidFill>
                <a:latin typeface="TH SarabunIT๙" pitchFamily="34" charset="-34"/>
                <a:cs typeface="TH SarabunIT๙" pitchFamily="34" charset="-34"/>
              </a:rPr>
              <a:t>คำพิพากษาหรือคำสั่ง</a:t>
            </a:r>
          </a:p>
        </p:txBody>
      </p:sp>
    </p:spTree>
    <p:extLst>
      <p:ext uri="{BB962C8B-B14F-4D97-AF65-F5344CB8AC3E}">
        <p14:creationId xmlns:p14="http://schemas.microsoft.com/office/powerpoint/2010/main" val="184838541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79712" y="2060848"/>
            <a:ext cx="6984776" cy="4565104"/>
          </a:xfrm>
        </p:spPr>
        <p:txBody>
          <a:bodyPr/>
          <a:lstStyle/>
          <a:p>
            <a:pPr marL="0" indent="0" algn="thaiDist">
              <a:buNone/>
            </a:pP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มาตรา ๔๔  การฎีกาคำพิพากษาหรือคำสั่งของศาลอุทธรณ์แผนกคดีทุจริตและประพฤติมิชอบ ให้ผู้ฎีกายื่นคำร้องแสดงเหตุที่ศาลฎีกาควรรับฎีกาไว้พิจารณาตามมาตรา ๔๖ พร้อมกับคำฟ้องฎีกาต่อศาลชั้นต้นที่มีคำพิพากษาหรือคำสั่งในคดีนั้นภายในกำหนดหนึ่งเดือนนับแต่วันที่ได้อ่านหรือถือว่าได้อ่าน</a:t>
            </a:r>
            <a:b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คำพิพากษาหรือคำสั่งของศาลอุทธรณ์แผนกคดีทุจริตและประพฤติมิชอบ แล้วให้ศาลชั้นต้นรีบส่งคำร้องพร้อมคำฟ้องฎีกาดังกล่าวไปยังศาลฎีกา และให้ศาลฎีกาพิจารณาวินิจฉัย</a:t>
            </a:r>
            <a:b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คำร้องให้เสร็จสิ้นโดยเร็ว</a:t>
            </a:r>
          </a:p>
        </p:txBody>
      </p:sp>
      <p:sp>
        <p:nvSpPr>
          <p:cNvPr id="4" name="ชื่อเรื่อง 2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056784" cy="850106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sz="6000" b="1" dirty="0">
                <a:solidFill>
                  <a:srgbClr val="FF00FF"/>
                </a:solidFill>
                <a:latin typeface="TH SarabunIT๙" pitchFamily="34" charset="-34"/>
                <a:cs typeface="TH SarabunIT๙" pitchFamily="34" charset="-34"/>
              </a:rPr>
              <a:t>การฎีกาคำพิพากษาหรือคำสั่ง</a:t>
            </a: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 bwMode="auto">
          <a:xfrm>
            <a:off x="3851920" y="1302333"/>
            <a:ext cx="3096344" cy="652934"/>
          </a:xfrm>
          <a:prstGeom prst="rect">
            <a:avLst/>
          </a:prstGeom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วิธีการยื่นฎีกา</a:t>
            </a:r>
          </a:p>
        </p:txBody>
      </p:sp>
    </p:spTree>
    <p:extLst>
      <p:ext uri="{BB962C8B-B14F-4D97-AF65-F5344CB8AC3E}">
        <p14:creationId xmlns:p14="http://schemas.microsoft.com/office/powerpoint/2010/main" val="63028248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483768" y="2780928"/>
            <a:ext cx="6275040" cy="172819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thaiDist">
              <a:buNone/>
            </a:pPr>
            <a:endParaRPr lang="th-TH" sz="9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>
              <a:buNone/>
            </a:pP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ให้นำบทบัญญัติมาตรา ๔๐ มาใช้บังคับ</a:t>
            </a:r>
            <a:b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กับการฎีกาด้วยโดยอนุโลม</a:t>
            </a:r>
          </a:p>
          <a:p>
            <a:pPr marL="0" indent="0" algn="thaiDist">
              <a:buNone/>
            </a:pPr>
            <a:endParaRPr lang="th-TH" sz="36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>
              <a:buNone/>
            </a:pPr>
            <a:endParaRPr lang="th-TH" sz="3600" dirty="0"/>
          </a:p>
        </p:txBody>
      </p:sp>
      <p:sp>
        <p:nvSpPr>
          <p:cNvPr id="6" name="ชื่อเรื่อง 2"/>
          <p:cNvSpPr txBox="1">
            <a:spLocks/>
          </p:cNvSpPr>
          <p:nvPr/>
        </p:nvSpPr>
        <p:spPr bwMode="auto">
          <a:xfrm>
            <a:off x="1043608" y="274638"/>
            <a:ext cx="7056784" cy="85010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6000" b="1">
                <a:solidFill>
                  <a:srgbClr val="FF00FF"/>
                </a:solidFill>
                <a:latin typeface="TH SarabunIT๙" pitchFamily="34" charset="-34"/>
                <a:cs typeface="TH SarabunIT๙" pitchFamily="34" charset="-34"/>
              </a:rPr>
              <a:t>การฎีกาคำพิพากษาหรือคำสั่ง</a:t>
            </a:r>
            <a:endParaRPr lang="th-TH" sz="6000" b="1" dirty="0">
              <a:solidFill>
                <a:srgbClr val="FF00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6931799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43808" y="1700808"/>
            <a:ext cx="4896544" cy="72008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องค์คณะผู้พิพากษาและการวินิจฉัย</a:t>
            </a:r>
            <a:endParaRPr lang="th-TH" sz="3600" dirty="0">
              <a:solidFill>
                <a:schemeClr val="tx1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79712" y="2636912"/>
            <a:ext cx="6984776" cy="3744416"/>
          </a:xfrm>
        </p:spPr>
        <p:txBody>
          <a:bodyPr/>
          <a:lstStyle/>
          <a:p>
            <a:pPr marL="0" indent="0" algn="thaiDist">
              <a:buNone/>
            </a:pP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มาตรา ๔๕  คำร้องตามมาตรา ๔๔ ให้พิจารณาและวินิจฉัยโดยองค์คณะผู้พิพากษาที่ประธานศาลฎีกาแต่งตั้ง ซึ่งประกอบด้วยรองประธานศาลฎีกาหนึ่งคนและผู้พิพากษาในศาลฎีกา ซึ่งดำรงตำแหน่งหรือเคยดำรงตำแหน่งไม่ต่ำกว่าผู้พิพากษาศาลฎีกาอีกอย่างน้อยสามคน</a:t>
            </a:r>
          </a:p>
          <a:p>
            <a:pPr marL="0" indent="0" algn="thaiDist">
              <a:buNone/>
            </a:pP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	การวินิจฉัยให้เป็นไปตามเสียงข้างมาก ถ้าคะแนนเสียงเท่ากันให้บังคับตามความเห็นของฝ่ายที่เห็นควรรับฎีกา</a:t>
            </a: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ชื่อเรื่อง 2"/>
          <p:cNvSpPr txBox="1">
            <a:spLocks/>
          </p:cNvSpPr>
          <p:nvPr/>
        </p:nvSpPr>
        <p:spPr bwMode="auto">
          <a:xfrm>
            <a:off x="1043608" y="274638"/>
            <a:ext cx="7056784" cy="85010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6000" b="1">
                <a:solidFill>
                  <a:srgbClr val="FF00FF"/>
                </a:solidFill>
                <a:latin typeface="TH SarabunIT๙" pitchFamily="34" charset="-34"/>
                <a:cs typeface="TH SarabunIT๙" pitchFamily="34" charset="-34"/>
              </a:rPr>
              <a:t>การฎีกาคำพิพากษาหรือคำสั่ง</a:t>
            </a:r>
            <a:endParaRPr lang="th-TH" sz="6000" b="1" dirty="0">
              <a:solidFill>
                <a:srgbClr val="FF00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4676415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771800" y="1484784"/>
            <a:ext cx="4680520" cy="79208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ปัญหาสำคัญที่ศาลฎีกาควรวินิจฉัย</a:t>
            </a:r>
            <a:br>
              <a:rPr lang="th-TH" sz="36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</a:br>
            <a:endParaRPr lang="th-TH" sz="3600" dirty="0">
              <a:solidFill>
                <a:srgbClr val="FFFF0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267744" y="2536304"/>
            <a:ext cx="6419056" cy="3989040"/>
          </a:xfrm>
        </p:spPr>
        <p:txBody>
          <a:bodyPr/>
          <a:lstStyle/>
          <a:p>
            <a:pPr marL="0" indent="0" algn="thaiDist">
              <a:buNone/>
            </a:pP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มาตรา ๔๖  ให้ศาลฎีกามีอำนาจรับฎีกาตามมาตรา ๔๔ ไว้พิจารณาได้ เมื่อเห็นว่าปัญหาตามฎีกานั้นเป็นปัญหาสำคัญที่ศาลฎีกาควรวินิจฉัย</a:t>
            </a:r>
          </a:p>
          <a:p>
            <a:pPr marL="0" indent="0" algn="thaiDist">
              <a:buNone/>
            </a:pP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ปัญหาสำคัญตามวรรคหนึ่งให้รวมถึงกรณีดังต่อไปนี้</a:t>
            </a:r>
          </a:p>
          <a:p>
            <a:pPr marL="0" indent="0" algn="thaiDist">
              <a:buNone/>
            </a:pP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(๑) ปัญหาที่เกี่ยวพันกับประโยชน์สาธารณะ</a:t>
            </a:r>
          </a:p>
        </p:txBody>
      </p:sp>
      <p:sp>
        <p:nvSpPr>
          <p:cNvPr id="4" name="ชื่อเรื่อง 2"/>
          <p:cNvSpPr txBox="1">
            <a:spLocks/>
          </p:cNvSpPr>
          <p:nvPr/>
        </p:nvSpPr>
        <p:spPr bwMode="auto">
          <a:xfrm>
            <a:off x="1043608" y="274638"/>
            <a:ext cx="7056784" cy="85010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6000" b="1">
                <a:solidFill>
                  <a:srgbClr val="FF00FF"/>
                </a:solidFill>
                <a:latin typeface="TH SarabunIT๙" pitchFamily="34" charset="-34"/>
                <a:cs typeface="TH SarabunIT๙" pitchFamily="34" charset="-34"/>
              </a:rPr>
              <a:t>การฎีกาคำพิพากษาหรือคำสั่ง</a:t>
            </a:r>
            <a:endParaRPr lang="th-TH" sz="6000" b="1" dirty="0">
              <a:solidFill>
                <a:srgbClr val="FF00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9584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51" y="159619"/>
            <a:ext cx="8736583" cy="653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6852" y="1796546"/>
            <a:ext cx="8170664" cy="43810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l"/>
            <a:r>
              <a:rPr lang="th-TH" sz="3800" b="1" dirty="0">
                <a:solidFill>
                  <a:srgbClr val="C0000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  <a:sym typeface="Hoefler Text"/>
              </a:rPr>
              <a:t>ตั้งอยู่ ณ จังหวัดขอนแก่น </a:t>
            </a:r>
            <a:r>
              <a:rPr lang="th-TH" sz="2500" b="1" i="0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th-TH" sz="25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อาคารศาลเยาวชนและครอบครัวจังหวัดขอนแก่น)</a:t>
            </a:r>
            <a:endParaRPr lang="th-TH" sz="2500" b="1" dirty="0">
              <a:solidFill>
                <a:srgbClr val="0070C0"/>
              </a:solidFill>
              <a:effectLst>
                <a:outerShdw blurRad="25400" dist="12700" dir="5400000" rotWithShape="0">
                  <a:srgbClr val="FFFFFF"/>
                </a:outerShdw>
              </a:effectLst>
              <a:latin typeface="TH SarabunIT๙" pitchFamily="34" charset="-34"/>
              <a:cs typeface="TH SarabunIT๙" pitchFamily="34" charset="-34"/>
              <a:sym typeface="Hoefler Text"/>
            </a:endParaRPr>
          </a:p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800" b="1" dirty="0">
                <a:solidFill>
                  <a:srgbClr val="145821"/>
                </a:solidFill>
                <a:latin typeface="TH SarabunIT๙" pitchFamily="34" charset="-34"/>
                <a:cs typeface="TH SarabunIT๙" pitchFamily="34" charset="-34"/>
              </a:rPr>
              <a:t>มีเขตอำนาจเหนือ 12 จังหวัด ได้แก่ </a:t>
            </a:r>
          </a:p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4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กาฬสินธุ์     		     						      ขอนแก่น</a:t>
            </a:r>
          </a:p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400" b="1" dirty="0">
                <a:solidFill>
                  <a:srgbClr val="0D0D0D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  <a:sym typeface="Hoefler Text"/>
              </a:rPr>
              <a:t>นครพนม		          						      บึงกาฬ</a:t>
            </a:r>
          </a:p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4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มหาสารคาม    	 							      มุกดาหาร</a:t>
            </a:r>
          </a:p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400" b="1" dirty="0">
                <a:solidFill>
                  <a:srgbClr val="0D0D0D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  <a:sym typeface="Hoefler Text"/>
              </a:rPr>
              <a:t>ร้อยเอ็ด       			      				       	  เลย</a:t>
            </a:r>
          </a:p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4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สกลนคร          			  					   	  หนองคาย</a:t>
            </a:r>
          </a:p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400" b="1" dirty="0">
                <a:solidFill>
                  <a:srgbClr val="0D0D0D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  <a:sym typeface="Hoefler Text"/>
              </a:rPr>
              <a:t>หนองบัวลำภู 			   						      อุดรธานี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031" y="3214688"/>
            <a:ext cx="2946797" cy="31651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Body"/>
          <p:cNvSpPr txBox="1">
            <a:spLocks/>
          </p:cNvSpPr>
          <p:nvPr/>
        </p:nvSpPr>
        <p:spPr>
          <a:xfrm>
            <a:off x="2107406" y="589359"/>
            <a:ext cx="2911078" cy="857250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5717" tIns="35717" rIns="35717" bIns="35717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9pPr>
          </a:lstStyle>
          <a:p>
            <a:r>
              <a:rPr lang="th-TH" sz="6200" b="1" dirty="0">
                <a:solidFill>
                  <a:srgbClr val="7030A0"/>
                </a:solidFill>
                <a:effectLst/>
                <a:latin typeface="TH SarabunIT๙" pitchFamily="34" charset="-34"/>
                <a:cs typeface="TH SarabunIT๙" pitchFamily="34" charset="-34"/>
              </a:rPr>
              <a:t>ภาค 4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6"/>
          <a:stretch/>
        </p:blipFill>
        <p:spPr bwMode="auto">
          <a:xfrm>
            <a:off x="6232922" y="105679"/>
            <a:ext cx="2724671" cy="1808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32922" y="232674"/>
            <a:ext cx="2893219" cy="12407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800" b="1" dirty="0">
                <a:solidFill>
                  <a:srgbClr val="0070C0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  <a:sym typeface="Hoefler Text"/>
              </a:rPr>
              <a:t>เปิดทำการตั้งแต่ </a:t>
            </a:r>
          </a:p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800" b="1" dirty="0">
                <a:solidFill>
                  <a:srgbClr val="0070C0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  <a:sym typeface="Hoefler Text"/>
              </a:rPr>
              <a:t>1 เมษายน 2560</a:t>
            </a:r>
          </a:p>
        </p:txBody>
      </p:sp>
    </p:spTree>
    <p:extLst>
      <p:ext uri="{BB962C8B-B14F-4D97-AF65-F5344CB8AC3E}">
        <p14:creationId xmlns:p14="http://schemas.microsoft.com/office/powerpoint/2010/main" val="1639946705"/>
      </p:ext>
    </p:extLst>
  </p:cSld>
  <p:clrMapOvr>
    <a:masterClrMapping/>
  </p:clrMapOvr>
  <p:transition spd="med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267744" y="2708920"/>
            <a:ext cx="6192688" cy="3661867"/>
          </a:xfrm>
        </p:spPr>
        <p:txBody>
          <a:bodyPr/>
          <a:lstStyle/>
          <a:p>
            <a:pPr marL="0" indent="0" algn="thaiDist">
              <a:buNone/>
            </a:pP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(๒) เมื่อคำพิพากษาหรือคำสั่งของศาลอุทธรณ์แผนกคดีทุจริตและประพฤติมิชอบได้วินิจฉัยข้อกฎหมาย</a:t>
            </a:r>
            <a:b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ที่สำคัญขัดกันหรือขัดกับแนวบรรทัดฐานของ</a:t>
            </a:r>
            <a:b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คำพิพากษาหรือคำสั่งของศาลฎีกา</a:t>
            </a:r>
            <a:b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(๓) คำพิพากษาหรือคำสั่งของศาลอุทธรณ์แผนกคดีทุจริตและประพฤติมิชอบได้วินิจฉัยข้อกฎหมายที่สำคัญซึ่งยังไม่มีแนวคำพิพากษาหรือคำสั่งของศาลฎีกา</a:t>
            </a:r>
            <a:b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มาก่อน</a:t>
            </a:r>
          </a:p>
        </p:txBody>
      </p:sp>
      <p:sp>
        <p:nvSpPr>
          <p:cNvPr id="4" name="ชื่อเรื่อง 2"/>
          <p:cNvSpPr txBox="1">
            <a:spLocks/>
          </p:cNvSpPr>
          <p:nvPr/>
        </p:nvSpPr>
        <p:spPr bwMode="auto">
          <a:xfrm>
            <a:off x="1043608" y="274638"/>
            <a:ext cx="7056784" cy="85010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6000" b="1">
                <a:solidFill>
                  <a:srgbClr val="FF00FF"/>
                </a:solidFill>
                <a:latin typeface="TH SarabunIT๙" pitchFamily="34" charset="-34"/>
                <a:cs typeface="TH SarabunIT๙" pitchFamily="34" charset="-34"/>
              </a:rPr>
              <a:t>การฎีกาคำพิพากษาหรือคำสั่ง</a:t>
            </a:r>
            <a:endParaRPr lang="th-TH" sz="6000" b="1" dirty="0">
              <a:solidFill>
                <a:srgbClr val="FF00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 bwMode="auto">
          <a:xfrm>
            <a:off x="2771800" y="1484784"/>
            <a:ext cx="4680520" cy="792088"/>
          </a:xfrm>
          <a:prstGeom prst="rect">
            <a:avLst/>
          </a:prstGeom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600" b="1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600" b="1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ปัญหาสำคัญที่ศาลฎีกาควรวินิจฉัย</a:t>
            </a:r>
            <a:br>
              <a:rPr lang="th-TH" sz="3600" b="1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</a:br>
            <a:endParaRPr lang="th-TH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88339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79712" y="2132856"/>
            <a:ext cx="6984776" cy="4349080"/>
          </a:xfrm>
        </p:spPr>
        <p:txBody>
          <a:bodyPr/>
          <a:lstStyle/>
          <a:p>
            <a:pPr marL="0" indent="0" algn="thaiDist">
              <a:buNone/>
            </a:pP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(๔) เมื่อคำพิพากษาหรือคำสั่งของศาลอุทธรณ์แผนกคดีทุจริตและประพฤติมิชอบขัดกับคำพิพากษาหรือคำสั่งอันถึงที่สุด</a:t>
            </a:r>
            <a:b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ของศาลอื่น</a:t>
            </a:r>
          </a:p>
          <a:p>
            <a:pPr marL="0" indent="0" algn="thaiDist">
              <a:buNone/>
            </a:pP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(๕) เมื่อจำเลยต้องคำพิพากษาของศาลอุทธรณ์แผนกคดีทุจริตและประพฤติมิชอบให้ประหารชีวิตหรือจำคุกตลอดชีวิต</a:t>
            </a:r>
          </a:p>
          <a:p>
            <a:pPr marL="0" indent="0" algn="thaiDist">
              <a:buNone/>
            </a:pP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(๖) เมื่อพิจารณาข้อเท็จจริงและข้อกฎหมายแล้ว</a:t>
            </a:r>
            <a:b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อาจมีผลเปลี่ยนแปลงสาระสำคัญในคำพิพากษาหรือคำสั่งของศาลอุทธรณ์แผนกคดีทุจริตและประพฤติมิชอบ</a:t>
            </a:r>
            <a:endParaRPr lang="th-TH" sz="36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ชื่อเรื่อง 2"/>
          <p:cNvSpPr txBox="1">
            <a:spLocks/>
          </p:cNvSpPr>
          <p:nvPr/>
        </p:nvSpPr>
        <p:spPr bwMode="auto">
          <a:xfrm>
            <a:off x="1043608" y="274638"/>
            <a:ext cx="7056784" cy="85010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6000" b="1">
                <a:solidFill>
                  <a:srgbClr val="FF00FF"/>
                </a:solidFill>
                <a:latin typeface="TH SarabunIT๙" pitchFamily="34" charset="-34"/>
                <a:cs typeface="TH SarabunIT๙" pitchFamily="34" charset="-34"/>
              </a:rPr>
              <a:t>การฎีกาคำพิพากษาหรือคำสั่ง</a:t>
            </a:r>
            <a:endParaRPr lang="th-TH" sz="6000" b="1" dirty="0">
              <a:solidFill>
                <a:srgbClr val="FF00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2843808" y="1412776"/>
            <a:ext cx="4680520" cy="79208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ปัญหาสำคัญที่ศาลฎีกาควรวินิจฉัย</a:t>
            </a:r>
            <a:br>
              <a:rPr lang="th-TH" sz="36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</a:br>
            <a:endParaRPr lang="th-TH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16647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07704" y="2348880"/>
            <a:ext cx="6984776" cy="4320480"/>
          </a:xfrm>
        </p:spPr>
        <p:txBody>
          <a:bodyPr/>
          <a:lstStyle/>
          <a:p>
            <a:pPr marL="0" indent="0" algn="thaiDist">
              <a:buNone/>
            </a:pP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(๗) ปัญหาสำคัญอื่นตามข้อบังคับของประธานศาลฎีกา</a:t>
            </a:r>
          </a:p>
          <a:p>
            <a:pPr marL="0" indent="0" algn="thaiDist">
              <a:buNone/>
            </a:pP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	ในกรณีที่ศาลฎีกามีคำสั่งไม่รับฎีกาไว้พิจารณา </a:t>
            </a:r>
            <a:b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ให้แสดงเหตุผลประกอบด้วย และให้คำพิพากษาหรือคำสั่งของศาลอุทธรณ์แผนกคดีทุจริตและประพฤติมิชอบเป็นที่สุดตั้งแต่วันที่ได้อ่านหรือถือว่าได้อ่านคำสั่งไม่รับฎีกานั้น</a:t>
            </a:r>
          </a:p>
          <a:p>
            <a:pPr marL="0" indent="0" algn="thaiDist">
              <a:buNone/>
            </a:pP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	ในกรณีที่อัยการสูงสุดลงลายมือชื่อรับรองในฎีกาของพนักงานอัยการว่ามีเหตุอันควรที่ศาลฎีกาจะได้วินิจฉัย </a:t>
            </a:r>
            <a:b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ให้ถือว่าเป็นปัญหาสำคัญและให้ศาลฎีการับฎีกา</a:t>
            </a:r>
          </a:p>
        </p:txBody>
      </p:sp>
      <p:sp>
        <p:nvSpPr>
          <p:cNvPr id="4" name="ชื่อเรื่อง 2"/>
          <p:cNvSpPr txBox="1">
            <a:spLocks/>
          </p:cNvSpPr>
          <p:nvPr/>
        </p:nvSpPr>
        <p:spPr bwMode="auto">
          <a:xfrm>
            <a:off x="1043608" y="274638"/>
            <a:ext cx="7056784" cy="85010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6000" b="1">
                <a:solidFill>
                  <a:srgbClr val="FF00FF"/>
                </a:solidFill>
                <a:latin typeface="TH SarabunIT๙" pitchFamily="34" charset="-34"/>
                <a:cs typeface="TH SarabunIT๙" pitchFamily="34" charset="-34"/>
              </a:rPr>
              <a:t>การฎีกาคำพิพากษาหรือคำสั่ง</a:t>
            </a:r>
            <a:endParaRPr lang="th-TH" sz="6000" b="1" dirty="0">
              <a:solidFill>
                <a:srgbClr val="FF00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2555776" y="1412776"/>
            <a:ext cx="4680520" cy="79208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ปัญหาสำคัญที่ศาลฎีกาควรวินิจฉัย</a:t>
            </a:r>
            <a:br>
              <a:rPr lang="th-TH" sz="36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</a:br>
            <a:endParaRPr lang="th-TH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6532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491880" y="1484784"/>
            <a:ext cx="3456384" cy="72008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6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หลักเกณฑ์และวิธีการ</a:t>
            </a:r>
            <a:endParaRPr lang="th-TH" sz="3600" dirty="0">
              <a:solidFill>
                <a:srgbClr val="FFFF0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123728" y="2636912"/>
            <a:ext cx="6707088" cy="2980928"/>
          </a:xfrm>
        </p:spPr>
        <p:txBody>
          <a:bodyPr/>
          <a:lstStyle/>
          <a:p>
            <a:pPr marL="0" indent="0" algn="thaiDist">
              <a:buNone/>
            </a:pP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มาตรา ๔๗  หลักเกณฑ์และวิธีการในการยื่นคำร้อง การพิจารณาวินิจฉัย และระยะเวลาในการพิจารณาคำร้องตามมาตรา ๔๔ การตรวจรับฎีกา การแก้ฎีกา การพิจารณา และการพิพากษาคดีให้เป็นไปตามข้อบังคับของประธานศาลฎีกา</a:t>
            </a:r>
          </a:p>
        </p:txBody>
      </p:sp>
      <p:sp>
        <p:nvSpPr>
          <p:cNvPr id="4" name="ชื่อเรื่อง 2"/>
          <p:cNvSpPr txBox="1">
            <a:spLocks/>
          </p:cNvSpPr>
          <p:nvPr/>
        </p:nvSpPr>
        <p:spPr bwMode="auto">
          <a:xfrm>
            <a:off x="1043608" y="274638"/>
            <a:ext cx="7056784" cy="85010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6000" b="1">
                <a:solidFill>
                  <a:srgbClr val="FF00FF"/>
                </a:solidFill>
                <a:latin typeface="TH SarabunIT๙" pitchFamily="34" charset="-34"/>
                <a:cs typeface="TH SarabunIT๙" pitchFamily="34" charset="-34"/>
              </a:rPr>
              <a:t>การฎีกาคำพิพากษาหรือคำสั่ง</a:t>
            </a:r>
            <a:endParaRPr lang="th-TH" sz="6000" b="1" dirty="0">
              <a:solidFill>
                <a:srgbClr val="FF00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2898907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131840" y="1412776"/>
            <a:ext cx="4968552" cy="82263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6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การพิจารณาและการชี้ขาดตัดสินคดี</a:t>
            </a:r>
            <a:endParaRPr lang="th-TH" sz="3600" dirty="0">
              <a:solidFill>
                <a:srgbClr val="FFFF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339752" y="2348880"/>
            <a:ext cx="6491064" cy="3773016"/>
          </a:xfrm>
        </p:spPr>
        <p:txBody>
          <a:bodyPr/>
          <a:lstStyle/>
          <a:p>
            <a:pPr marL="0" indent="0" algn="thaiDist">
              <a:buNone/>
            </a:pP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มาตรา ๔๘  การพิจารณาและการชี้ขาดตัดสินคดีของศาลฎีกา ให้นำบทบัญญัติแห่งพระราชบัญญัตินี้ และประมวลกฎหมายวิธีพิจารณาความอาญาหรือประมวลกฎหมายวิธีพิจารณาความแพ่งว่าด้วย</a:t>
            </a:r>
            <a:b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การพิจารณาและการชี้ขาดตัดสินคดีในชั้นฎีกา </a:t>
            </a:r>
            <a:b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มาใช้บังคับโดยอนุโลม</a:t>
            </a:r>
          </a:p>
        </p:txBody>
      </p:sp>
      <p:sp>
        <p:nvSpPr>
          <p:cNvPr id="4" name="ชื่อเรื่อง 2"/>
          <p:cNvSpPr txBox="1">
            <a:spLocks/>
          </p:cNvSpPr>
          <p:nvPr/>
        </p:nvSpPr>
        <p:spPr bwMode="auto">
          <a:xfrm>
            <a:off x="1043608" y="274638"/>
            <a:ext cx="7056784" cy="85010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6000" b="1">
                <a:solidFill>
                  <a:srgbClr val="FF00FF"/>
                </a:solidFill>
                <a:latin typeface="TH SarabunIT๙" pitchFamily="34" charset="-34"/>
                <a:cs typeface="TH SarabunIT๙" pitchFamily="34" charset="-34"/>
              </a:rPr>
              <a:t>การฎีกาคำพิพากษาหรือคำสั่ง</a:t>
            </a:r>
            <a:endParaRPr lang="th-TH" sz="6000" b="1" dirty="0">
              <a:solidFill>
                <a:srgbClr val="FF00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7477647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การพิจารณาคดี"/>
          <p:cNvSpPr>
            <a:spLocks noGrp="1"/>
          </p:cNvSpPr>
          <p:nvPr>
            <p:ph type="title"/>
          </p:nvPr>
        </p:nvSpPr>
        <p:spPr>
          <a:xfrm>
            <a:off x="1294804" y="5301208"/>
            <a:ext cx="6554391" cy="720080"/>
          </a:xfrm>
          <a:prstGeom prst="rect">
            <a:avLst/>
          </a:prstGeom>
        </p:spPr>
        <p:txBody>
          <a:bodyPr/>
          <a:lstStyle>
            <a:lvl1pPr defTabSz="519937">
              <a:defRPr sz="6764">
                <a:effectLst>
                  <a:outerShdw blurRad="22606" dist="22606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rPr lang="en-US" dirty="0"/>
              <a:t>THE END</a:t>
            </a:r>
            <a:endParaRPr dirty="0"/>
          </a:p>
        </p:txBody>
      </p:sp>
      <p:pic>
        <p:nvPicPr>
          <p:cNvPr id="1026" name="Picture 2" descr="ผลการค้นหารูปภาพสำหรับ รูปตราชั่งกฎหมาย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3" r="1333" b="6606"/>
          <a:stretch/>
        </p:blipFill>
        <p:spPr bwMode="auto">
          <a:xfrm>
            <a:off x="2555776" y="836712"/>
            <a:ext cx="4104456" cy="359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64594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51" y="159619"/>
            <a:ext cx="8736583" cy="653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0797" y="1360571"/>
            <a:ext cx="7822406" cy="18250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r>
              <a:rPr lang="th-TH" sz="3800" b="1" dirty="0">
                <a:solidFill>
                  <a:srgbClr val="C0000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  <a:sym typeface="Hoefler Text"/>
              </a:rPr>
              <a:t>ตั้งอยู่ ณ จังหวัดเชียงใหม่ </a:t>
            </a:r>
            <a:r>
              <a:rPr lang="th-TH" sz="42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th-TH" sz="38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อาคารศาลแขวงเชียงใหม่)</a:t>
            </a:r>
            <a:endParaRPr lang="th-TH" sz="3800" b="1" dirty="0">
              <a:solidFill>
                <a:srgbClr val="0070C0"/>
              </a:solidFill>
              <a:effectLst>
                <a:outerShdw blurRad="25400" dist="12700" dir="5400000" rotWithShape="0">
                  <a:srgbClr val="FFFFFF"/>
                </a:outerShdw>
              </a:effectLst>
              <a:latin typeface="TH SarabunIT๙" pitchFamily="34" charset="-34"/>
              <a:cs typeface="TH SarabunIT๙" pitchFamily="34" charset="-34"/>
              <a:sym typeface="Hoefler Text"/>
            </a:endParaRPr>
          </a:p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800" b="1" dirty="0">
                <a:solidFill>
                  <a:srgbClr val="145821"/>
                </a:solidFill>
                <a:latin typeface="TH SarabunIT๙" pitchFamily="34" charset="-34"/>
                <a:cs typeface="TH SarabunIT๙" pitchFamily="34" charset="-34"/>
              </a:rPr>
              <a:t>มีเขตอำนาจเหนือ 8 จังหวัด ได้แก่ </a:t>
            </a:r>
          </a:p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4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เชียงใหม่ แม่ฮ่องสอน เชียงราย ลำพูน ลำปาง พะเยา แพร่ น่าน</a:t>
            </a:r>
            <a:endParaRPr lang="th-TH" sz="3400" b="1" dirty="0">
              <a:solidFill>
                <a:srgbClr val="0D0D0D">
                  <a:alpha val="80000"/>
                </a:srgbClr>
              </a:solidFill>
              <a:effectLst>
                <a:outerShdw blurRad="25400" dist="12700" dir="5400000" rotWithShape="0">
                  <a:srgbClr val="FFFFFF"/>
                </a:outerShdw>
              </a:effectLst>
              <a:latin typeface="TH SarabunIT๙" pitchFamily="34" charset="-34"/>
              <a:cs typeface="TH SarabunIT๙" pitchFamily="34" charset="-34"/>
              <a:sym typeface="Hoefler Tex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7333" r="2667" b="15112"/>
          <a:stretch/>
        </p:blipFill>
        <p:spPr bwMode="auto">
          <a:xfrm>
            <a:off x="3875484" y="3419569"/>
            <a:ext cx="5027286" cy="2044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Body"/>
          <p:cNvSpPr txBox="1">
            <a:spLocks/>
          </p:cNvSpPr>
          <p:nvPr/>
        </p:nvSpPr>
        <p:spPr>
          <a:xfrm>
            <a:off x="3116461" y="428625"/>
            <a:ext cx="2911078" cy="857250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5717" tIns="35717" rIns="35717" bIns="35717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9pPr>
          </a:lstStyle>
          <a:p>
            <a:r>
              <a:rPr lang="th-TH" sz="6200" b="1" dirty="0">
                <a:solidFill>
                  <a:srgbClr val="7030A0"/>
                </a:solidFill>
                <a:effectLst/>
                <a:latin typeface="TH SarabunIT๙" pitchFamily="34" charset="-34"/>
                <a:cs typeface="TH SarabunIT๙" pitchFamily="34" charset="-34"/>
              </a:rPr>
              <a:t>ภาค 5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6"/>
          <a:stretch/>
        </p:blipFill>
        <p:spPr bwMode="auto">
          <a:xfrm>
            <a:off x="339329" y="3741539"/>
            <a:ext cx="3417399" cy="2268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7219" y="3964781"/>
            <a:ext cx="2893219" cy="12407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800" b="1" dirty="0">
                <a:solidFill>
                  <a:srgbClr val="0070C0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  <a:sym typeface="Hoefler Text"/>
              </a:rPr>
              <a:t>เปิดทำการตั้งแต่ </a:t>
            </a:r>
          </a:p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800" b="1" dirty="0">
                <a:solidFill>
                  <a:srgbClr val="0070C0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  <a:sym typeface="Hoefler Text"/>
              </a:rPr>
              <a:t>1 เมษายน 2560</a:t>
            </a:r>
          </a:p>
        </p:txBody>
      </p:sp>
    </p:spTree>
    <p:extLst>
      <p:ext uri="{BB962C8B-B14F-4D97-AF65-F5344CB8AC3E}">
        <p14:creationId xmlns:p14="http://schemas.microsoft.com/office/powerpoint/2010/main" val="85655805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51" y="159619"/>
            <a:ext cx="8736583" cy="653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641" y="1501046"/>
            <a:ext cx="8036719" cy="23443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r>
              <a:rPr lang="th-TH" sz="3800" b="1" dirty="0">
                <a:solidFill>
                  <a:srgbClr val="C0000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  <a:sym typeface="Hoefler Text"/>
              </a:rPr>
              <a:t>ตั้งอยู่ </a:t>
            </a:r>
            <a:r>
              <a:rPr lang="th-TH" sz="3800" b="1" dirty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ณ จังหวัดพิษณุโลก </a:t>
            </a:r>
            <a:r>
              <a:rPr lang="th-TH" sz="42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th-TH" sz="31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ด้านหลังศาลจังหวัดพิษณุโลก</a:t>
            </a:r>
            <a:r>
              <a:rPr lang="th-TH" sz="38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r>
              <a:rPr lang="th-TH" sz="3800" b="1" dirty="0">
                <a:solidFill>
                  <a:srgbClr val="145821"/>
                </a:solidFill>
                <a:latin typeface="TH SarabunIT๙" pitchFamily="34" charset="-34"/>
                <a:cs typeface="TH SarabunIT๙" pitchFamily="34" charset="-34"/>
              </a:rPr>
              <a:t>มีเขตอำนาจเหนือ 9 จังหวัด ได้แก่ </a:t>
            </a:r>
          </a:p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4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พิษณุโลก กำแพงเพชร ตาก นครสวรรค์ พิจิตร เพชรบูรณ์ สุโขทัย อุตรดิตถ์ อุทัยธานี</a:t>
            </a:r>
            <a:endParaRPr lang="th-TH" sz="3400" b="1" dirty="0">
              <a:solidFill>
                <a:srgbClr val="0D0D0D">
                  <a:alpha val="80000"/>
                </a:srgbClr>
              </a:solidFill>
              <a:effectLst>
                <a:outerShdw blurRad="25400" dist="12700" dir="5400000" rotWithShape="0">
                  <a:srgbClr val="FFFFFF"/>
                </a:outerShdw>
              </a:effectLst>
              <a:latin typeface="TH SarabunIT๙" pitchFamily="34" charset="-34"/>
              <a:cs typeface="TH SarabunIT๙" pitchFamily="34" charset="-34"/>
              <a:sym typeface="Hoefler Tex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491006"/>
            <a:ext cx="4994824" cy="24974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Body"/>
          <p:cNvSpPr txBox="1">
            <a:spLocks/>
          </p:cNvSpPr>
          <p:nvPr/>
        </p:nvSpPr>
        <p:spPr>
          <a:xfrm>
            <a:off x="3116461" y="589359"/>
            <a:ext cx="2911078" cy="857250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5717" tIns="35717" rIns="35717" bIns="35717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9pPr>
          </a:lstStyle>
          <a:p>
            <a:r>
              <a:rPr lang="th-TH" sz="6200" b="1" dirty="0">
                <a:solidFill>
                  <a:srgbClr val="7030A0"/>
                </a:solidFill>
                <a:effectLst/>
                <a:latin typeface="TH SarabunIT๙" pitchFamily="34" charset="-34"/>
                <a:cs typeface="TH SarabunIT๙" pitchFamily="34" charset="-34"/>
              </a:rPr>
              <a:t>ภาค 6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6"/>
          <a:stretch/>
        </p:blipFill>
        <p:spPr bwMode="auto">
          <a:xfrm>
            <a:off x="419695" y="3964781"/>
            <a:ext cx="3187163" cy="21153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6667" y="4071937"/>
            <a:ext cx="2893219" cy="12407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800" b="1" dirty="0">
                <a:solidFill>
                  <a:srgbClr val="0070C0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  <a:sym typeface="Hoefler Text"/>
              </a:rPr>
              <a:t>เปิดทำการตั้งแต่ </a:t>
            </a:r>
          </a:p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800" b="1" dirty="0">
                <a:solidFill>
                  <a:srgbClr val="0070C0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  <a:sym typeface="Hoefler Text"/>
              </a:rPr>
              <a:t>1 เมษายน 2560</a:t>
            </a:r>
          </a:p>
        </p:txBody>
      </p:sp>
    </p:spTree>
    <p:extLst>
      <p:ext uri="{BB962C8B-B14F-4D97-AF65-F5344CB8AC3E}">
        <p14:creationId xmlns:p14="http://schemas.microsoft.com/office/powerpoint/2010/main" val="224654826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51" y="159619"/>
            <a:ext cx="8736583" cy="653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3151" y="1104752"/>
            <a:ext cx="5304234" cy="31191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r>
              <a:rPr lang="th-TH" sz="3400" b="1" dirty="0">
                <a:solidFill>
                  <a:srgbClr val="C0000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  <a:sym typeface="Hoefler Text"/>
              </a:rPr>
              <a:t>ตั้งอยู่ </a:t>
            </a:r>
            <a:r>
              <a:rPr lang="th-TH" sz="3400" b="1" dirty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ณ จังหวัดสมุทรสงคราม </a:t>
            </a:r>
            <a:br>
              <a:rPr lang="th-TH" sz="3400" b="1" dirty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800" b="1" i="0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th-TH" sz="2800" b="1" i="0" dirty="0">
                <a:solidFill>
                  <a:srgbClr val="0070C0"/>
                </a:solidFill>
                <a:effectLst/>
                <a:latin typeface="TH SarabunIT๙" pitchFamily="34" charset="-34"/>
                <a:cs typeface="TH SarabunIT๙" pitchFamily="34" charset="-34"/>
              </a:rPr>
              <a:t>อาคารศาลเยาวชนและครอบครัวสมุทรสงคราม)</a:t>
            </a:r>
            <a:endParaRPr lang="th-TH" sz="2800" b="1" i="0" dirty="0">
              <a:solidFill>
                <a:srgbClr val="0070C0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3400" b="1" dirty="0">
                <a:solidFill>
                  <a:srgbClr val="145821"/>
                </a:solidFill>
                <a:latin typeface="TH SarabunIT๙" pitchFamily="34" charset="-34"/>
                <a:cs typeface="TH SarabunIT๙" pitchFamily="34" charset="-34"/>
              </a:rPr>
              <a:t>มีเขตอำนาจเหนือ ๘ จังหวัด ได้แก่ </a:t>
            </a:r>
          </a:p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4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กาญจนบุรี ประจวบคีรีขันธ์ เพชรบุรี ราชบุรี </a:t>
            </a:r>
            <a:r>
              <a:rPr lang="th-TH" sz="3400" b="1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สมุทรสงคราม สุพรรณบุรี นครปฐม สมุทรสาคร</a:t>
            </a:r>
            <a:endParaRPr lang="th-TH" sz="3400" b="1" dirty="0">
              <a:solidFill>
                <a:srgbClr val="0D0D0D">
                  <a:alpha val="80000"/>
                </a:srgbClr>
              </a:solidFill>
              <a:effectLst>
                <a:outerShdw blurRad="25400" dist="12700" dir="5400000" rotWithShape="0">
                  <a:srgbClr val="FFFFFF"/>
                </a:outerShdw>
              </a:effectLst>
              <a:latin typeface="TH SarabunIT๙" pitchFamily="34" charset="-34"/>
              <a:cs typeface="TH SarabunIT๙" pitchFamily="34" charset="-34"/>
              <a:sym typeface="Hoefler Text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09"/>
          <a:stretch/>
        </p:blipFill>
        <p:spPr bwMode="auto">
          <a:xfrm>
            <a:off x="2268141" y="4018987"/>
            <a:ext cx="6511490" cy="2575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Body"/>
          <p:cNvSpPr txBox="1">
            <a:spLocks/>
          </p:cNvSpPr>
          <p:nvPr/>
        </p:nvSpPr>
        <p:spPr>
          <a:xfrm>
            <a:off x="2589609" y="453963"/>
            <a:ext cx="2911078" cy="857250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5717" tIns="35717" rIns="35717" bIns="35717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9pPr>
          </a:lstStyle>
          <a:p>
            <a:r>
              <a:rPr lang="th-TH" sz="6200" b="1" dirty="0">
                <a:solidFill>
                  <a:srgbClr val="7030A0"/>
                </a:solidFill>
                <a:effectLst/>
                <a:latin typeface="TH SarabunIT๙" pitchFamily="34" charset="-34"/>
                <a:cs typeface="TH SarabunIT๙" pitchFamily="34" charset="-34"/>
              </a:rPr>
              <a:t>ภาค 7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6"/>
          <a:stretch/>
        </p:blipFill>
        <p:spPr bwMode="auto">
          <a:xfrm>
            <a:off x="5531265" y="1064670"/>
            <a:ext cx="3417399" cy="2268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93354" y="1311213"/>
            <a:ext cx="2893219" cy="12407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800" b="1" dirty="0">
                <a:solidFill>
                  <a:srgbClr val="0070C0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  <a:sym typeface="Hoefler Text"/>
              </a:rPr>
              <a:t>เปิดทำการตั้งแต่ </a:t>
            </a:r>
          </a:p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800" b="1" dirty="0">
                <a:solidFill>
                  <a:srgbClr val="0070C0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  <a:sym typeface="Hoefler Text"/>
              </a:rPr>
              <a:t>1 ตุลาคม 2560</a:t>
            </a:r>
          </a:p>
        </p:txBody>
      </p:sp>
    </p:spTree>
    <p:extLst>
      <p:ext uri="{BB962C8B-B14F-4D97-AF65-F5344CB8AC3E}">
        <p14:creationId xmlns:p14="http://schemas.microsoft.com/office/powerpoint/2010/main" val="378150206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51" y="159619"/>
            <a:ext cx="8736583" cy="653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8688" y="1274533"/>
            <a:ext cx="7286625" cy="2409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r>
              <a:rPr lang="th-TH" sz="3800" b="1" dirty="0">
                <a:solidFill>
                  <a:srgbClr val="C0000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  <a:sym typeface="Hoefler Text"/>
              </a:rPr>
              <a:t>ตั้งอยู่ </a:t>
            </a:r>
            <a:r>
              <a:rPr lang="th-TH" sz="3800" b="1" dirty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ณ จังหวัดนครศรีธรรมราช</a:t>
            </a:r>
          </a:p>
          <a:p>
            <a:r>
              <a:rPr lang="th-TH" sz="38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2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th-TH" sz="38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อาคารศาลแขวงนครศรีธรรมราช) </a:t>
            </a:r>
            <a:r>
              <a:rPr lang="th-TH" sz="3800" b="1" dirty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800" b="1" dirty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800" b="1" dirty="0">
                <a:solidFill>
                  <a:srgbClr val="145821"/>
                </a:solidFill>
                <a:latin typeface="TH SarabunIT๙" pitchFamily="34" charset="-34"/>
                <a:cs typeface="TH SarabunIT๙" pitchFamily="34" charset="-34"/>
              </a:rPr>
              <a:t>มีเขตอำนาจเหนือ 7 จังหวัด ได้แก่ </a:t>
            </a:r>
            <a:r>
              <a:rPr lang="th-TH" sz="34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กระบี่ ชุมพร นครศรีธรรมราช พังงา ภูเก็ต ระนอง สุราษฎร์ธานี</a:t>
            </a:r>
            <a:endParaRPr lang="th-TH" sz="3400" b="1" dirty="0">
              <a:solidFill>
                <a:srgbClr val="0D0D0D">
                  <a:alpha val="80000"/>
                </a:srgbClr>
              </a:solidFill>
              <a:effectLst>
                <a:outerShdw blurRad="25400" dist="12700" dir="5400000" rotWithShape="0">
                  <a:srgbClr val="FFFFFF"/>
                </a:outerShdw>
              </a:effectLst>
              <a:latin typeface="TH SarabunIT๙" pitchFamily="34" charset="-34"/>
              <a:cs typeface="TH SarabunIT๙" pitchFamily="34" charset="-34"/>
              <a:sym typeface="Hoefler Tex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t="48056" r="3083" b="1954"/>
          <a:stretch/>
        </p:blipFill>
        <p:spPr bwMode="auto">
          <a:xfrm>
            <a:off x="3982641" y="3830836"/>
            <a:ext cx="4655363" cy="2946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dy"/>
          <p:cNvSpPr txBox="1">
            <a:spLocks/>
          </p:cNvSpPr>
          <p:nvPr/>
        </p:nvSpPr>
        <p:spPr>
          <a:xfrm>
            <a:off x="3134320" y="426212"/>
            <a:ext cx="2911078" cy="857250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5717" tIns="35717" rIns="35717" bIns="35717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9pPr>
          </a:lstStyle>
          <a:p>
            <a:r>
              <a:rPr lang="th-TH" sz="6200" b="1" dirty="0">
                <a:solidFill>
                  <a:srgbClr val="7030A0"/>
                </a:solidFill>
                <a:effectLst/>
                <a:latin typeface="TH SarabunIT๙" pitchFamily="34" charset="-34"/>
                <a:cs typeface="TH SarabunIT๙" pitchFamily="34" charset="-34"/>
              </a:rPr>
              <a:t>ภาค 8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6"/>
          <a:stretch/>
        </p:blipFill>
        <p:spPr bwMode="auto">
          <a:xfrm>
            <a:off x="446485" y="3857625"/>
            <a:ext cx="3417399" cy="2268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8574" y="4071937"/>
            <a:ext cx="2893219" cy="12407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800" b="1" dirty="0">
                <a:solidFill>
                  <a:srgbClr val="0070C0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  <a:sym typeface="Hoefler Text"/>
              </a:rPr>
              <a:t>เปิดทำการตั้งแต่ </a:t>
            </a:r>
          </a:p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800" b="1" dirty="0">
                <a:solidFill>
                  <a:srgbClr val="0070C0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  <a:sym typeface="Hoefler Text"/>
              </a:rPr>
              <a:t>1 เมษายน 2560</a:t>
            </a:r>
          </a:p>
        </p:txBody>
      </p:sp>
    </p:spTree>
    <p:extLst>
      <p:ext uri="{BB962C8B-B14F-4D97-AF65-F5344CB8AC3E}">
        <p14:creationId xmlns:p14="http://schemas.microsoft.com/office/powerpoint/2010/main" val="69240615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51" y="159619"/>
            <a:ext cx="8736583" cy="653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3610" y="1215002"/>
            <a:ext cx="4822031" cy="31960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r>
              <a:rPr lang="th-TH" sz="3800" b="1" dirty="0">
                <a:solidFill>
                  <a:srgbClr val="C0000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  <a:sym typeface="Hoefler Text"/>
              </a:rPr>
              <a:t>ตั้งอยู่ </a:t>
            </a:r>
            <a:r>
              <a:rPr lang="th-TH" sz="3800" b="1" dirty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ณ จังหวัดสงขลา</a:t>
            </a:r>
          </a:p>
          <a:p>
            <a:r>
              <a:rPr lang="th-TH" sz="31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th-TH" sz="2800" b="1" i="0" dirty="0">
                <a:solidFill>
                  <a:srgbClr val="0070C0"/>
                </a:solidFill>
                <a:effectLst/>
                <a:latin typeface="TH SarabunIT๙" pitchFamily="34" charset="-34"/>
                <a:cs typeface="TH SarabunIT๙" pitchFamily="34" charset="-34"/>
              </a:rPr>
              <a:t>อาคารร่มพฤกษ์ ศาลเยาวชนและครอบครัว</a:t>
            </a:r>
            <a:r>
              <a:rPr lang="th-TH" sz="2800" b="1" i="0">
                <a:solidFill>
                  <a:srgbClr val="0070C0"/>
                </a:solidFill>
                <a:effectLst/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2800" b="1" i="0">
                <a:solidFill>
                  <a:srgbClr val="0070C0"/>
                </a:solidFill>
                <a:effectLst/>
                <a:latin typeface="TH SarabunIT๙" pitchFamily="34" charset="-34"/>
                <a:cs typeface="TH SarabunIT๙" pitchFamily="34" charset="-34"/>
              </a:rPr>
            </a:br>
            <a:r>
              <a:rPr lang="th-TH" sz="2800" b="1" i="0">
                <a:solidFill>
                  <a:srgbClr val="0070C0"/>
                </a:solidFill>
                <a:effectLst/>
                <a:latin typeface="TH SarabunIT๙" pitchFamily="34" charset="-34"/>
                <a:cs typeface="TH SarabunIT๙" pitchFamily="34" charset="-34"/>
              </a:rPr>
              <a:t>จังหวัดสงขลาเดิม</a:t>
            </a:r>
            <a:r>
              <a:rPr lang="th-TH" sz="2800" b="1" i="0" dirty="0">
                <a:solidFill>
                  <a:srgbClr val="0070C0"/>
                </a:solidFill>
                <a:effectLst/>
                <a:latin typeface="TH SarabunIT๙" pitchFamily="34" charset="-34"/>
                <a:cs typeface="TH SarabunIT๙" pitchFamily="34" charset="-34"/>
              </a:rPr>
              <a:t>)</a:t>
            </a:r>
            <a:endParaRPr lang="th-TH" sz="2800" b="1" i="0" dirty="0">
              <a:solidFill>
                <a:srgbClr val="0070C0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3800" b="1" dirty="0">
                <a:solidFill>
                  <a:srgbClr val="145821"/>
                </a:solidFill>
                <a:latin typeface="TH SarabunIT๙" pitchFamily="34" charset="-34"/>
                <a:cs typeface="TH SarabunIT๙" pitchFamily="34" charset="-34"/>
              </a:rPr>
              <a:t>มีเขตอำนาจเหนือ 7 จังหวัด ได้แก่ </a:t>
            </a:r>
          </a:p>
          <a:p>
            <a:r>
              <a:rPr lang="th-TH" sz="34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ตรัง นราธิวาส ปัตตานี   </a:t>
            </a:r>
            <a:br>
              <a:rPr lang="th-TH" sz="34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4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พัทลุง ยะลา สงขลา สตูล</a:t>
            </a:r>
            <a:endParaRPr lang="th-TH" sz="3400" b="1" dirty="0">
              <a:solidFill>
                <a:srgbClr val="0D0D0D">
                  <a:alpha val="80000"/>
                </a:srgbClr>
              </a:solidFill>
              <a:effectLst>
                <a:outerShdw blurRad="25400" dist="12700" dir="5400000" rotWithShape="0">
                  <a:srgbClr val="FFFFFF"/>
                </a:outerShdw>
              </a:effectLst>
              <a:latin typeface="TH SarabunIT๙" pitchFamily="34" charset="-34"/>
              <a:cs typeface="TH SarabunIT๙" pitchFamily="34" charset="-34"/>
              <a:sym typeface="Hoefler Tex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922" y="1678600"/>
            <a:ext cx="3857625" cy="4426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Body"/>
          <p:cNvSpPr txBox="1">
            <a:spLocks/>
          </p:cNvSpPr>
          <p:nvPr/>
        </p:nvSpPr>
        <p:spPr>
          <a:xfrm>
            <a:off x="3116461" y="589359"/>
            <a:ext cx="2911078" cy="857250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5717" tIns="35717" rIns="35717" bIns="35717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9pPr>
          </a:lstStyle>
          <a:p>
            <a:r>
              <a:rPr lang="th-TH" sz="6200" b="1" dirty="0">
                <a:solidFill>
                  <a:srgbClr val="7030A0"/>
                </a:solidFill>
                <a:effectLst/>
                <a:latin typeface="TH SarabunIT๙" pitchFamily="34" charset="-34"/>
                <a:cs typeface="TH SarabunIT๙" pitchFamily="34" charset="-34"/>
              </a:rPr>
              <a:t>ภาค 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3"/>
          <a:stretch/>
        </p:blipFill>
        <p:spPr bwMode="auto">
          <a:xfrm>
            <a:off x="1089422" y="4353080"/>
            <a:ext cx="3343324" cy="2196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57312" y="4509492"/>
            <a:ext cx="2893219" cy="12407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800" b="1" dirty="0">
                <a:solidFill>
                  <a:srgbClr val="0070C0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  <a:sym typeface="Hoefler Text"/>
              </a:rPr>
              <a:t>เปิดทำการตั้งแต่ </a:t>
            </a:r>
          </a:p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th-TH" sz="3800" b="1" dirty="0">
                <a:solidFill>
                  <a:srgbClr val="0070C0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  <a:sym typeface="Hoefler Text"/>
              </a:rPr>
              <a:t>1 เมษายน 2560</a:t>
            </a:r>
          </a:p>
        </p:txBody>
      </p:sp>
    </p:spTree>
    <p:extLst>
      <p:ext uri="{BB962C8B-B14F-4D97-AF65-F5344CB8AC3E}">
        <p14:creationId xmlns:p14="http://schemas.microsoft.com/office/powerpoint/2010/main" val="188762122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56" y="423068"/>
            <a:ext cx="7612063" cy="782638"/>
          </a:xfrm>
        </p:spPr>
        <p:txBody>
          <a:bodyPr/>
          <a:lstStyle/>
          <a:p>
            <a:pPr eaLnBrk="1" hangingPunct="1"/>
            <a:r>
              <a:rPr lang="th-TH" sz="48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ความเป็นมาของศาลอาญาคดีทุจริต</a:t>
            </a:r>
            <a:br>
              <a:rPr lang="th-TH" sz="48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8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และประพฤติมิชอบ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2420938"/>
            <a:ext cx="5843588" cy="3168650"/>
          </a:xfrm>
        </p:spPr>
        <p:txBody>
          <a:bodyPr/>
          <a:lstStyle/>
          <a:p>
            <a:pPr marL="342900" lvl="1" indent="-342900" eaLnBrk="1" hangingPunct="1">
              <a:buFontTx/>
              <a:buChar char="•"/>
              <a:defRPr/>
            </a:pPr>
            <a:r>
              <a:rPr lang="th-TH" sz="4800" b="1" dirty="0">
                <a:latin typeface="TH SarabunIT๙" pitchFamily="34" charset="-34"/>
                <a:cs typeface="TH SarabunIT๙" pitchFamily="34" charset="-34"/>
              </a:rPr>
              <a:t>ก่อนปี ๒๕๔๐</a:t>
            </a:r>
            <a:endParaRPr lang="en-US" sz="4800" b="1" dirty="0">
              <a:latin typeface="TH SarabunIT๙" pitchFamily="34" charset="-34"/>
              <a:cs typeface="TH SarabunIT๙" pitchFamily="34" charset="-34"/>
            </a:endParaRPr>
          </a:p>
          <a:p>
            <a:pPr marL="342900" lvl="1" indent="-342900" eaLnBrk="1" hangingPunct="1">
              <a:buFontTx/>
              <a:buChar char="•"/>
              <a:defRPr/>
            </a:pPr>
            <a:r>
              <a:rPr lang="th-TH" sz="4800" b="1" dirty="0">
                <a:latin typeface="TH SarabunIT๙" pitchFamily="34" charset="-34"/>
                <a:cs typeface="TH SarabunIT๙" pitchFamily="34" charset="-34"/>
              </a:rPr>
              <a:t>หลังปี ๒๕๔๐</a:t>
            </a:r>
            <a:endParaRPr lang="en-US" sz="4800" b="1" dirty="0">
              <a:latin typeface="TH SarabunIT๙" pitchFamily="34" charset="-34"/>
              <a:cs typeface="TH SarabunIT๙" pitchFamily="34" charset="-34"/>
            </a:endParaRPr>
          </a:p>
          <a:p>
            <a:pPr eaLnBrk="1" hangingPunct="1">
              <a:defRPr/>
            </a:pPr>
            <a:r>
              <a:rPr lang="th-TH" sz="4800" b="1" dirty="0">
                <a:latin typeface="TH SarabunIT๙" pitchFamily="34" charset="-34"/>
                <a:cs typeface="TH SarabunIT๙" pitchFamily="34" charset="-34"/>
              </a:rPr>
              <a:t>ปี ๒๕๕๙</a:t>
            </a:r>
          </a:p>
        </p:txBody>
      </p:sp>
      <p:pic>
        <p:nvPicPr>
          <p:cNvPr id="44036" name="Picture 169" descr="C:\Users\TEST02\Desktop\trans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2225"/>
            <a:ext cx="12668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อัยการสูงสุด   ประธานกรรมการ ป.ป.ช.  พนักงานอัยการ หรือ คณะกรรมการ ป.ป.ช. เป็นโจทก์"/>
          <p:cNvSpPr>
            <a:spLocks noGrp="1"/>
          </p:cNvSpPr>
          <p:nvPr>
            <p:ph type="ctrTitle"/>
          </p:nvPr>
        </p:nvSpPr>
        <p:spPr>
          <a:xfrm>
            <a:off x="1259632" y="2493293"/>
            <a:ext cx="6554391" cy="230385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defTabSz="265175">
              <a:defRPr sz="5046" cap="all" spc="1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lvl="1"/>
            <a:r>
              <a:rPr lang="th-TH" sz="5100" b="1" u="sng" dirty="0">
                <a:latin typeface="TH SarabunIT๙" pitchFamily="34" charset="-34"/>
                <a:cs typeface="TH SarabunIT๙" pitchFamily="34" charset="-34"/>
              </a:rPr>
              <a:t>คดีถึงที่สุดในชั้นอุทธรณ์</a:t>
            </a:r>
            <a:r>
              <a:rPr lang="th-TH" sz="5100" b="1" dirty="0">
                <a:latin typeface="TH SarabunIT๙" pitchFamily="34" charset="-34"/>
                <a:cs typeface="TH SarabunIT๙" pitchFamily="34" charset="-34"/>
              </a:rPr>
              <a:t> </a:t>
            </a:r>
            <a:br>
              <a:rPr lang="th-TH" sz="51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600" dirty="0">
                <a:latin typeface="TH SarabunIT๙" pitchFamily="34" charset="-34"/>
                <a:cs typeface="TH SarabunIT๙" pitchFamily="34" charset="-34"/>
              </a:rPr>
              <a:t>แต่มีข้อยกเว้นบางประการ</a:t>
            </a:r>
            <a:r>
              <a:rPr lang="th-TH" sz="5100" dirty="0"/>
              <a:t/>
            </a:r>
            <a:br>
              <a:rPr lang="th-TH" sz="5100" dirty="0"/>
            </a:br>
            <a:endParaRPr lang="en-US" sz="3400" dirty="0"/>
          </a:p>
        </p:txBody>
      </p:sp>
      <p:sp>
        <p:nvSpPr>
          <p:cNvPr id="139" name="Body"/>
          <p:cNvSpPr>
            <a:spLocks noGrp="1"/>
          </p:cNvSpPr>
          <p:nvPr>
            <p:ph type="subTitle" sz="quarter" idx="1"/>
          </p:nvPr>
        </p:nvSpPr>
        <p:spPr>
          <a:xfrm>
            <a:off x="1259632" y="1312466"/>
            <a:ext cx="6554391" cy="964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/>
            <a:r>
              <a:rPr lang="th-TH" sz="38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ศาลอุทธรณ์แผนกคดีทุจริตและประพฤติมิชอบ </a:t>
            </a:r>
            <a:endParaRPr lang="en-US" sz="38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85983510"/>
      </p:ext>
    </p:extLst>
  </p:cSld>
  <p:clrMapOvr>
    <a:masterClrMapping/>
  </p:clrMapOvr>
  <p:transition spd="slow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32656"/>
            <a:ext cx="9144000" cy="2016224"/>
          </a:xfrm>
          <a:prstGeom prst="rect">
            <a:avLst/>
          </a:prstGeom>
          <a:gradFill flip="none" rotWithShape="1">
            <a:gsLst>
              <a:gs pos="34000">
                <a:schemeClr val="bg1">
                  <a:alpha val="88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52229" name="TextBox 1"/>
          <p:cNvSpPr txBox="1">
            <a:spLocks noChangeArrowheads="1"/>
          </p:cNvSpPr>
          <p:nvPr/>
        </p:nvSpPr>
        <p:spPr bwMode="auto">
          <a:xfrm>
            <a:off x="527050" y="704850"/>
            <a:ext cx="84010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th-TH" sz="8000" b="1" dirty="0">
                <a:latin typeface="TH SarabunIT๙" pitchFamily="34" charset="-34"/>
                <a:cs typeface="TH SarabunIT๙" pitchFamily="34" charset="-34"/>
              </a:rPr>
              <a:t>คดีทุจริตและประพฤติมิชอบ</a:t>
            </a:r>
            <a:endParaRPr lang="en-US" altLang="ko-KR" sz="8000" b="1" dirty="0">
              <a:solidFill>
                <a:schemeClr val="tx2"/>
              </a:solidFill>
              <a:latin typeface="TH SarabunIT๙" pitchFamily="34" charset="-34"/>
              <a:ea typeface="Malgun Gothic" pitchFamily="34" charset="-127"/>
              <a:cs typeface="TH SarabunIT๙" pitchFamily="34" charset="-34"/>
            </a:endParaRPr>
          </a:p>
        </p:txBody>
      </p:sp>
      <p:sp>
        <p:nvSpPr>
          <p:cNvPr id="7" name="TextBox 6">
            <a:hlinkClick r:id="rId2"/>
          </p:cNvPr>
          <p:cNvSpPr txBox="1"/>
          <p:nvPr/>
        </p:nvSpPr>
        <p:spPr>
          <a:xfrm>
            <a:off x="527050" y="6597650"/>
            <a:ext cx="861695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ALLPPT.com _ Free PowerPoint Templates, Diagrams and Charts</a:t>
            </a:r>
            <a:endParaRPr lang="ko-KR" alt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740650" y="5521325"/>
            <a:ext cx="1187450" cy="1189038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52232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5995988"/>
            <a:ext cx="9763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10683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53251" name="Content Placeholder 5"/>
          <p:cNvSpPr>
            <a:spLocks noGrp="1"/>
          </p:cNvSpPr>
          <p:nvPr>
            <p:ph idx="1"/>
          </p:nvPr>
        </p:nvSpPr>
        <p:spPr>
          <a:xfrm>
            <a:off x="654050" y="1556792"/>
            <a:ext cx="8229600" cy="460375"/>
          </a:xfrm>
        </p:spPr>
        <p:txBody>
          <a:bodyPr/>
          <a:lstStyle/>
          <a:p>
            <a:pPr eaLnBrk="1" hangingPunct="1"/>
            <a:endParaRPr lang="th-TH" sz="3600" b="1" dirty="0">
              <a:solidFill>
                <a:srgbClr val="404040"/>
              </a:solidFill>
            </a:endParaRPr>
          </a:p>
          <a:p>
            <a:pPr eaLnBrk="1" hangingPunct="1"/>
            <a:r>
              <a:rPr lang="th-TH" sz="3600" b="1" dirty="0">
                <a:solidFill>
                  <a:srgbClr val="404040"/>
                </a:solidFill>
              </a:rPr>
              <a:t>พระราชบัญญัติจัดตั้งศาลอาญาคดีทุจริต</a:t>
            </a:r>
            <a:br>
              <a:rPr lang="th-TH" sz="3600" b="1" dirty="0">
                <a:solidFill>
                  <a:srgbClr val="404040"/>
                </a:solidFill>
              </a:rPr>
            </a:br>
            <a:r>
              <a:rPr lang="th-TH" sz="3600" b="1" dirty="0">
                <a:solidFill>
                  <a:srgbClr val="404040"/>
                </a:solidFill>
              </a:rPr>
              <a:t>และประพฤติมิชอบ พ.ศ. ๒๕๕๙</a:t>
            </a:r>
          </a:p>
        </p:txBody>
      </p:sp>
      <p:sp>
        <p:nvSpPr>
          <p:cNvPr id="53252" name="Content Placeholder 6"/>
          <p:cNvSpPr>
            <a:spLocks noGrp="1"/>
          </p:cNvSpPr>
          <p:nvPr>
            <p:ph idx="10"/>
          </p:nvPr>
        </p:nvSpPr>
        <p:spPr>
          <a:xfrm>
            <a:off x="457200" y="2852936"/>
            <a:ext cx="8229600" cy="2735560"/>
          </a:xfrm>
        </p:spPr>
        <p:txBody>
          <a:bodyPr/>
          <a:lstStyle/>
          <a:p>
            <a:pPr eaLnBrk="1" hangingPunct="1"/>
            <a: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มาตรา ๓  ในพระราชบัญญัตินี้</a:t>
            </a:r>
            <a:endParaRPr lang="en-US" sz="4000" b="1" dirty="0">
              <a:solidFill>
                <a:srgbClr val="404040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 eaLnBrk="1" hangingPunct="1"/>
            <a:r>
              <a:rPr lang="en-US" sz="4000" b="1" dirty="0">
                <a:solidFill>
                  <a:srgbClr val="4F6228"/>
                </a:solidFill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sz="4000" b="1" dirty="0">
                <a:solidFill>
                  <a:srgbClr val="4F6228"/>
                </a:solidFill>
                <a:latin typeface="TH SarabunIT๙" pitchFamily="34" charset="-34"/>
                <a:cs typeface="TH SarabunIT๙" pitchFamily="34" charset="-34"/>
              </a:rPr>
              <a:t>ศาลอาญาคดีทุจริตและประพฤติมิชอบ</a:t>
            </a:r>
            <a:r>
              <a:rPr lang="en-US" sz="4000" b="1" dirty="0">
                <a:solidFill>
                  <a:srgbClr val="4F6228"/>
                </a:solidFill>
                <a:latin typeface="TH SarabunIT๙" pitchFamily="34" charset="-34"/>
                <a:cs typeface="TH SarabunIT๙" pitchFamily="34" charset="-34"/>
              </a:rPr>
              <a:t>”</a:t>
            </a:r>
            <a:r>
              <a:rPr lang="th-TH" sz="4000" b="1" dirty="0">
                <a:solidFill>
                  <a:srgbClr val="4F6228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หมายความว่า ศาลอาญาคดีทุจริตและประพฤติมิชอบกลาง และ</a:t>
            </a:r>
            <a:b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ศาลอาญาคดีทุจริตและประพฤติมิชอบภาค</a:t>
            </a:r>
            <a:endParaRPr lang="en-US" sz="4000" b="1" dirty="0">
              <a:solidFill>
                <a:srgbClr val="40404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54050" y="260350"/>
            <a:ext cx="7835900" cy="1143000"/>
          </a:xfrm>
          <a:prstGeom prst="rect">
            <a:avLst/>
          </a:prstGeom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400" b="1" kern="1200" baseline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icrosoft New Tai Lue" pitchFamily="34" charset="0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3600" dirty="0">
              <a:ea typeface="+mj-ea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91115" y="157497"/>
            <a:ext cx="7848600" cy="914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extBox 6"/>
          <p:cNvSpPr txBox="1"/>
          <p:nvPr/>
        </p:nvSpPr>
        <p:spPr>
          <a:xfrm>
            <a:off x="1003005" y="157497"/>
            <a:ext cx="7238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th-TH" sz="5400" b="1" dirty="0">
                <a:latin typeface="TH SarabunIT๙" pitchFamily="34" charset="-34"/>
                <a:cs typeface="TH SarabunIT๙" pitchFamily="34" charset="-34"/>
              </a:rPr>
              <a:t>คดีทุจริตและประพฤติมิชอบ</a:t>
            </a:r>
            <a:endParaRPr lang="en-US" altLang="ko-KR" sz="5400" b="1" dirty="0">
              <a:solidFill>
                <a:schemeClr val="tx2"/>
              </a:solidFill>
              <a:latin typeface="TH SarabunIT๙" pitchFamily="34" charset="-34"/>
              <a:ea typeface="Malgun Gothic" pitchFamily="34" charset="-127"/>
              <a:cs typeface="TH SarabunIT๙" pitchFamily="34" charset="-3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2"/>
          <p:cNvSpPr txBox="1">
            <a:spLocks/>
          </p:cNvSpPr>
          <p:nvPr/>
        </p:nvSpPr>
        <p:spPr bwMode="auto">
          <a:xfrm>
            <a:off x="367265" y="1666981"/>
            <a:ext cx="84963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thaiDist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4000" b="1" dirty="0">
                <a:solidFill>
                  <a:srgbClr val="4F6228"/>
                </a:solidFill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sz="4000" b="1" dirty="0">
                <a:solidFill>
                  <a:srgbClr val="4F6228"/>
                </a:solidFill>
                <a:latin typeface="TH SarabunIT๙" pitchFamily="34" charset="-34"/>
                <a:cs typeface="TH SarabunIT๙" pitchFamily="34" charset="-34"/>
              </a:rPr>
              <a:t>คดีทุจริตและประพฤติมิชอบ</a:t>
            </a:r>
            <a:r>
              <a:rPr lang="en-US" sz="4000" b="1" dirty="0">
                <a:solidFill>
                  <a:srgbClr val="4F6228"/>
                </a:solidFill>
                <a:latin typeface="TH SarabunIT๙" pitchFamily="34" charset="-34"/>
                <a:cs typeface="TH SarabunIT๙" pitchFamily="34" charset="-34"/>
              </a:rPr>
              <a:t>”</a:t>
            </a:r>
            <a:r>
              <a:rPr lang="th-TH" sz="4000" b="1" dirty="0">
                <a:solidFill>
                  <a:srgbClr val="4F6228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หมายความว่า คดีดังต่อไปนี้ ไม่ว่าจะมีข้อหาหรือความผิดอื่นที่เกี่ยวข้องกันรวมอยู่ด้วยหรือไม่ก็ตาม</a:t>
            </a:r>
            <a:endParaRPr lang="en-US" sz="4000" b="1" dirty="0">
              <a:solidFill>
                <a:srgbClr val="404040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(๑) คดีอาญาที่ฟ้องให้ลงโทษเจ้าหน้าที่ของรัฐในความผิดต่อตำแหน่งหน้าที่ราชการหรือความผิดต่อตำแหน่งหน้าที่ในการยุติธรรมตามประมวลกฎหมายอาญา ความผิดต่อตำแหน่งหน้าที่หรือทุจริตต่อหน้าที่ตามกฎหมายอื่น หรือความผิดอื่นอันเนื่องมาจากการประพฤติมิชอบ</a:t>
            </a:r>
            <a:endParaRPr lang="en-US" sz="4000" b="1" dirty="0">
              <a:solidFill>
                <a:srgbClr val="404040"/>
              </a:solidFill>
              <a:latin typeface="TH SarabunIT๙" pitchFamily="34" charset="-34"/>
              <a:cs typeface="TH SarabunIT๙" pitchFamily="34" charset="-34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3000" b="1" dirty="0">
              <a:solidFill>
                <a:srgbClr val="404040"/>
              </a:solidFill>
              <a:latin typeface="Microsoft New Tai Lue" pitchFamily="34" charset="0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91115" y="157497"/>
            <a:ext cx="7848600" cy="914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1003005" y="157497"/>
            <a:ext cx="7238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th-TH" sz="5400" b="1" dirty="0">
                <a:latin typeface="TH SarabunIT๙" pitchFamily="34" charset="-34"/>
                <a:cs typeface="TH SarabunIT๙" pitchFamily="34" charset="-34"/>
              </a:rPr>
              <a:t>คดีทุจริตและประพฤติมิชอบ</a:t>
            </a:r>
            <a:endParaRPr lang="en-US" altLang="ko-KR" sz="5400" b="1" dirty="0">
              <a:solidFill>
                <a:schemeClr val="tx2"/>
              </a:solidFill>
              <a:latin typeface="TH SarabunIT๙" pitchFamily="34" charset="-34"/>
              <a:ea typeface="Malgun Gothic" pitchFamily="34" charset="-127"/>
              <a:cs typeface="TH SarabunIT๙" pitchFamily="34" charset="-3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60648"/>
          </a:xfrm>
        </p:spPr>
        <p:txBody>
          <a:bodyPr/>
          <a:lstStyle/>
          <a:p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ขยายความมาตรา ๓ (๑)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idx="10"/>
          </p:nvPr>
        </p:nvSpPr>
        <p:spPr>
          <a:xfrm>
            <a:off x="251520" y="1772816"/>
            <a:ext cx="8640960" cy="4032448"/>
          </a:xfrm>
        </p:spPr>
        <p:txBody>
          <a:bodyPr/>
          <a:lstStyle/>
          <a:p>
            <a:pPr>
              <a:spcBef>
                <a:spcPts val="0"/>
              </a:spcBef>
              <a:buFontTx/>
              <a:buChar char="-"/>
            </a:pP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600" b="1" u="sng" dirty="0">
                <a:latin typeface="TH SarabunIT๙" pitchFamily="34" charset="-34"/>
                <a:cs typeface="TH SarabunIT๙" pitchFamily="34" charset="-34"/>
              </a:rPr>
              <a:t>ความผิดต่อตำแหน่งหน้าที่ราชการ </a:t>
            </a:r>
            <a:br>
              <a:rPr lang="th-TH" sz="3600" b="1" u="sng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  ตาม </a:t>
            </a:r>
            <a:r>
              <a:rPr lang="th-TH" sz="3600" b="1" dirty="0" err="1">
                <a:latin typeface="TH SarabunIT๙" pitchFamily="34" charset="-34"/>
                <a:cs typeface="TH SarabunIT๙" pitchFamily="34" charset="-34"/>
              </a:rPr>
              <a:t>ป.อ</a:t>
            </a: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. ได้แก่ มาตรา ๑๔๗ – ๑๖๖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600" b="1" u="sng" dirty="0">
                <a:latin typeface="TH SarabunIT๙" pitchFamily="34" charset="-34"/>
                <a:cs typeface="TH SarabunIT๙" pitchFamily="34" charset="-34"/>
              </a:rPr>
              <a:t>ความผิดต่อตำแหน่งหน้าที่ในการยุติธรรม </a:t>
            </a:r>
            <a:br>
              <a:rPr lang="th-TH" sz="3600" b="1" u="sng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  ตาม </a:t>
            </a:r>
            <a:r>
              <a:rPr lang="th-TH" sz="3600" b="1" dirty="0" err="1">
                <a:latin typeface="TH SarabunIT๙" pitchFamily="34" charset="-34"/>
                <a:cs typeface="TH SarabunIT๙" pitchFamily="34" charset="-34"/>
              </a:rPr>
              <a:t>ป.อ</a:t>
            </a: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. ได้แก่ มาตรา </a:t>
            </a:r>
            <a:r>
              <a:rPr lang="en-US" sz="3600" b="1" dirty="0">
                <a:latin typeface="TH SarabunIT๙" pitchFamily="34" charset="-34"/>
                <a:cs typeface="TH SarabunIT๙" pitchFamily="34" charset="-34"/>
              </a:rPr>
              <a:t>200</a:t>
            </a: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 – </a:t>
            </a:r>
            <a:r>
              <a:rPr lang="en-US" sz="3600" b="1" dirty="0">
                <a:latin typeface="TH SarabunIT๙" pitchFamily="34" charset="-34"/>
                <a:cs typeface="TH SarabunIT๙" pitchFamily="34" charset="-34"/>
              </a:rPr>
              <a:t>205</a:t>
            </a:r>
            <a:endParaRPr lang="th-TH" sz="3600" b="1" dirty="0">
              <a:latin typeface="TH SarabunIT๙" pitchFamily="34" charset="-34"/>
              <a:cs typeface="TH SarabunIT๙" pitchFamily="34" charset="-34"/>
            </a:endParaRPr>
          </a:p>
          <a:p>
            <a:pPr>
              <a:spcBef>
                <a:spcPts val="0"/>
              </a:spcBef>
              <a:buFontTx/>
              <a:buChar char="-"/>
            </a:pP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600" b="1" u="sng" dirty="0">
                <a:latin typeface="TH SarabunIT๙" pitchFamily="34" charset="-34"/>
                <a:cs typeface="TH SarabunIT๙" pitchFamily="34" charset="-34"/>
              </a:rPr>
              <a:t>ความผิดต่อตำแหน่งหน้าที่หรือทุจริตต่อหน้าที่ตามกฎหมายอื่น </a:t>
            </a:r>
            <a:br>
              <a:rPr lang="th-TH" sz="3600" b="1" u="sng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  เช่น พ.ร.บ. ว่าด้วยความผิดของพนักงานในองค์การหรือ   </a:t>
            </a:r>
          </a:p>
          <a:p>
            <a:pPr>
              <a:spcBef>
                <a:spcPts val="0"/>
              </a:spcBef>
            </a:pP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        หน่วยงานของรัฐ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600" b="1" u="sng" dirty="0">
                <a:latin typeface="TH SarabunIT๙" pitchFamily="34" charset="-34"/>
                <a:cs typeface="TH SarabunIT๙" pitchFamily="34" charset="-34"/>
              </a:rPr>
              <a:t>ความผิดอันเนื่องมาจากการประพฤติมิชอบ </a:t>
            </a:r>
            <a:r>
              <a:rPr lang="th-TH" sz="3600" b="1" u="sng"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600" b="1" u="sng">
                <a:latin typeface="TH SarabunIT๙" pitchFamily="34" charset="-34"/>
                <a:cs typeface="TH SarabunIT๙" pitchFamily="34" charset="-34"/>
              </a:rPr>
            </a:br>
            <a:endParaRPr lang="th-TH" sz="36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ชื่อเรื่อง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>
                <a:latin typeface="TH SarabunIT๙" pitchFamily="34" charset="-34"/>
                <a:cs typeface="TH SarabunIT๙" pitchFamily="34" charset="-34"/>
              </a:rPr>
              <a:t>คดีทุจริตและประพฤติมิชอบ</a:t>
            </a:r>
          </a:p>
        </p:txBody>
      </p:sp>
    </p:spTree>
    <p:extLst>
      <p:ext uri="{BB962C8B-B14F-4D97-AF65-F5344CB8AC3E}">
        <p14:creationId xmlns:p14="http://schemas.microsoft.com/office/powerpoint/2010/main" val="3060863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ตัวแทนเนื้อหา 2"/>
          <p:cNvSpPr>
            <a:spLocks noGrp="1"/>
          </p:cNvSpPr>
          <p:nvPr>
            <p:ph idx="10"/>
          </p:nvPr>
        </p:nvSpPr>
        <p:spPr>
          <a:xfrm>
            <a:off x="310115" y="1484784"/>
            <a:ext cx="8229600" cy="3598862"/>
          </a:xfrm>
        </p:spPr>
        <p:txBody>
          <a:bodyPr/>
          <a:lstStyle/>
          <a:p>
            <a:pPr algn="thaiDist" eaLnBrk="1" hangingPunct="1"/>
            <a: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(๒) คดีอาญาที่ฟ้องให้ลงโทษเจ้าหน้าที่ของรัฐหรือบุคคลที่กระทำความผิดฐานฟอกเงินที่เกี่ยวเนื่องกับความผิดตาม (๑) หรือกระทำความผิดตามกฎหมายว่าด้วยความผิดเกี่ยวกับการเสนอราคาต่อหน่วยงานของรัฐ กฎหมายว่าด้วยการให้เอกชนร่วมลงทุนในกิจการของรัฐ หรือกฎหมายอื่นที่มีวัตถุประสงค์ในการป้องกันและปราบปรามการทุจริตหรือประพฤติมิชอบ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91115" y="157497"/>
            <a:ext cx="7848600" cy="914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1003005" y="157497"/>
            <a:ext cx="7238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th-TH" sz="5400" b="1" dirty="0">
                <a:latin typeface="TH SarabunIT๙" pitchFamily="34" charset="-34"/>
                <a:cs typeface="TH SarabunIT๙" pitchFamily="34" charset="-34"/>
              </a:rPr>
              <a:t>คดีทุจริตและประพฤติมิชอบ</a:t>
            </a:r>
            <a:endParaRPr lang="en-US" altLang="ko-KR" sz="5400" b="1" dirty="0">
              <a:solidFill>
                <a:schemeClr val="tx2"/>
              </a:solidFill>
              <a:latin typeface="TH SarabunIT๙" pitchFamily="34" charset="-34"/>
              <a:ea typeface="Malgun Gothic" pitchFamily="34" charset="-127"/>
              <a:cs typeface="TH SarabunIT๙" pitchFamily="34" charset="-34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39552" y="1196752"/>
            <a:ext cx="2962672" cy="460648"/>
          </a:xfrm>
        </p:spPr>
        <p:txBody>
          <a:bodyPr/>
          <a:lstStyle/>
          <a:p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ขยายความ ๓ (๒)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idx="10"/>
          </p:nvPr>
        </p:nvSpPr>
        <p:spPr>
          <a:xfrm>
            <a:off x="251520" y="1700808"/>
            <a:ext cx="8712968" cy="4896544"/>
          </a:xfrm>
        </p:spPr>
        <p:txBody>
          <a:bodyPr/>
          <a:lstStyle/>
          <a:p>
            <a:pPr>
              <a:spcBef>
                <a:spcPts val="0"/>
              </a:spcBef>
              <a:buFontTx/>
              <a:buChar char="-"/>
            </a:pPr>
            <a:r>
              <a:rPr lang="th-TH" sz="3400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400" b="1" u="sng" dirty="0">
                <a:latin typeface="TH SarabunIT๙" pitchFamily="34" charset="-34"/>
                <a:cs typeface="TH SarabunIT๙" pitchFamily="34" charset="-34"/>
              </a:rPr>
              <a:t>ความผิดฐานฟอกเงินที่เกี่ยวเนื่องกับความผิดตาม (๑) </a:t>
            </a:r>
            <a:br>
              <a:rPr lang="th-TH" sz="3400" b="1" u="sng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400" b="1" dirty="0">
                <a:latin typeface="TH SarabunIT๙" pitchFamily="34" charset="-34"/>
                <a:cs typeface="TH SarabunIT๙" pitchFamily="34" charset="-34"/>
              </a:rPr>
              <a:t>  ได้แก่ พ.ร.บ. ป้องกันและปราบปรามการฟอกเงิน พ.ศ. ๒๕๔๒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th-TH" sz="3400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400" b="1" u="sng" dirty="0">
                <a:latin typeface="TH SarabunIT๙" pitchFamily="34" charset="-34"/>
                <a:cs typeface="TH SarabunIT๙" pitchFamily="34" charset="-34"/>
              </a:rPr>
              <a:t>ความผิดเกี่ยวกับการเสนอราคาต่อหน่วยงานของรัฐ </a:t>
            </a:r>
            <a:br>
              <a:rPr lang="th-TH" sz="3400" b="1" u="sng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400" b="1" dirty="0">
                <a:latin typeface="TH SarabunIT๙" pitchFamily="34" charset="-34"/>
                <a:cs typeface="TH SarabunIT๙" pitchFamily="34" charset="-34"/>
              </a:rPr>
              <a:t>  ได้แก่ พ.ร.บ. ว่าด้วยความผิดเกี่ยวกับการเสนอราคาต่อ   </a:t>
            </a:r>
          </a:p>
          <a:p>
            <a:pPr>
              <a:spcBef>
                <a:spcPts val="0"/>
              </a:spcBef>
            </a:pPr>
            <a:r>
              <a:rPr lang="th-TH" sz="3400" b="1" dirty="0">
                <a:latin typeface="TH SarabunIT๙" pitchFamily="34" charset="-34"/>
                <a:cs typeface="TH SarabunIT๙" pitchFamily="34" charset="-34"/>
              </a:rPr>
              <a:t>   หน่วยงานของรัฐ พ.ศ. ๒๕๔๒ (ฮั้วประมูล)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th-TH" sz="3400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400" b="1" u="sng" dirty="0">
                <a:latin typeface="TH SarabunIT๙" pitchFamily="34" charset="-34"/>
                <a:cs typeface="TH SarabunIT๙" pitchFamily="34" charset="-34"/>
              </a:rPr>
              <a:t>ความผิดว่าด้วยการให้เอกชนร่วมลงทุนในกิจการของรัฐ </a:t>
            </a:r>
            <a:br>
              <a:rPr lang="th-TH" sz="3400" b="1" u="sng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400" b="1" dirty="0">
                <a:latin typeface="TH SarabunIT๙" pitchFamily="34" charset="-34"/>
                <a:cs typeface="TH SarabunIT๙" pitchFamily="34" charset="-34"/>
              </a:rPr>
              <a:t>  ได้แก่ พ.ร.บ. ทุนรัฐวิสาหกิจ พ.ศ. ๒๕๔๒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th-TH" sz="3400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400" b="1" u="sng" dirty="0">
                <a:latin typeface="TH SarabunIT๙" pitchFamily="34" charset="-34"/>
                <a:cs typeface="TH SarabunIT๙" pitchFamily="34" charset="-34"/>
              </a:rPr>
              <a:t>กฎหมายอื่นที่มีวัตถุประสงค์ในการป้องกันและปราบปรามการทุจริต</a:t>
            </a:r>
            <a:r>
              <a:rPr lang="th-TH" sz="3400" b="1" dirty="0">
                <a:latin typeface="TH SarabunIT๙" pitchFamily="34" charset="-34"/>
                <a:cs typeface="TH SarabunIT๙" pitchFamily="34" charset="-34"/>
              </a:rPr>
              <a:t>    </a:t>
            </a:r>
          </a:p>
          <a:p>
            <a:pPr>
              <a:spcBef>
                <a:spcPts val="0"/>
              </a:spcBef>
            </a:pPr>
            <a:r>
              <a:rPr lang="th-TH" sz="3400" b="1" dirty="0">
                <a:latin typeface="TH SarabunIT๙" pitchFamily="34" charset="-34"/>
                <a:cs typeface="TH SarabunIT๙" pitchFamily="34" charset="-34"/>
              </a:rPr>
              <a:t>  เป็นกรณีเปิดช่องสำหรับอนาคต</a:t>
            </a:r>
          </a:p>
        </p:txBody>
      </p:sp>
      <p:sp>
        <p:nvSpPr>
          <p:cNvPr id="5" name="ชื่อเรื่อง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>
                <a:latin typeface="TH SarabunIT๙" pitchFamily="34" charset="-34"/>
                <a:cs typeface="TH SarabunIT๙" pitchFamily="34" charset="-34"/>
              </a:rPr>
              <a:t>คดีทุจริตและประพฤติมิชอบ</a:t>
            </a:r>
          </a:p>
        </p:txBody>
      </p:sp>
    </p:spTree>
    <p:extLst>
      <p:ext uri="{BB962C8B-B14F-4D97-AF65-F5344CB8AC3E}">
        <p14:creationId xmlns:p14="http://schemas.microsoft.com/office/powerpoint/2010/main" val="1943058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12"/>
          <p:cNvSpPr>
            <a:spLocks noGrp="1"/>
          </p:cNvSpPr>
          <p:nvPr>
            <p:ph idx="10"/>
          </p:nvPr>
        </p:nvSpPr>
        <p:spPr>
          <a:xfrm>
            <a:off x="323528" y="1268760"/>
            <a:ext cx="7718269" cy="5256584"/>
          </a:xfrm>
        </p:spPr>
        <p:txBody>
          <a:bodyPr/>
          <a:lstStyle/>
          <a:p>
            <a:pPr algn="thaiDist" eaLnBrk="1" hangingPunct="1">
              <a:spcBef>
                <a:spcPts val="0"/>
              </a:spcBef>
            </a:pPr>
            <a: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(๓) คดีอาญาที่ฟ้องให้ลงโทษบุคคลในความผิดเกี่ยวกับการเรียก รับ ยอมจะรับ หรือให้ ขอให้ รับว่าจะให้ทรัพย์สินหรือประโยชน์อื่นใด หรือการใช้กำลังประทุษร้าย ขู่เข็ญว่าจะใช้กำลังประทุษร้าย หรือ</a:t>
            </a:r>
            <a:b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ใช้อิทธิพลเพื่อจูงใจหรือข่มขืนใจให้เจ้าหน้าที่ของรัฐ</a:t>
            </a:r>
            <a:b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กระทำการ ไม่กระทำการ หรือประวิงการกระทำใดตามประมวลกฎหมายอาญาหรือกฎหมายอื่น</a:t>
            </a:r>
            <a:b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- ตาม </a:t>
            </a:r>
            <a:r>
              <a:rPr lang="th-TH" sz="4000" b="1" dirty="0" err="1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ป.อ</a:t>
            </a:r>
            <a: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. ได้แก่ มาตรา ๑๓๙, ๑๔๐, ๑๔๓, ๑๔๔</a:t>
            </a:r>
          </a:p>
          <a:p>
            <a:pPr algn="thaiDist" eaLnBrk="1" hangingPunct="1"/>
            <a:endParaRPr lang="th-TH" sz="4000" b="1" dirty="0">
              <a:solidFill>
                <a:srgbClr val="40404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91115" y="157497"/>
            <a:ext cx="7848600" cy="914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1003005" y="157497"/>
            <a:ext cx="7238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th-TH" sz="5400" b="1" dirty="0">
                <a:latin typeface="TH SarabunIT๙" pitchFamily="34" charset="-34"/>
                <a:cs typeface="TH SarabunIT๙" pitchFamily="34" charset="-34"/>
              </a:rPr>
              <a:t>คดีทุจริตและประพฤติมิชอบ</a:t>
            </a:r>
            <a:endParaRPr lang="en-US" altLang="ko-KR" sz="5400" b="1" dirty="0">
              <a:solidFill>
                <a:schemeClr val="tx2"/>
              </a:solidFill>
              <a:latin typeface="TH SarabunIT๙" pitchFamily="34" charset="-34"/>
              <a:ea typeface="Malgun Gothic" pitchFamily="34" charset="-127"/>
              <a:cs typeface="TH SarabunIT๙" pitchFamily="34" charset="-34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827584" y="1354931"/>
            <a:ext cx="8263706" cy="4148138"/>
          </a:xfrm>
        </p:spPr>
        <p:txBody>
          <a:bodyPr/>
          <a:lstStyle/>
          <a:p>
            <a:pPr algn="thaiDist" eaLnBrk="1" fontAlgn="auto" hangingPunct="1">
              <a:spcAft>
                <a:spcPts val="0"/>
              </a:spcAft>
              <a:defRPr/>
            </a:pPr>
            <a:r>
              <a:rPr lang="th-TH" sz="3600" b="1" dirty="0">
                <a:latin typeface="TH SarabunIT๙" pitchFamily="34" charset="-34"/>
                <a:ea typeface="Microsoft Sans Serif" pitchFamily="34" charset="0"/>
                <a:cs typeface="TH SarabunIT๙" pitchFamily="34" charset="-34"/>
              </a:rPr>
              <a:t>(๔) คดีอาญาที่ฟ้องขอให้ลงโทษเจ้าหน้าที่ของรัฐหรือบุคคลตามกฎหมายที่กำหนดให้เป็นคดีทุจริตและประพฤติมิชอบ</a:t>
            </a:r>
          </a:p>
          <a:p>
            <a:pPr algn="thaiDist" eaLnBrk="1" fontAlgn="auto" hangingPunct="1">
              <a:spcAft>
                <a:spcPts val="0"/>
              </a:spcAft>
              <a:defRPr/>
            </a:pPr>
            <a:r>
              <a:rPr lang="th-TH" sz="3600" b="1" dirty="0">
                <a:latin typeface="TH SarabunIT๙" pitchFamily="34" charset="-34"/>
                <a:ea typeface="Microsoft Sans Serif" pitchFamily="34" charset="0"/>
                <a:cs typeface="TH SarabunIT๙" pitchFamily="34" charset="-34"/>
              </a:rPr>
              <a:t>(๕) คดีอาญาที่ฟ้องขอให้ลงโทษบุคคลที่ร่วมกระทำความผิดกับเจ้าหน้าที่ของรัฐหรือบุคคลตาม(๑) ถึง (๔) ไม่ว่าในฐานะตัวการ ผู้ใช้ ผู้สนับสนุน หรือผู้สมคบ</a:t>
            </a:r>
          </a:p>
          <a:p>
            <a:pPr algn="thaiDist" eaLnBrk="1" fontAlgn="auto" hangingPunct="1">
              <a:spcAft>
                <a:spcPts val="0"/>
              </a:spcAft>
              <a:defRPr/>
            </a:pPr>
            <a:r>
              <a:rPr lang="th-TH" sz="3600" b="1" dirty="0">
                <a:latin typeface="TH SarabunIT๙" pitchFamily="34" charset="-34"/>
                <a:ea typeface="Microsoft Sans Serif" pitchFamily="34" charset="0"/>
                <a:cs typeface="TH SarabunIT๙" pitchFamily="34" charset="-34"/>
              </a:rPr>
              <a:t>(๖) คดีเกี่ยวกับการจงใจไม่ยื่นบัญชีแสดงรายการทรัพย์สินและหนี้สินและเอกสารประกอบ หรือจงใจยื่นบัญชีและเอกสารดังกล่าวด้วยข้อความอันเป็นเท็จ หรือปกปิดข้อเท็จจริง</a:t>
            </a:r>
            <a:br>
              <a:rPr lang="th-TH" sz="3600" b="1" dirty="0">
                <a:latin typeface="TH SarabunIT๙" pitchFamily="34" charset="-34"/>
                <a:ea typeface="Microsoft Sans Serif" pitchFamily="34" charset="0"/>
                <a:cs typeface="TH SarabunIT๙" pitchFamily="34" charset="-34"/>
              </a:rPr>
            </a:br>
            <a:r>
              <a:rPr lang="th-TH" sz="3600" b="1" dirty="0">
                <a:latin typeface="TH SarabunIT๙" pitchFamily="34" charset="-34"/>
                <a:ea typeface="Microsoft Sans Serif" pitchFamily="34" charset="0"/>
                <a:cs typeface="TH SarabunIT๙" pitchFamily="34" charset="-34"/>
              </a:rPr>
              <a:t>       ที่ควรแจ้งให้ทราบ</a:t>
            </a:r>
          </a:p>
          <a:p>
            <a:pPr algn="thaiDist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th-TH" sz="3000" b="1" dirty="0">
              <a:latin typeface="+mn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91115" y="157497"/>
            <a:ext cx="7848600" cy="914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1003005" y="157497"/>
            <a:ext cx="7238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th-TH" sz="5400" b="1" dirty="0">
                <a:latin typeface="TH SarabunIT๙" pitchFamily="34" charset="-34"/>
                <a:cs typeface="TH SarabunIT๙" pitchFamily="34" charset="-34"/>
              </a:rPr>
              <a:t>คดีทุจริตและประพฤติมิชอบ</a:t>
            </a:r>
            <a:endParaRPr lang="en-US" altLang="ko-KR" sz="5400" b="1" dirty="0">
              <a:solidFill>
                <a:schemeClr val="tx2"/>
              </a:solidFill>
              <a:latin typeface="TH SarabunIT๙" pitchFamily="34" charset="-34"/>
              <a:ea typeface="Malgun Gothic" pitchFamily="34" charset="-127"/>
              <a:cs typeface="TH SarabunIT๙" pitchFamily="34" charset="-34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ตัวแทนเนื้อหา 2"/>
          <p:cNvSpPr>
            <a:spLocks noGrp="1"/>
          </p:cNvSpPr>
          <p:nvPr>
            <p:ph idx="10"/>
          </p:nvPr>
        </p:nvSpPr>
        <p:spPr>
          <a:xfrm>
            <a:off x="251520" y="1772481"/>
            <a:ext cx="8435280" cy="3313038"/>
          </a:xfrm>
        </p:spPr>
        <p:txBody>
          <a:bodyPr/>
          <a:lstStyle/>
          <a:p>
            <a:pPr algn="thaiDist" eaLnBrk="1" hangingPunct="1">
              <a:lnSpc>
                <a:spcPct val="90000"/>
              </a:lnSpc>
            </a:pPr>
            <a: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(๗) คดีร้องขอให้ทรัพย์สินตกเป็นของแผ่นดิน</a:t>
            </a:r>
            <a:b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เพราะเหตุร่ำรวยผิดปกติหรือมีทรัพย์สินเพิ่มขึ้นผิดปกติ</a:t>
            </a:r>
            <a:endParaRPr lang="en-US" sz="4000" b="1" dirty="0">
              <a:solidFill>
                <a:srgbClr val="404040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 eaLnBrk="1" hangingPunct="1">
              <a:lnSpc>
                <a:spcPct val="90000"/>
              </a:lnSpc>
            </a:pPr>
            <a: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(๘) กรณีที่มีการขอให้ศาลดำเนินกระบวนพิจารณา</a:t>
            </a:r>
            <a:b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อย่างหนึ่งอย่างใดก่อนยื่นฟ้องหรือยื่นคำร้องขอ</a:t>
            </a:r>
            <a:b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ตาม (๑) ถึง (๗)</a:t>
            </a:r>
            <a:endParaRPr lang="en-US" sz="4000" b="1" dirty="0">
              <a:solidFill>
                <a:srgbClr val="404040"/>
              </a:solidFill>
              <a:latin typeface="TH SarabunIT๙" pitchFamily="34" charset="-34"/>
              <a:cs typeface="TH SarabunIT๙" pitchFamily="34" charset="-34"/>
            </a:endParaRPr>
          </a:p>
          <a:p>
            <a:pPr eaLnBrk="1" hangingPunct="1">
              <a:lnSpc>
                <a:spcPct val="70000"/>
              </a:lnSpc>
            </a:pPr>
            <a:endParaRPr lang="th-TH" sz="700" dirty="0">
              <a:solidFill>
                <a:srgbClr val="404040"/>
              </a:solidFill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91115" y="157497"/>
            <a:ext cx="7848600" cy="914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1003005" y="157497"/>
            <a:ext cx="7238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th-TH" sz="5400" b="1" dirty="0">
                <a:latin typeface="TH SarabunIT๙" pitchFamily="34" charset="-34"/>
                <a:cs typeface="TH SarabunIT๙" pitchFamily="34" charset="-34"/>
              </a:rPr>
              <a:t>คดีทุจริตและประพฤติมิชอบ</a:t>
            </a:r>
            <a:endParaRPr lang="en-US" altLang="ko-KR" sz="5400" b="1" dirty="0">
              <a:solidFill>
                <a:schemeClr val="tx2"/>
              </a:solidFill>
              <a:latin typeface="TH SarabunIT๙" pitchFamily="34" charset="-34"/>
              <a:ea typeface="Malgun Gothic" pitchFamily="34" charset="-127"/>
              <a:cs typeface="TH SarabunIT๙" pitchFamily="34" charset="-3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ชื่อเรื่อง 1"/>
          <p:cNvSpPr>
            <a:spLocks noGrp="1"/>
          </p:cNvSpPr>
          <p:nvPr>
            <p:ph type="title"/>
          </p:nvPr>
        </p:nvSpPr>
        <p:spPr>
          <a:xfrm>
            <a:off x="618836" y="618116"/>
            <a:ext cx="7210425" cy="1143000"/>
          </a:xfrm>
        </p:spPr>
        <p:txBody>
          <a:bodyPr/>
          <a:lstStyle/>
          <a:p>
            <a:pPr eaLnBrk="1" hangingPunct="1"/>
            <a:r>
              <a:rPr lang="th-TH" sz="54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ความเป็นมาของศาลอาญาคดีทุจริต</a:t>
            </a:r>
            <a:br>
              <a:rPr lang="th-TH" sz="54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54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และประพฤติมิชอบ</a:t>
            </a:r>
            <a:endParaRPr lang="th-TH" sz="54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0" y="1968068"/>
            <a:ext cx="8785225" cy="4751387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th-TH" sz="5400" b="1" dirty="0">
                <a:latin typeface="TH SarabunIT๙" pitchFamily="34" charset="-34"/>
                <a:cs typeface="TH SarabunIT๙" pitchFamily="34" charset="-34"/>
              </a:rPr>
              <a:t>หลังปี ๒๕๔๐</a:t>
            </a:r>
            <a:endParaRPr lang="en-US" sz="5400" b="1" dirty="0">
              <a:latin typeface="TH SarabunIT๙" pitchFamily="34" charset="-34"/>
              <a:cs typeface="TH SarabunIT๙" pitchFamily="34" charset="-34"/>
            </a:endParaRPr>
          </a:p>
          <a:p>
            <a:pPr lvl="1" algn="thaiDist" eaLnBrk="1" hangingPunct="1">
              <a:spcBef>
                <a:spcPts val="0"/>
              </a:spcBef>
              <a:defRPr/>
            </a:pP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ศาลฎีกาแผนกคดีอาญาของผู้ดำรงตำแหน่ง</a:t>
            </a:r>
            <a:br>
              <a:rPr lang="th-TH" sz="40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ทางการเมือง (</a:t>
            </a:r>
            <a:r>
              <a:rPr lang="th-TH" sz="4000" b="1" dirty="0" err="1">
                <a:latin typeface="TH SarabunIT๙" pitchFamily="34" charset="-34"/>
                <a:cs typeface="TH SarabunIT๙" pitchFamily="34" charset="-34"/>
              </a:rPr>
              <a:t>อ.ม</a:t>
            </a: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.)</a:t>
            </a:r>
            <a:endParaRPr lang="en-US" sz="4000" b="1" dirty="0">
              <a:latin typeface="TH SarabunIT๙" pitchFamily="34" charset="-34"/>
              <a:cs typeface="TH SarabunIT๙" pitchFamily="34" charset="-34"/>
            </a:endParaRPr>
          </a:p>
          <a:p>
            <a:pPr lvl="1" algn="thaiDist" eaLnBrk="1" hangingPunct="1">
              <a:spcBef>
                <a:spcPts val="0"/>
              </a:spcBef>
              <a:defRPr/>
            </a:pP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สำนักงานคณะกรรมการป้องกันและปราบปรามการทุจริตแห่งชาติ (ป.ป.ช.)</a:t>
            </a:r>
            <a:endParaRPr lang="en-US" sz="4000" b="1" dirty="0">
              <a:latin typeface="TH SarabunIT๙" pitchFamily="34" charset="-34"/>
              <a:cs typeface="TH SarabunIT๙" pitchFamily="34" charset="-34"/>
            </a:endParaRPr>
          </a:p>
          <a:p>
            <a:pPr lvl="1" algn="thaiDist" eaLnBrk="1" hangingPunct="1">
              <a:spcBef>
                <a:spcPts val="0"/>
              </a:spcBef>
              <a:defRPr/>
            </a:pP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สำนักงานคณะกรรมการป้องกันและปราบปรามการทุจริตในภาครัฐ (</a:t>
            </a:r>
            <a:r>
              <a:rPr lang="th-TH" sz="4000" b="1" dirty="0" err="1">
                <a:latin typeface="TH SarabunIT๙" pitchFamily="34" charset="-34"/>
                <a:cs typeface="TH SarabunIT๙" pitchFamily="34" charset="-34"/>
              </a:rPr>
              <a:t>ป.ป.ท</a:t>
            </a: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.)</a:t>
            </a:r>
            <a:endParaRPr lang="en-US" sz="4000" b="1" dirty="0">
              <a:latin typeface="TH SarabunIT๙" pitchFamily="34" charset="-34"/>
              <a:cs typeface="TH SarabunIT๙" pitchFamily="34" charset="-34"/>
            </a:endParaRPr>
          </a:p>
          <a:p>
            <a:pPr eaLnBrk="1" hangingPunct="1">
              <a:defRPr/>
            </a:pPr>
            <a:endParaRPr lang="th-TH" dirty="0"/>
          </a:p>
        </p:txBody>
      </p:sp>
      <p:pic>
        <p:nvPicPr>
          <p:cNvPr id="45060" name="Picture 169" descr="C:\Users\TEST02\Desktop\trans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-30163"/>
            <a:ext cx="1268413" cy="158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ตัวแทนเนื้อหา 3"/>
          <p:cNvSpPr>
            <a:spLocks noGrp="1"/>
          </p:cNvSpPr>
          <p:nvPr>
            <p:ph idx="10"/>
          </p:nvPr>
        </p:nvSpPr>
        <p:spPr>
          <a:xfrm>
            <a:off x="310115" y="1628775"/>
            <a:ext cx="8229600" cy="3600450"/>
          </a:xfrm>
        </p:spPr>
        <p:txBody>
          <a:bodyPr/>
          <a:lstStyle/>
          <a:p>
            <a:pPr algn="thaiDist" eaLnBrk="1" hangingPunct="1"/>
            <a:r>
              <a:rPr lang="th-TH" sz="40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“คดีกรรมเดียวผิดต่อกฎหมายหลายบท”</a:t>
            </a:r>
          </a:p>
          <a:p>
            <a:pPr algn="thaiDist" eaLnBrk="1" hangingPunct="1"/>
            <a:r>
              <a:rPr lang="th-TH" sz="36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มาตรา ๘  ในการฟ้องคดีอาญาสำหรับการกระทำอันเป็น</a:t>
            </a:r>
            <a:br>
              <a:rPr lang="th-TH" sz="36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กรรมเดียวเป็นความผิดต่อกฎหมายหลายบท และบทใดบทหนึ่ง</a:t>
            </a:r>
            <a:br>
              <a:rPr lang="th-TH" sz="36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อยู่ในอำนาจของศาลอาญาคดีทุจริตและประพฤติมิชอบ </a:t>
            </a:r>
            <a:br>
              <a:rPr lang="th-TH" sz="36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ให้ศาลอาญาคดีทุจริตและประพฤติมิชอบรับพิจารณาพิพากษา</a:t>
            </a:r>
            <a:br>
              <a:rPr lang="th-TH" sz="36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ข้อหาความผิดบทอื่นไว้ด้วย</a:t>
            </a:r>
          </a:p>
          <a:p>
            <a:pPr algn="thaiDist" eaLnBrk="1" hangingPunct="1"/>
            <a:endParaRPr lang="th-TH" sz="3000" dirty="0">
              <a:solidFill>
                <a:srgbClr val="404040"/>
              </a:solidFill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91115" y="157497"/>
            <a:ext cx="7848600" cy="914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1003005" y="157497"/>
            <a:ext cx="7238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th-TH" sz="5400" b="1" dirty="0">
                <a:latin typeface="TH SarabunIT๙" pitchFamily="34" charset="-34"/>
                <a:cs typeface="TH SarabunIT๙" pitchFamily="34" charset="-34"/>
              </a:rPr>
              <a:t>คดีทุจริตและประพฤติมิชอบ</a:t>
            </a:r>
            <a:endParaRPr lang="en-US" altLang="ko-KR" sz="5400" b="1" dirty="0">
              <a:solidFill>
                <a:schemeClr val="tx2"/>
              </a:solidFill>
              <a:latin typeface="TH SarabunIT๙" pitchFamily="34" charset="-34"/>
              <a:ea typeface="Malgun Gothic" pitchFamily="34" charset="-127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0247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ตัวแทนเนื้อหา 2"/>
          <p:cNvSpPr>
            <a:spLocks noGrp="1"/>
          </p:cNvSpPr>
          <p:nvPr>
            <p:ph idx="10"/>
          </p:nvPr>
        </p:nvSpPr>
        <p:spPr>
          <a:xfrm>
            <a:off x="179512" y="1268760"/>
            <a:ext cx="8229600" cy="4895850"/>
          </a:xfrm>
        </p:spPr>
        <p:txBody>
          <a:bodyPr/>
          <a:lstStyle/>
          <a:p>
            <a:pPr algn="thaiDist" eaLnBrk="1" hangingPunct="1">
              <a:lnSpc>
                <a:spcPct val="80000"/>
              </a:lnSpc>
            </a:pPr>
            <a:r>
              <a:rPr lang="th-TH" sz="40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“คดีความผิดหลายกรรมต่างกัน”</a:t>
            </a:r>
          </a:p>
          <a:p>
            <a:pPr algn="thaiDist" eaLnBrk="1" hangingPunct="1">
              <a:lnSpc>
                <a:spcPct val="80000"/>
              </a:lnSpc>
            </a:pPr>
            <a:r>
              <a:rPr lang="th-TH" sz="36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มาตรา ๙  ในการฟ้องคดีอาญาสำหรับการกระทำอันเป็นความผิดหลายกรรมต่างกันในความผิดที่เกี่ยวข้องกัน </a:t>
            </a:r>
            <a:br>
              <a:rPr lang="th-TH" sz="36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และบางกรรมไม่อยู่ในอำนาจของศาลอาญาคดีทุจริตและประพฤติมิชอบ ศาลอาญาคดีทุจริตและประพฤติมิชอบจะรับพิจารณาพิพากษาทุกกรรม หรือไม่รับพิจารณาพิพากษา</a:t>
            </a:r>
            <a:br>
              <a:rPr lang="th-TH" sz="36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เฉพาะกรรมใดกรรมหนึ่งหรือหลายกรรมที่ไม่อยู่ในอำนาจ</a:t>
            </a:r>
            <a:br>
              <a:rPr lang="th-TH" sz="36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ของศาลอาญาคดีทุจริตและประพฤติมิชอบ โดยให้โจทก์</a:t>
            </a:r>
            <a:br>
              <a:rPr lang="th-TH" sz="36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rgbClr val="404040"/>
                </a:solidFill>
                <a:latin typeface="TH SarabunIT๙" pitchFamily="34" charset="-34"/>
                <a:cs typeface="TH SarabunIT๙" pitchFamily="34" charset="-34"/>
              </a:rPr>
              <a:t>แยกฟ้องเป็นคดีใหม่ยังศาลที่มีอำนาจก็ได้  ทั้งนี้ ให้คำนึงถึงความสะดวกและเพื่อประโยชน์แห่งความยุติธรรมเป็นสำคัญ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91115" y="157497"/>
            <a:ext cx="7848600" cy="914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1003005" y="157497"/>
            <a:ext cx="7238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th-TH" sz="5400" b="1" dirty="0">
                <a:latin typeface="TH SarabunIT๙" pitchFamily="34" charset="-34"/>
                <a:cs typeface="TH SarabunIT๙" pitchFamily="34" charset="-34"/>
              </a:rPr>
              <a:t>คดีทุจริตและประพฤติมิชอบ</a:t>
            </a:r>
            <a:endParaRPr lang="en-US" altLang="ko-KR" sz="5400" b="1" dirty="0">
              <a:solidFill>
                <a:schemeClr val="tx2"/>
              </a:solidFill>
              <a:latin typeface="TH SarabunIT๙" pitchFamily="34" charset="-34"/>
              <a:ea typeface="Malgun Gothic" pitchFamily="34" charset="-127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67423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3"/>
          <p:cNvSpPr>
            <a:spLocks noGrp="1"/>
          </p:cNvSpPr>
          <p:nvPr>
            <p:ph idx="10"/>
          </p:nvPr>
        </p:nvSpPr>
        <p:spPr>
          <a:xfrm>
            <a:off x="310115" y="1628800"/>
            <a:ext cx="8229600" cy="3600400"/>
          </a:xfrm>
        </p:spPr>
        <p:txBody>
          <a:bodyPr/>
          <a:lstStyle/>
          <a:p>
            <a:r>
              <a:rPr lang="th-TH" sz="40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“ข้อยกเว้น”</a:t>
            </a:r>
          </a:p>
          <a:p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ความในวรรคหนึ่ง มิให้รวมถึง</a:t>
            </a:r>
          </a:p>
          <a:p>
            <a:pPr algn="thaiDist"/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(๑) คดีที่อยู่ในอำนาจของศาลฎีกาแผนกคดีอาญา</a:t>
            </a:r>
            <a:br>
              <a:rPr lang="th-TH" sz="40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ของผู้ดำรงตำแหน่งทางการเมือง</a:t>
            </a:r>
          </a:p>
          <a:p>
            <a:pPr algn="thaiDist"/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(๒) คดีที่อยู่ในอำนาจของศาลเยาวชนและครอบครัว</a:t>
            </a:r>
            <a:br>
              <a:rPr lang="th-TH" sz="40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ตามกฎหมายว่าด้วยศาลเยาวชนและครอบครัว</a:t>
            </a:r>
            <a:br>
              <a:rPr lang="th-TH" sz="40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และวิธีพิจารณาคดีเยาวชนและครอบครัว</a:t>
            </a:r>
          </a:p>
          <a:p>
            <a:endParaRPr lang="th-TH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91115" y="157497"/>
            <a:ext cx="7848600" cy="914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1003005" y="157497"/>
            <a:ext cx="7238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th-TH" sz="5400" b="1" dirty="0">
                <a:latin typeface="TH SarabunIT๙" pitchFamily="34" charset="-34"/>
                <a:cs typeface="TH SarabunIT๙" pitchFamily="34" charset="-34"/>
              </a:rPr>
              <a:t>คดีทุจริตและประพฤติมิชอบ</a:t>
            </a:r>
            <a:endParaRPr lang="en-US" altLang="ko-KR" sz="5400" b="1" dirty="0">
              <a:solidFill>
                <a:schemeClr val="tx2"/>
              </a:solidFill>
              <a:latin typeface="TH SarabunIT๙" pitchFamily="34" charset="-34"/>
              <a:ea typeface="Malgun Gothic" pitchFamily="34" charset="-127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19765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49696"/>
            <a:ext cx="9216515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5736" y="838453"/>
            <a:ext cx="468052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“ผู้ดำรงตำแหน่งทางการเมือง”</a:t>
            </a:r>
            <a:r>
              <a:rPr lang="th-TH" dirty="0">
                <a:solidFill>
                  <a:schemeClr val="tx1"/>
                </a:solidFill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592" y="3067794"/>
            <a:ext cx="7200800" cy="338554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“ผู้ดำรงตำแหน่งทางการเมือง” หมายความว่า</a:t>
            </a:r>
          </a:p>
          <a:p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(๑) นายกรัฐมนตรี</a:t>
            </a:r>
          </a:p>
          <a:p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(๒) รัฐมนตรี</a:t>
            </a:r>
          </a:p>
          <a:p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(๓) สมาชิกสภาผู้แทนราษฎร</a:t>
            </a:r>
          </a:p>
          <a:p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(๔) สมาชิกวุฒิสภา</a:t>
            </a:r>
          </a:p>
          <a:p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(๕) ข้าราชการการเมืองอื่นนอกจาก (๑) และ (๒) ตามกฎหมายว่าด้วย  </a:t>
            </a:r>
          </a:p>
          <a:p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     ระเบียบข้าราชการการเมือง</a:t>
            </a:r>
          </a:p>
          <a:p>
            <a:endParaRPr lang="th-TH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1837273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6600"/>
                </a:solidFill>
                <a:latin typeface="TH SarabunIT๙" pitchFamily="34" charset="-34"/>
                <a:cs typeface="TH SarabunIT๙" pitchFamily="34" charset="-34"/>
              </a:rPr>
              <a:t>พระราชบัญญัติประกอบรัฐธรรมนูญว่าด้วยการป้องกันและปราบปรามการทุจริต พ.ศ. ๒๕๖๑</a:t>
            </a:r>
          </a:p>
        </p:txBody>
      </p:sp>
    </p:spTree>
    <p:extLst>
      <p:ext uri="{BB962C8B-B14F-4D97-AF65-F5344CB8AC3E}">
        <p14:creationId xmlns:p14="http://schemas.microsoft.com/office/powerpoint/2010/main" val="464040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7744" y="838453"/>
            <a:ext cx="468052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prstClr val="black"/>
                </a:solidFill>
                <a:latin typeface="TH SarabunIT๙" pitchFamily="34" charset="-34"/>
                <a:cs typeface="TH SarabunIT๙" pitchFamily="34" charset="-34"/>
              </a:rPr>
              <a:t>“ผู้ดำรงตำแหน่งทางการเมือง”</a:t>
            </a:r>
            <a:r>
              <a:rPr lang="th-TH" dirty="0">
                <a:solidFill>
                  <a:prstClr val="black"/>
                </a:solidFill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2132856"/>
            <a:ext cx="7416824" cy="123110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/>
            <a:r>
              <a:rPr lang="th-TH" sz="2800" b="1" dirty="0">
                <a:solidFill>
                  <a:prstClr val="black"/>
                </a:solidFill>
                <a:latin typeface="TH SarabunIT๙" pitchFamily="34" charset="-34"/>
                <a:cs typeface="TH SarabunIT๙" pitchFamily="34" charset="-34"/>
              </a:rPr>
              <a:t>(๖) ข้าราชการรัฐสภาฝ่ายการเมืองตามกฎหมายว่าด้วยระเบียบข้าราชการฝ่ายรัฐสภา</a:t>
            </a:r>
          </a:p>
          <a:p>
            <a:pPr algn="thaiDist"/>
            <a:endParaRPr lang="th-T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62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94"/>
            <a:ext cx="9144000" cy="667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" name="นัดตรวจสอบและรวมรวมพยานหลักฐานครั้งที่ ๑"/>
          <p:cNvSpPr/>
          <p:nvPr/>
        </p:nvSpPr>
        <p:spPr>
          <a:xfrm>
            <a:off x="2268141" y="3728208"/>
            <a:ext cx="3321844" cy="892124"/>
          </a:xfrm>
          <a:prstGeom prst="roundRect">
            <a:avLst>
              <a:gd name="adj" fmla="val 15014"/>
            </a:avLst>
          </a:prstGeom>
          <a:ln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5717" tIns="35717" rIns="35717" bIns="35717" anchor="ctr"/>
          <a:lstStyle>
            <a:lvl1pPr defTabSz="457200">
              <a:defRPr sz="2400" i="0" cap="all" spc="48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lvl="1"/>
            <a:r>
              <a:rPr lang="th-TH" sz="34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บุคคลทั่วไป</a:t>
            </a:r>
            <a:endParaRPr lang="en-US" sz="3400" b="1" dirty="0">
              <a:solidFill>
                <a:srgbClr val="0D0D0D">
                  <a:alpha val="80000"/>
                </a:srgb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2" name="นัดตรวจสอบและรวมรวมพยานหลักฐานครั้งที่ ๒"/>
          <p:cNvSpPr/>
          <p:nvPr/>
        </p:nvSpPr>
        <p:spPr>
          <a:xfrm>
            <a:off x="3459745" y="5031734"/>
            <a:ext cx="3255380" cy="861860"/>
          </a:xfrm>
          <a:prstGeom prst="roundRect">
            <a:avLst>
              <a:gd name="adj" fmla="val 15541"/>
            </a:avLst>
          </a:prstGeom>
          <a:ln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35717" tIns="35717" rIns="35717" bIns="35717" anchor="ctr"/>
          <a:lstStyle>
            <a:lvl1pPr defTabSz="457200">
              <a:defRPr sz="2400" i="0" cap="all" spc="48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lvl="1"/>
            <a:r>
              <a:rPr lang="th-TH" sz="34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นิติบุคคล (เอกชน)</a:t>
            </a:r>
            <a:endParaRPr lang="en-US" sz="3400" b="1" dirty="0">
              <a:solidFill>
                <a:srgbClr val="0D0D0D">
                  <a:alpha val="80000"/>
                </a:srgb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5" name="ประทับฟ้อง"/>
          <p:cNvSpPr/>
          <p:nvPr/>
        </p:nvSpPr>
        <p:spPr>
          <a:xfrm>
            <a:off x="2803922" y="732234"/>
            <a:ext cx="3589734" cy="1250157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35717" tIns="35717" rIns="35717" bIns="35717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defTabSz="457200">
              <a:defRPr sz="3000" i="0" cap="all" spc="59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defRPr>
                <a:effectLst/>
              </a:defRPr>
            </a:pPr>
            <a:r>
              <a:rPr lang="th-TH" sz="5100" b="1" cap="none" spc="0" dirty="0">
                <a:ln w="50800">
                  <a:prstDash val="dashDot"/>
                </a:ln>
                <a:solidFill>
                  <a:schemeClr val="accent6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ผู้ถูกฟ้องคดี</a:t>
            </a:r>
            <a:endParaRPr sz="5100" b="1" cap="none" spc="0" dirty="0">
              <a:ln w="50800">
                <a:prstDash val="dashDot"/>
              </a:ln>
              <a:solidFill>
                <a:schemeClr val="accent6">
                  <a:lumMod val="50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6" name="นัดสอบคำให้การและกำหนดวันนัดพิจารณา"/>
          <p:cNvSpPr/>
          <p:nvPr/>
        </p:nvSpPr>
        <p:spPr>
          <a:xfrm>
            <a:off x="1175268" y="2357438"/>
            <a:ext cx="3235998" cy="941754"/>
          </a:xfrm>
          <a:prstGeom prst="roundRect">
            <a:avLst>
              <a:gd name="adj" fmla="val 15067"/>
            </a:avLst>
          </a:prstGeom>
          <a:ln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5717" tIns="35717" rIns="35717" bIns="35717" anchor="ctr"/>
          <a:lstStyle>
            <a:lvl1pPr defTabSz="457200">
              <a:defRPr sz="2200" i="0" cap="all" spc="44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lvl="1"/>
            <a:r>
              <a:rPr lang="th-TH" sz="34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เจ้าหน้าที่ของรัฐ</a:t>
            </a:r>
            <a:endParaRPr lang="en-US" sz="2200" b="1" dirty="0">
              <a:solidFill>
                <a:srgbClr val="0D0D0D">
                  <a:alpha val="80000"/>
                </a:srgb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7998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399"/>
            <a:ext cx="9144000" cy="763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3"/>
          <p:cNvSpPr txBox="1">
            <a:spLocks/>
          </p:cNvSpPr>
          <p:nvPr/>
        </p:nvSpPr>
        <p:spPr>
          <a:xfrm>
            <a:off x="2627784" y="332657"/>
            <a:ext cx="4120217" cy="10801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4291" tIns="32146" rIns="64291" bIns="32146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chemeClr val="lt1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chemeClr val="lt1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chemeClr val="lt1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chemeClr val="lt1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chemeClr val="lt1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chemeClr val="lt1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chemeClr val="lt1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chemeClr val="lt1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chemeClr val="lt1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9pPr>
          </a:lstStyle>
          <a:p>
            <a:pPr>
              <a:defRPr/>
            </a:pPr>
            <a:r>
              <a:rPr lang="en-US" altLang="ko-KR" dirty="0"/>
              <a:t> </a:t>
            </a:r>
            <a:r>
              <a:rPr lang="th-TH" sz="42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ผู้มีอำนาจฟ้องคดี</a:t>
            </a:r>
            <a:endParaRPr lang="en-US" sz="42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อัยการสูงสุด/ประธาน ป.ป.ช."/>
          <p:cNvSpPr/>
          <p:nvPr/>
        </p:nvSpPr>
        <p:spPr>
          <a:xfrm>
            <a:off x="566342" y="2031232"/>
            <a:ext cx="2232248" cy="723558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0798" tIns="50798" rIns="50798" bIns="50798" anchor="ctr"/>
          <a:lstStyle>
            <a:lvl1pPr>
              <a:defRPr sz="3200" i="0">
                <a:solidFill>
                  <a:srgbClr val="F3F1DF"/>
                </a:solidFill>
              </a:defRPr>
            </a:lvl1pPr>
          </a:lstStyle>
          <a:p>
            <a:pPr algn="ctr">
              <a:defRPr>
                <a:effectLst/>
              </a:defRPr>
            </a:pPr>
            <a:r>
              <a:rPr lang="th-TH" sz="34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อัยการสูงสุด</a:t>
            </a:r>
            <a:endParaRPr sz="34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" name="พนักงานอัยการ/คณะกรรมการ ป.ป.ช."/>
          <p:cNvSpPr/>
          <p:nvPr/>
        </p:nvSpPr>
        <p:spPr>
          <a:xfrm>
            <a:off x="566342" y="3327376"/>
            <a:ext cx="2211742" cy="814235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0798" tIns="50798" rIns="50798" bIns="50798" anchor="ctr"/>
          <a:lstStyle>
            <a:lvl1pPr>
              <a:defRPr sz="3200" i="0">
                <a:solidFill>
                  <a:srgbClr val="F3F1DF"/>
                </a:solidFill>
              </a:defRPr>
            </a:lvl1pPr>
          </a:lstStyle>
          <a:p>
            <a:pPr algn="ctr">
              <a:defRPr>
                <a:effectLst/>
              </a:defRPr>
            </a:pPr>
            <a:r>
              <a:rPr lang="th-TH" sz="34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พนักงานอัยการ</a:t>
            </a:r>
            <a:endParaRPr sz="3400" b="1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ผู้เสียหาย"/>
          <p:cNvSpPr/>
          <p:nvPr/>
        </p:nvSpPr>
        <p:spPr>
          <a:xfrm>
            <a:off x="646407" y="4965269"/>
            <a:ext cx="2152183" cy="881552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0798" tIns="50798" rIns="50798" bIns="50798" anchor="ctr"/>
          <a:lstStyle>
            <a:lvl1pPr>
              <a:defRPr sz="3200" i="0">
                <a:solidFill>
                  <a:srgbClr val="F3F1DF"/>
                </a:solidFill>
              </a:defRPr>
            </a:lvl1pPr>
          </a:lstStyle>
          <a:p>
            <a:pPr algn="ctr">
              <a:defRPr>
                <a:effectLst/>
              </a:defRPr>
            </a:pPr>
            <a:r>
              <a:rPr lang="th-TH" sz="34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ประธาน ป.ป.ช.</a:t>
            </a:r>
            <a:endParaRPr sz="3400" b="1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ประทับฟ้อง"/>
          <p:cNvSpPr/>
          <p:nvPr/>
        </p:nvSpPr>
        <p:spPr>
          <a:xfrm>
            <a:off x="5246862" y="1772816"/>
            <a:ext cx="3002279" cy="1090696"/>
          </a:xfrm>
          <a:prstGeom prst="roundRect">
            <a:avLst>
              <a:gd name="adj" fmla="val 11751"/>
            </a:avLst>
          </a:prstGeom>
          <a:noFill/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798" tIns="50798" rIns="50798" bIns="50798" anchor="ctr"/>
          <a:lstStyle>
            <a:lvl1pPr>
              <a:defRPr sz="3200" i="0">
                <a:solidFill>
                  <a:srgbClr val="F3F1DF"/>
                </a:solidFill>
              </a:defRPr>
            </a:lvl1pPr>
          </a:lstStyle>
          <a:p>
            <a:pPr lvl="1" hangingPunct="1">
              <a:defRPr/>
            </a:pPr>
            <a:r>
              <a:rPr lang="th-TH" sz="34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สำนวนมาจาก ป.ป.ช.</a:t>
            </a:r>
            <a:endParaRPr lang="en-US" sz="34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7" name="ประทับฟ้อง/ไต่สวนมูลฟ้อง"/>
          <p:cNvSpPr/>
          <p:nvPr/>
        </p:nvSpPr>
        <p:spPr>
          <a:xfrm>
            <a:off x="5107781" y="2996952"/>
            <a:ext cx="3523456" cy="2088232"/>
          </a:xfrm>
          <a:prstGeom prst="roundRect">
            <a:avLst>
              <a:gd name="adj" fmla="val 10000"/>
            </a:avLst>
          </a:prstGeom>
          <a:noFill/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798" tIns="50798" rIns="50798" bIns="50798" anchor="ctr"/>
          <a:lstStyle>
            <a:lvl1pPr>
              <a:defRPr sz="3200" i="0"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rPr lang="th-TH" sz="34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สำนวนมาจาก </a:t>
            </a:r>
            <a:r>
              <a:rPr lang="th-TH" sz="3400" b="1" dirty="0" err="1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ป.ป.ท</a:t>
            </a:r>
            <a:r>
              <a:rPr lang="th-TH" sz="34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. หรือตำรวจ (ต่ำกว่าผู้อำนวยการกอง/ยศตั้งแต่พันโทหรือ</a:t>
            </a:r>
            <a:br>
              <a:rPr lang="th-TH" sz="34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4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พันตำรวจโทลงมา)</a:t>
            </a:r>
            <a:endParaRPr sz="34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ไต่สวนมูลฟ้อง"/>
          <p:cNvSpPr/>
          <p:nvPr/>
        </p:nvSpPr>
        <p:spPr>
          <a:xfrm>
            <a:off x="5390877" y="5157692"/>
            <a:ext cx="3096344" cy="1266026"/>
          </a:xfrm>
          <a:prstGeom prst="roundRect">
            <a:avLst>
              <a:gd name="adj" fmla="val 11695"/>
            </a:avLst>
          </a:prstGeom>
          <a:noFill/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798" tIns="50798" rIns="50798" bIns="50798" anchor="ctr"/>
          <a:lstStyle>
            <a:lvl1pPr>
              <a:defRPr sz="3200" i="0"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rPr lang="th-TH" sz="34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สำนวนมาจาก </a:t>
            </a:r>
            <a:r>
              <a:rPr lang="th-TH" sz="3400" b="1" dirty="0" err="1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ปปช</a:t>
            </a:r>
            <a:r>
              <a:rPr lang="th-TH" sz="34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.</a:t>
            </a:r>
            <a:br>
              <a:rPr lang="th-TH" sz="34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4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(กรณีฟ้อง </a:t>
            </a:r>
            <a:r>
              <a:rPr lang="th-TH" sz="3400" b="1" dirty="0" err="1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อสส</a:t>
            </a:r>
            <a:r>
              <a:rPr lang="th-TH" sz="34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  <a:endParaRPr sz="34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9" name="Arrow" descr="Arrow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014613" y="2139956"/>
            <a:ext cx="2020790" cy="723556"/>
          </a:xfrm>
          <a:prstGeom prst="rect">
            <a:avLst/>
          </a:prstGeom>
        </p:spPr>
      </p:pic>
      <p:pic>
        <p:nvPicPr>
          <p:cNvPr id="10" name="Arrow" descr="Arrow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014613" y="3327376"/>
            <a:ext cx="2015574" cy="769041"/>
          </a:xfrm>
          <a:prstGeom prst="rect">
            <a:avLst/>
          </a:prstGeom>
        </p:spPr>
      </p:pic>
      <p:pic>
        <p:nvPicPr>
          <p:cNvPr id="11" name="Arrow" descr="Arrow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014614" y="5136213"/>
            <a:ext cx="2015337" cy="77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273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225"/>
            <a:ext cx="9144000" cy="763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3"/>
          <p:cNvSpPr txBox="1">
            <a:spLocks/>
          </p:cNvSpPr>
          <p:nvPr/>
        </p:nvSpPr>
        <p:spPr>
          <a:xfrm>
            <a:off x="2555776" y="692696"/>
            <a:ext cx="4104456" cy="112251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4291" tIns="32146" rIns="64291" bIns="32146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chemeClr val="lt1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chemeClr val="lt1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chemeClr val="lt1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chemeClr val="lt1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chemeClr val="lt1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chemeClr val="lt1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chemeClr val="lt1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chemeClr val="lt1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ln>
                  <a:noFill/>
                </a:ln>
                <a:solidFill>
                  <a:schemeClr val="lt1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defRPr>
            </a:lvl9pPr>
          </a:lstStyle>
          <a:p>
            <a:pPr>
              <a:defRPr/>
            </a:pPr>
            <a:r>
              <a:rPr lang="en-US" altLang="ko-KR" dirty="0"/>
              <a:t> </a:t>
            </a:r>
            <a:r>
              <a:rPr lang="th-TH" sz="42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ผู้มีอำนาจฟ้องคดี</a:t>
            </a:r>
            <a:endParaRPr lang="en-US" sz="42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อัยการสูงสุด/ประธาน ป.ป.ช."/>
          <p:cNvSpPr/>
          <p:nvPr/>
        </p:nvSpPr>
        <p:spPr>
          <a:xfrm>
            <a:off x="566342" y="2345402"/>
            <a:ext cx="2788541" cy="723558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0798" tIns="50798" rIns="50798" bIns="50798" anchor="ctr"/>
          <a:lstStyle>
            <a:lvl1pPr>
              <a:defRPr sz="3200" i="0"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rPr lang="th-TH" sz="34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คณะกรรมการ ป.ป.ช.</a:t>
            </a:r>
          </a:p>
        </p:txBody>
      </p:sp>
      <p:sp>
        <p:nvSpPr>
          <p:cNvPr id="4" name="พนักงานอัยการ/คณะกรรมการ ป.ป.ช."/>
          <p:cNvSpPr/>
          <p:nvPr/>
        </p:nvSpPr>
        <p:spPr>
          <a:xfrm>
            <a:off x="854740" y="4275687"/>
            <a:ext cx="2211742" cy="814235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0798" tIns="50798" rIns="50798" bIns="50798" anchor="ctr"/>
          <a:lstStyle>
            <a:lvl1pPr>
              <a:defRPr sz="3200" i="0">
                <a:solidFill>
                  <a:srgbClr val="F3F1DF"/>
                </a:solidFill>
              </a:defRPr>
            </a:lvl1pPr>
          </a:lstStyle>
          <a:p>
            <a:pPr algn="ctr">
              <a:defRPr>
                <a:effectLst/>
              </a:defRPr>
            </a:pPr>
            <a:r>
              <a:rPr lang="th-TH" sz="34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ผู้เสียหาย</a:t>
            </a:r>
            <a:endParaRPr sz="3400" b="1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ประทับฟ้อง"/>
          <p:cNvSpPr/>
          <p:nvPr/>
        </p:nvSpPr>
        <p:spPr>
          <a:xfrm>
            <a:off x="5480924" y="2254724"/>
            <a:ext cx="3483564" cy="2182388"/>
          </a:xfrm>
          <a:prstGeom prst="roundRect">
            <a:avLst>
              <a:gd name="adj" fmla="val 11751"/>
            </a:avLst>
          </a:prstGeom>
          <a:noFill/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798" tIns="50798" rIns="50798" bIns="50798" anchor="ctr"/>
          <a:lstStyle>
            <a:lvl1pPr>
              <a:defRPr sz="3200" i="0">
                <a:solidFill>
                  <a:srgbClr val="F3F1DF"/>
                </a:solidFill>
              </a:defRPr>
            </a:lvl1pPr>
          </a:lstStyle>
          <a:p>
            <a:pPr lvl="1" hangingPunct="1">
              <a:defRPr/>
            </a:pPr>
            <a:r>
              <a:rPr lang="th-TH" sz="34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สำนวนมาจาก ป.ป.ช. </a:t>
            </a:r>
            <a:br>
              <a:rPr lang="th-TH" sz="34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4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(ตั้งคณะกรรมการร่วมกับ </a:t>
            </a:r>
            <a:r>
              <a:rPr lang="th-TH" sz="3400" b="1" dirty="0" err="1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พงอ</a:t>
            </a:r>
            <a:r>
              <a:rPr lang="th-TH" sz="34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. </a:t>
            </a:r>
            <a:br>
              <a:rPr lang="th-TH" sz="34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4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แต่ไม่อาจหาข้อยุติได้)</a:t>
            </a:r>
          </a:p>
        </p:txBody>
      </p:sp>
      <p:pic>
        <p:nvPicPr>
          <p:cNvPr id="6" name="Arrow" descr="Arrow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446859" y="2345404"/>
            <a:ext cx="2020790" cy="72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63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0692" y="2060848"/>
            <a:ext cx="806261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ko-KR" sz="4000" b="1" dirty="0">
                <a:solidFill>
                  <a:schemeClr val="accent3">
                    <a:lumMod val="5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“เจ้าหน้าที่ของรัฐ” </a:t>
            </a:r>
            <a:r>
              <a:rPr lang="th-TH" altLang="ko-KR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H SarabunIT๙" pitchFamily="34" charset="-34"/>
                <a:cs typeface="TH SarabunIT๙" pitchFamily="34" charset="-34"/>
              </a:rPr>
              <a:t>หมายความว่า เจ้าหน้าที่ของรัฐ เจ้าหน้าที่ของรัฐต่างประเทศและเจ้าหน้าที่ขององค์การระหว่างประเทศ ตามพระราชบัญญัติประกอบรัฐธรรมนูญว่าด้วยการป้องกันและปราบปรามการทุจริตหรือกฎหมายว่าด้วยมาตรการของฝ่ายบริหารในการป้องกันและปราบปรามการทุจริต และให้หมายความรวมถึง</a:t>
            </a:r>
            <a:br>
              <a:rPr lang="th-TH" altLang="ko-KR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altLang="ko-KR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H SarabunIT๙" pitchFamily="34" charset="-34"/>
                <a:cs typeface="TH SarabunIT๙" pitchFamily="34" charset="-34"/>
              </a:rPr>
              <a:t>เจ้าพนักงานตามประมวลกฎหมายอาญาด้วย</a:t>
            </a:r>
            <a:endParaRPr lang="en-US" altLang="ko-KR" sz="4000" b="1" dirty="0">
              <a:solidFill>
                <a:prstClr val="black">
                  <a:lumMod val="75000"/>
                  <a:lumOff val="25000"/>
                </a:prst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2468" name="TextBox 6">
            <a:hlinkClick r:id="rId2"/>
          </p:cNvPr>
          <p:cNvSpPr txBox="1">
            <a:spLocks noChangeArrowheads="1"/>
          </p:cNvSpPr>
          <p:nvPr/>
        </p:nvSpPr>
        <p:spPr bwMode="auto">
          <a:xfrm>
            <a:off x="0" y="65976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latinLnBrk="1" hangingPunct="1"/>
            <a:r>
              <a:rPr lang="en-US" altLang="ko-KR" sz="800">
                <a:solidFill>
                  <a:srgbClr val="404040"/>
                </a:solidFill>
              </a:rPr>
              <a:t>ALLPPT.com _ Free PowerPoint Templates, Diagrams and Charts</a:t>
            </a:r>
            <a:endParaRPr lang="ko-KR" altLang="en-US" sz="800">
              <a:solidFill>
                <a:srgbClr val="404040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91115" y="157497"/>
            <a:ext cx="78486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1003005" y="157497"/>
            <a:ext cx="7238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th-TH" sz="5400" b="1" dirty="0">
                <a:latin typeface="TH SarabunIT๙" pitchFamily="34" charset="-34"/>
                <a:cs typeface="TH SarabunIT๙" pitchFamily="34" charset="-34"/>
              </a:rPr>
              <a:t>เจ้าหน้าที่ของรัฐ</a:t>
            </a:r>
            <a:endParaRPr lang="en-US" altLang="ko-KR" sz="5400" b="1" dirty="0">
              <a:solidFill>
                <a:schemeClr val="tx2"/>
              </a:solidFill>
              <a:latin typeface="TH SarabunIT๙" pitchFamily="34" charset="-34"/>
              <a:ea typeface="Malgun Gothic" pitchFamily="34" charset="-127"/>
              <a:cs typeface="TH SarabunIT๙" pitchFamily="34" charset="-34"/>
            </a:endParaRPr>
          </a:p>
        </p:txBody>
      </p:sp>
      <p:sp>
        <p:nvSpPr>
          <p:cNvPr id="6" name="ตัวแทนเนื้อหา 2"/>
          <p:cNvSpPr txBox="1">
            <a:spLocks/>
          </p:cNvSpPr>
          <p:nvPr/>
        </p:nvSpPr>
        <p:spPr>
          <a:xfrm>
            <a:off x="251520" y="1304764"/>
            <a:ext cx="8640960" cy="6840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th-TH" sz="3400" b="1" dirty="0">
                <a:latin typeface="TH SarabunIT๙" pitchFamily="34" charset="-34"/>
                <a:cs typeface="TH SarabunIT๙" pitchFamily="34" charset="-34"/>
              </a:rPr>
              <a:t>พระราชบัญญัติจัดตั้งศาลอาญาคดีทุจริตและประพฤติมิชอบ พ.ศ. ๒๕๕๙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38443" y="827238"/>
            <a:ext cx="6953944" cy="1080120"/>
          </a:xfrm>
          <a:solidFill>
            <a:srgbClr val="00B050"/>
          </a:solidFill>
        </p:spPr>
        <p:txBody>
          <a:bodyPr/>
          <a:lstStyle/>
          <a:p>
            <a:pPr>
              <a:spcBef>
                <a:spcPts val="0"/>
              </a:spcBef>
            </a:pPr>
            <a:endParaRPr lang="th-TH" sz="3600" b="1" dirty="0">
              <a:latin typeface="TH SarabunIT๙" pitchFamily="34" charset="-34"/>
              <a:cs typeface="TH SarabunIT๙" pitchFamily="34" charset="-34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พระราชบัญญัติประกอบ</a:t>
            </a:r>
            <a:r>
              <a:rPr lang="th-TH" sz="3200" b="1" kern="900" dirty="0">
                <a:latin typeface="TH SarabunIT๙" pitchFamily="34" charset="-34"/>
                <a:cs typeface="TH SarabunIT๙" pitchFamily="34" charset="-34"/>
              </a:rPr>
              <a:t>รัฐธรรมนูญว่าด้วยการป้องกัน</a:t>
            </a:r>
            <a:br>
              <a:rPr lang="th-TH" sz="3200" b="1" kern="900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200" b="1" kern="900" dirty="0">
                <a:latin typeface="TH SarabunIT๙" pitchFamily="34" charset="-34"/>
                <a:cs typeface="TH SarabunIT๙" pitchFamily="34" charset="-34"/>
              </a:rPr>
              <a:t>และปราบปรามการทุจริตพ.ศ. </a:t>
            </a:r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๒๕๖๑</a:t>
            </a:r>
          </a:p>
          <a:p>
            <a:endParaRPr lang="th-TH" dirty="0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idx="10"/>
          </p:nvPr>
        </p:nvSpPr>
        <p:spPr>
          <a:xfrm>
            <a:off x="467542" y="1904552"/>
            <a:ext cx="8208912" cy="4248472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thaiDist">
              <a:spcBef>
                <a:spcPts val="0"/>
              </a:spcBef>
            </a:pPr>
            <a:r>
              <a:rPr lang="th-TH" sz="3000" b="1" dirty="0">
                <a:latin typeface="TH SarabunIT๙" pitchFamily="34" charset="-34"/>
                <a:cs typeface="TH SarabunIT๙" pitchFamily="34" charset="-34"/>
              </a:rPr>
              <a:t>“เจ้าหน้าที่ของรัฐ” หมายความว่า ข้าราชการหรือพนักงานส่วนท้องถิ่นซึ่งมีตำแหน่ง หรือเงินเดือนประจำ ผู้ปฏิบัติงานในหน่วยงานของรัฐหรือในรัฐวิสาหกิจ ผู้บริหารท้องถิ่น รองผู้บริหารท้องถิ่น ผู้ช่วยผู้บริหารท้องถิ่น และสมาชิกสภาท้องถิ่นขององค์กรปกครองส่วนท้องถิ่น เจ้าพนักงาน</a:t>
            </a:r>
            <a:br>
              <a:rPr lang="th-TH" sz="30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000" b="1" dirty="0">
                <a:latin typeface="TH SarabunIT๙" pitchFamily="34" charset="-34"/>
                <a:cs typeface="TH SarabunIT๙" pitchFamily="34" charset="-34"/>
              </a:rPr>
              <a:t>ตามกฎหมายว่าด้วยลักษณะปกครองท้องที่ หรือเจ้าพนักงานอื่นตามที่กฎหมายบัญญัติ และให้หมายความรวมถึงกรรมการ อนุกรรมการ ลูกจ้างของส่วนราชการ หน่วยงานของรัฐ รัฐวิสาหกิจ และบุคคลหรือคณะบุคคลซึ่งมีกฎหมายกำหนดให้ช้อำนาจหรือได้รับมอบให้ใช้อำนาจทางการปกครองที่จัดตั้งขึ้นในระบบราชการ รัฐวิสาหกิจ หรือกิจการอื่นของรัฐด้วย </a:t>
            </a:r>
            <a:br>
              <a:rPr lang="th-TH" sz="30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000" b="1" dirty="0">
                <a:latin typeface="TH SarabunIT๙" pitchFamily="34" charset="-34"/>
                <a:cs typeface="TH SarabunIT๙" pitchFamily="34" charset="-34"/>
              </a:rPr>
              <a:t>แต่ไม่รวมถึงผู้ดำรงตำแหน่งทางการเมือง ตุลาการศาลรัฐธรรมนูญ ผู้ดำรงตำแหน่งในองค์กรอิสระ และคณะกรรมการ ป.ป.ช.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91115" y="101036"/>
            <a:ext cx="78486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952499" y="107025"/>
            <a:ext cx="7238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th-TH" sz="5400" b="1" dirty="0">
                <a:latin typeface="TH SarabunIT๙" pitchFamily="34" charset="-34"/>
                <a:cs typeface="TH SarabunIT๙" pitchFamily="34" charset="-34"/>
              </a:rPr>
              <a:t>เจ้าหน้าที่ของรัฐ</a:t>
            </a:r>
            <a:endParaRPr lang="en-US" altLang="ko-KR" sz="5400" b="1" dirty="0">
              <a:solidFill>
                <a:schemeClr val="tx2"/>
              </a:solidFill>
              <a:latin typeface="TH SarabunIT๙" pitchFamily="34" charset="-34"/>
              <a:ea typeface="Malgun Gothic" pitchFamily="34" charset="-127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80662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43668" y="2716808"/>
            <a:ext cx="8856663" cy="4525963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th-TH" sz="4000" b="1" dirty="0">
                <a:latin typeface="+mj-lt"/>
              </a:rPr>
              <a:t> </a:t>
            </a:r>
            <a:r>
              <a:rPr lang="th-TH" sz="5400" b="1" dirty="0">
                <a:latin typeface="TH SarabunIT๙" pitchFamily="34" charset="-34"/>
                <a:cs typeface="TH SarabunIT๙" pitchFamily="34" charset="-34"/>
              </a:rPr>
              <a:t>ปี ๒๕๕๙</a:t>
            </a:r>
            <a:endParaRPr lang="en-US" sz="5400" b="1" dirty="0">
              <a:latin typeface="TH SarabunIT๙" pitchFamily="34" charset="-34"/>
              <a:cs typeface="TH SarabunIT๙" pitchFamily="34" charset="-34"/>
            </a:endParaRPr>
          </a:p>
          <a:p>
            <a:pPr lvl="1" algn="thaiDist" eaLnBrk="1" hangingPunct="1">
              <a:spcBef>
                <a:spcPts val="0"/>
              </a:spcBef>
              <a:defRPr/>
            </a:pPr>
            <a:r>
              <a:rPr lang="th-TH" sz="4400" b="1" dirty="0">
                <a:latin typeface="TH SarabunIT๙" pitchFamily="34" charset="-34"/>
                <a:cs typeface="TH SarabunIT๙" pitchFamily="34" charset="-34"/>
              </a:rPr>
              <a:t>ศาลอาญาคดีทุจริตและประพฤติมิชอบกลาง</a:t>
            </a:r>
            <a:endParaRPr lang="th-TH" b="1" dirty="0"/>
          </a:p>
          <a:p>
            <a:pPr lvl="1" algn="thaiDist" eaLnBrk="1" hangingPunct="1">
              <a:spcBef>
                <a:spcPts val="0"/>
              </a:spcBef>
              <a:defRPr/>
            </a:pPr>
            <a:r>
              <a:rPr lang="th-TH" sz="4400" b="1" dirty="0">
                <a:latin typeface="TH SarabunIT๙" pitchFamily="34" charset="-34"/>
                <a:cs typeface="TH SarabunIT๙" pitchFamily="34" charset="-34"/>
              </a:rPr>
              <a:t>ศาลอาญาคดีทุจริตและประพฤติมิชอบภาค</a:t>
            </a:r>
            <a:endParaRPr lang="en-US" sz="44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6083" name="ชื่อเรื่อง 1"/>
          <p:cNvSpPr>
            <a:spLocks noGrp="1"/>
          </p:cNvSpPr>
          <p:nvPr>
            <p:ph type="title"/>
          </p:nvPr>
        </p:nvSpPr>
        <p:spPr>
          <a:xfrm>
            <a:off x="658018" y="814387"/>
            <a:ext cx="7427913" cy="1143000"/>
          </a:xfrm>
        </p:spPr>
        <p:txBody>
          <a:bodyPr/>
          <a:lstStyle/>
          <a:p>
            <a:pPr eaLnBrk="1" hangingPunct="1"/>
            <a:r>
              <a:rPr lang="th-TH" sz="54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ความเป็นมาของศาลอาญาคดีทุจริต</a:t>
            </a:r>
            <a:br>
              <a:rPr lang="th-TH" sz="54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54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และประพฤติมิชอบ</a:t>
            </a:r>
            <a:endParaRPr lang="th-TH" sz="5400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46084" name="Picture 169" descr="C:\Users\TEST02\Desktop\trans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2225"/>
            <a:ext cx="12684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เนื้อหา 2"/>
          <p:cNvSpPr txBox="1">
            <a:spLocks/>
          </p:cNvSpPr>
          <p:nvPr/>
        </p:nvSpPr>
        <p:spPr>
          <a:xfrm>
            <a:off x="1095028" y="1124744"/>
            <a:ext cx="6953944" cy="1080120"/>
          </a:xfrm>
          <a:prstGeom prst="rect">
            <a:avLst/>
          </a:prstGeom>
          <a:solidFill>
            <a:srgbClr val="00B050"/>
          </a:solidFill>
        </p:spPr>
        <p:txBody>
          <a:bodyPr anchor="ctr"/>
          <a:lstStyle>
            <a:lvl1pPr marL="0" indent="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พระราชบัญญัติมาตรการของฝ่ายบริหารในการป้องกันและปราบปรามการทุจริต พ.ศ. ๒๕๕๑</a:t>
            </a:r>
            <a:endParaRPr lang="th-TH" dirty="0"/>
          </a:p>
        </p:txBody>
      </p:sp>
      <p:sp>
        <p:nvSpPr>
          <p:cNvPr id="6" name="ตัวแทนเนื้อหา 3"/>
          <p:cNvSpPr txBox="1">
            <a:spLocks/>
          </p:cNvSpPr>
          <p:nvPr/>
        </p:nvSpPr>
        <p:spPr>
          <a:xfrm>
            <a:off x="330939" y="2420888"/>
            <a:ext cx="8568952" cy="403244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lIns="396000" anchor="t"/>
          <a:lstStyle>
            <a:lvl1pPr marL="0" indent="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thaiDist">
              <a:spcBef>
                <a:spcPts val="0"/>
              </a:spcBef>
            </a:pP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“เจ้าหน้าที่ของรัฐ” หมายความว่า เจ้าหน้าที่ของรัฐ</a:t>
            </a:r>
            <a:br>
              <a:rPr lang="th-TH" sz="3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ตามพระราชบัญญัติประกอบรัฐธรรมนูญว่าด้วยการป้องกัน</a:t>
            </a:r>
            <a:br>
              <a:rPr lang="th-TH" sz="3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และปราบปรามการทุจริต แต่ไม่รวมถึงเจ้าหน้าที่ของรัฐ ดังต่อไปนี้</a:t>
            </a:r>
          </a:p>
          <a:p>
            <a:pPr algn="thaiDist">
              <a:spcBef>
                <a:spcPts val="0"/>
              </a:spcBef>
            </a:pP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(๑) ผู้บริหารระดับสูง ตามพระราชบัญญัติประกอบรัฐธรรมนูญ</a:t>
            </a:r>
            <a:br>
              <a:rPr lang="th-TH" sz="3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ว่าด้วยการป้องกันและปราบปรามการทุจริต</a:t>
            </a:r>
          </a:p>
          <a:p>
            <a:pPr algn="thaiDist">
              <a:spcBef>
                <a:spcPts val="0"/>
              </a:spcBef>
            </a:pP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(๒) ผู้พิพากษาและตุลาการ</a:t>
            </a:r>
          </a:p>
          <a:p>
            <a:pPr algn="thaiDist">
              <a:spcBef>
                <a:spcPts val="0"/>
              </a:spcBef>
            </a:pP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(๓) พนักงานอัยการ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91115" y="101036"/>
            <a:ext cx="78486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952500" y="92106"/>
            <a:ext cx="7238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th-TH" sz="5400" b="1" dirty="0">
                <a:latin typeface="TH SarabunIT๙" pitchFamily="34" charset="-34"/>
                <a:cs typeface="TH SarabunIT๙" pitchFamily="34" charset="-34"/>
              </a:rPr>
              <a:t>เจ้าหน้าที่ของรัฐ</a:t>
            </a:r>
            <a:endParaRPr lang="en-US" altLang="ko-KR" sz="5400" b="1" dirty="0">
              <a:solidFill>
                <a:schemeClr val="tx2"/>
              </a:solidFill>
              <a:latin typeface="TH SarabunIT๙" pitchFamily="34" charset="-34"/>
              <a:ea typeface="Malgun Gothic" pitchFamily="34" charset="-127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357127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เนื้อหา 2"/>
          <p:cNvSpPr txBox="1">
            <a:spLocks/>
          </p:cNvSpPr>
          <p:nvPr/>
        </p:nvSpPr>
        <p:spPr>
          <a:xfrm>
            <a:off x="1095028" y="1196752"/>
            <a:ext cx="6953944" cy="1080120"/>
          </a:xfrm>
          <a:prstGeom prst="rect">
            <a:avLst/>
          </a:prstGeom>
          <a:solidFill>
            <a:srgbClr val="00B050"/>
          </a:solidFill>
        </p:spPr>
        <p:txBody>
          <a:bodyPr anchor="ctr"/>
          <a:lstStyle>
            <a:lvl1pPr marL="0" indent="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พระราชบัญญัติมาตรการของฝ่ายบริหารในการป้องกันและปราบปรามการทุจริต พ.ศ. ๒๕๕๑</a:t>
            </a:r>
            <a:endParaRPr lang="th-TH" dirty="0"/>
          </a:p>
        </p:txBody>
      </p:sp>
      <p:sp>
        <p:nvSpPr>
          <p:cNvPr id="6" name="ตัวแทนเนื้อหา 3"/>
          <p:cNvSpPr txBox="1">
            <a:spLocks/>
          </p:cNvSpPr>
          <p:nvPr/>
        </p:nvSpPr>
        <p:spPr>
          <a:xfrm>
            <a:off x="467544" y="2464336"/>
            <a:ext cx="8208912" cy="417646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lIns="396000" anchor="t"/>
          <a:lstStyle>
            <a:lvl1pPr marL="0" indent="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thaiDist">
              <a:spcBef>
                <a:spcPts val="0"/>
              </a:spcBef>
            </a:pP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(๔) ผู้บริหารท้องถิ่น รองผู้บริหารท้องถิ่น ผู้ช่วยผู้บริหารท้องถิ่น และสมาชิกสภาท้องถิ่นขององค์กรปกครองส่วนท้องถิ่น</a:t>
            </a:r>
          </a:p>
          <a:p>
            <a:pPr algn="thaiDist">
              <a:spcBef>
                <a:spcPts val="0"/>
              </a:spcBef>
            </a:pP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(๕) เจ้าหน้าที่ของรัฐในหน่วยงานของศาล รัฐสภา องค์กร</a:t>
            </a:r>
            <a:br>
              <a:rPr lang="th-TH" sz="3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ตามรัฐธรรมนูญ และองค์กรอิสระจากการควบคุมหรือกำกับ</a:t>
            </a:r>
            <a:br>
              <a:rPr lang="th-TH" sz="3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ของฝ่ายบริหารที่จัดตั้งขึ้นตามรัฐธรรมนูญ</a:t>
            </a:r>
          </a:p>
          <a:p>
            <a:pPr algn="thaiDist">
              <a:spcBef>
                <a:spcPts val="0"/>
              </a:spcBef>
            </a:pP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(๖) เจ้าหน้าที่ของรัฐในสำนักงานคณะกรรมการป้องกัน</a:t>
            </a:r>
            <a:br>
              <a:rPr lang="th-TH" sz="3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และปราบปรามการทุจริตในภาครัฐ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91115" y="101036"/>
            <a:ext cx="78486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952500" y="92106"/>
            <a:ext cx="7238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th-TH" sz="5400" b="1" dirty="0">
                <a:latin typeface="TH SarabunIT๙" pitchFamily="34" charset="-34"/>
                <a:cs typeface="TH SarabunIT๙" pitchFamily="34" charset="-34"/>
              </a:rPr>
              <a:t>เจ้าหน้าที่ของรัฐ</a:t>
            </a:r>
            <a:endParaRPr lang="en-US" altLang="ko-KR" sz="5400" b="1" dirty="0">
              <a:solidFill>
                <a:schemeClr val="tx2"/>
              </a:solidFill>
              <a:latin typeface="TH SarabunIT๙" pitchFamily="34" charset="-34"/>
              <a:ea typeface="Malgun Gothic" pitchFamily="34" charset="-127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090603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เนื้อหา 2"/>
          <p:cNvSpPr txBox="1">
            <a:spLocks/>
          </p:cNvSpPr>
          <p:nvPr/>
        </p:nvSpPr>
        <p:spPr>
          <a:xfrm>
            <a:off x="1095028" y="1268760"/>
            <a:ext cx="6953944" cy="1080120"/>
          </a:xfrm>
          <a:prstGeom prst="rect">
            <a:avLst/>
          </a:prstGeom>
          <a:solidFill>
            <a:srgbClr val="00B050"/>
          </a:solidFill>
        </p:spPr>
        <p:txBody>
          <a:bodyPr anchor="ctr"/>
          <a:lstStyle>
            <a:lvl1pPr marL="0" indent="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พระราชบัญญัติมาตรการของฝ่ายบริหารในการป้องกันและปราบปรามการทุจริต พ.ศ. ๒๕๕๑</a:t>
            </a:r>
            <a:endParaRPr lang="th-TH" dirty="0"/>
          </a:p>
        </p:txBody>
      </p:sp>
      <p:sp>
        <p:nvSpPr>
          <p:cNvPr id="6" name="ตัวแทนเนื้อหา 3"/>
          <p:cNvSpPr txBox="1">
            <a:spLocks/>
          </p:cNvSpPr>
          <p:nvPr/>
        </p:nvSpPr>
        <p:spPr>
          <a:xfrm>
            <a:off x="854138" y="2671301"/>
            <a:ext cx="7522553" cy="309634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lIns="396000" anchor="t"/>
          <a:lstStyle>
            <a:lvl1pPr marL="0" indent="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(๗) เจ้าหน้าที่ของรัฐซึ่งกระทำความผิดในลักษณะที่คณะกรรมการ ป.ป.ช. เห็นสมควรดำเนินการ </a:t>
            </a:r>
            <a:br>
              <a:rPr lang="th-TH" sz="3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ตามที่คณะกรรมการ ป.ป.ช. กำหนด</a:t>
            </a:r>
          </a:p>
          <a:p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(๘) เจ้าหน้าที่ของรัฐซึ่งร่วมกระทำความผิดกับบุคคล</a:t>
            </a:r>
            <a:br>
              <a:rPr lang="th-TH" sz="3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ตาม (๑) (๒) (๓) (๔) (๕) (๖) และ (๗)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91115" y="101036"/>
            <a:ext cx="78486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952500" y="92106"/>
            <a:ext cx="7238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th-TH" sz="5400" b="1" dirty="0">
                <a:latin typeface="TH SarabunIT๙" pitchFamily="34" charset="-34"/>
                <a:cs typeface="TH SarabunIT๙" pitchFamily="34" charset="-34"/>
              </a:rPr>
              <a:t>เจ้าหน้าที่ของรัฐ</a:t>
            </a:r>
            <a:endParaRPr lang="en-US" altLang="ko-KR" sz="5400" b="1" dirty="0">
              <a:solidFill>
                <a:schemeClr val="tx2"/>
              </a:solidFill>
              <a:latin typeface="TH SarabunIT๙" pitchFamily="34" charset="-34"/>
              <a:ea typeface="Malgun Gothic" pitchFamily="34" charset="-127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98175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9792" y="838453"/>
            <a:ext cx="3672408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prstClr val="black"/>
                </a:solidFill>
                <a:latin typeface="TH SarabunIT๙" pitchFamily="34" charset="-34"/>
                <a:cs typeface="TH SarabunIT๙" pitchFamily="34" charset="-34"/>
              </a:rPr>
              <a:t>“ผู้ดำรงตำแหน่งระดับสูง”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2843058"/>
            <a:ext cx="7416824" cy="44012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/>
            <a:r>
              <a:rPr lang="th-TH" sz="2800" b="1" dirty="0">
                <a:solidFill>
                  <a:prstClr val="black"/>
                </a:solidFill>
                <a:latin typeface="TH SarabunIT๙" pitchFamily="34" charset="-34"/>
                <a:cs typeface="TH SarabunIT๙" pitchFamily="34" charset="-34"/>
              </a:rPr>
              <a:t>“ผู้ดำรงตำแหน่งระดับสูง” หมายความว่า ผู้ดำรงตำแหน่งหัวหน้าส่วนราชการระดับกระทรวง ทบวง กรมหรือส่วนราชการที่มีฐานะเป็นนิติบุคคลซึ่งมิใช่ผู้ดำรงตำแหน่งทางการเมืองส่วนสำหรับข้าราชการพลเรือนและปลัดกระทรวงกลาโหม ผู้บัญชาการทหารสูงสุด ผู้บัญชาการเหล่าทัพสำหรับข้าราชการทหาร และผู้บัญชาการตำรวจแห่งชาติ และให้หมายความรวมถึงผู้ว่าราชการจังหวัด ปลัดกรุงเทพมหานคร กรรมการและผู้บริหารสูงสุดของรัฐวิสาหกิจ หัวหน้าหน่วยงานอิสระตามรัฐธรรมนูญ แต่ไม่รวมถึงผู้ว่าการตรวจเงินแผ่นดิน กรรมการและผู้บริหารสูงสุดของหน่วยงานอื่นของรัฐ ผู้ดำรงตำแหน่งอื่นตามที่กฎหมายกำหนด หรือผู้ซึ่งดำรงตำแหน่งเทียบเท่าตามที่คณะกรรมการ ป.ป.ช. กำหนด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1700808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6600"/>
                </a:solidFill>
                <a:latin typeface="TH SarabunIT๙" pitchFamily="34" charset="-34"/>
                <a:cs typeface="TH SarabunIT๙" pitchFamily="34" charset="-34"/>
              </a:rPr>
              <a:t>พระราชบัญญัติประกอบรัฐธรรมนูญว่าด้วยการป้องกันและปราบปรามการทุจริต พ.ศ. ๒๕๖๑</a:t>
            </a:r>
          </a:p>
        </p:txBody>
      </p:sp>
    </p:spTree>
    <p:extLst>
      <p:ext uri="{BB962C8B-B14F-4D97-AF65-F5344CB8AC3E}">
        <p14:creationId xmlns:p14="http://schemas.microsoft.com/office/powerpoint/2010/main" val="19468635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เนื้อหา 2"/>
          <p:cNvSpPr txBox="1">
            <a:spLocks/>
          </p:cNvSpPr>
          <p:nvPr/>
        </p:nvSpPr>
        <p:spPr>
          <a:xfrm>
            <a:off x="1619672" y="1412776"/>
            <a:ext cx="5925244" cy="792088"/>
          </a:xfrm>
          <a:prstGeom prst="rect">
            <a:avLst/>
          </a:prstGeom>
          <a:solidFill>
            <a:srgbClr val="00B050"/>
          </a:solidFill>
        </p:spPr>
        <p:txBody>
          <a:bodyPr anchor="ctr"/>
          <a:lstStyle>
            <a:lvl1pPr marL="0" indent="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ประมวลกฎหมายอาญา</a:t>
            </a:r>
            <a:endParaRPr lang="th-TH" sz="4000" dirty="0"/>
          </a:p>
        </p:txBody>
      </p:sp>
      <p:sp>
        <p:nvSpPr>
          <p:cNvPr id="6" name="ตัวแทนเนื้อหา 3"/>
          <p:cNvSpPr txBox="1">
            <a:spLocks/>
          </p:cNvSpPr>
          <p:nvPr/>
        </p:nvSpPr>
        <p:spPr>
          <a:xfrm>
            <a:off x="854138" y="2671301"/>
            <a:ext cx="7522553" cy="2557899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lIns="396000" anchor="t"/>
          <a:lstStyle>
            <a:lvl1pPr marL="0" indent="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algun Gothic" pitchFamily="34" charset="-127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thaiDist"/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 “เจ้าพนักงาน” หมายความว่า บุคคลซึ่งกฎหมายบัญญัติว่าเป็นเจ้าพนักงานหรือได้รับแต่งตั้งตามกฎหมาย</a:t>
            </a:r>
            <a:br>
              <a:rPr lang="th-TH" sz="3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ให้ปฏิบัติหน้าที่ราชการ ไม่ว่าเป็นประจำหรือครั้งคราว </a:t>
            </a:r>
            <a:br>
              <a:rPr lang="th-TH" sz="3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และไม่ว่าจะได้รับค่าตอบแทนหรือไม่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91115" y="101036"/>
            <a:ext cx="78486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952500" y="92106"/>
            <a:ext cx="7238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th-TH" sz="5400" b="1" dirty="0">
                <a:latin typeface="TH SarabunIT๙" pitchFamily="34" charset="-34"/>
                <a:cs typeface="TH SarabunIT๙" pitchFamily="34" charset="-34"/>
              </a:rPr>
              <a:t>เจ้าหน้าที่ของรัฐ</a:t>
            </a:r>
            <a:endParaRPr lang="en-US" altLang="ko-KR" sz="5400" b="1" dirty="0">
              <a:solidFill>
                <a:schemeClr val="tx2"/>
              </a:solidFill>
              <a:latin typeface="TH SarabunIT๙" pitchFamily="34" charset="-34"/>
              <a:ea typeface="Malgun Gothic" pitchFamily="34" charset="-127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0728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755576" y="125184"/>
            <a:ext cx="78486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1560" y="126408"/>
            <a:ext cx="9144000" cy="782312"/>
          </a:xfrm>
        </p:spPr>
        <p:txBody>
          <a:bodyPr/>
          <a:lstStyle/>
          <a:p>
            <a:r>
              <a:rPr lang="th-TH" dirty="0">
                <a:latin typeface="TH SarabunIT๙" pitchFamily="34" charset="-34"/>
                <a:cs typeface="TH SarabunIT๙" pitchFamily="34" charset="-34"/>
              </a:rPr>
              <a:t>		นิยาม “ทุจริตต่อหน้าที่”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27448" y="1196752"/>
            <a:ext cx="7704856" cy="1296144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365760">
              <a:spcBef>
                <a:spcPts val="0"/>
              </a:spcBef>
            </a:pPr>
            <a:endParaRPr lang="th-TH" sz="3600" b="1" dirty="0">
              <a:latin typeface="TH SarabunIT๙" pitchFamily="34" charset="-34"/>
              <a:cs typeface="TH SarabunIT๙" pitchFamily="34" charset="-34"/>
            </a:endParaRPr>
          </a:p>
          <a:p>
            <a:pPr marL="91440">
              <a:spcBef>
                <a:spcPts val="0"/>
              </a:spcBef>
            </a:pP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พระราชบัญญัติจัดตั้งศาลอาญาคดีทุจริตและประพฤติมิชอบ</a:t>
            </a:r>
            <a:br>
              <a:rPr lang="th-TH" sz="3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พ.ศ. ๒๕๕๙</a:t>
            </a:r>
          </a:p>
          <a:p>
            <a:endParaRPr lang="th-TH" dirty="0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idx="10"/>
          </p:nvPr>
        </p:nvSpPr>
        <p:spPr>
          <a:xfrm>
            <a:off x="457200" y="2492896"/>
            <a:ext cx="8229600" cy="3600400"/>
          </a:xfrm>
        </p:spPr>
        <p:txBody>
          <a:bodyPr/>
          <a:lstStyle/>
          <a:p>
            <a:pPr algn="thaiDist"/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“ทุจริตต่อหน้าที่” หมายความว่า ทุจริตต่อหน้าที่ตามพระราชบัญญัติประกอบรัฐธรรมนูญว่าด้วยการป้องกันและปราบปรามการทุจริต กฎหมายว่าด้วยมาตรการของฝ่ายบริหารในการป้องกันและปราบปรามการทุจริต หรือพระราชบัญญัติประกอบรัฐธรรมนูญหรือกฎหมายอื่น</a:t>
            </a:r>
          </a:p>
        </p:txBody>
      </p:sp>
    </p:spTree>
    <p:extLst>
      <p:ext uri="{BB962C8B-B14F-4D97-AF65-F5344CB8AC3E}">
        <p14:creationId xmlns:p14="http://schemas.microsoft.com/office/powerpoint/2010/main" val="27939279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แทนเนื้อหา 2"/>
          <p:cNvSpPr txBox="1">
            <a:spLocks/>
          </p:cNvSpPr>
          <p:nvPr/>
        </p:nvSpPr>
        <p:spPr bwMode="auto">
          <a:xfrm>
            <a:off x="868740" y="1124744"/>
            <a:ext cx="7704856" cy="10801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anose="020B0502040204020203" pitchFamily="34" charset="0"/>
                <a:ea typeface="Microsoft New Tai Lue" pitchFamily="34" charset="0"/>
                <a:cs typeface="Microsoft New Tai Lue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rgbClr val="1F3039"/>
                </a:solidFill>
                <a:latin typeface="Microsoft New Tai Lue" panose="020B0502040204020203" pitchFamily="34" charset="0"/>
                <a:ea typeface="Microsoft New Tai Lue" pitchFamily="34" charset="0"/>
                <a:cs typeface="Microsoft New Tai Lue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1F3039"/>
                </a:solidFill>
                <a:latin typeface="Microsoft New Tai Lue" panose="020B0502040204020203" pitchFamily="34" charset="0"/>
                <a:ea typeface="Microsoft New Tai Lue" pitchFamily="34" charset="0"/>
                <a:cs typeface="Microsoft New Tai Lue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rgbClr val="1F3039"/>
                </a:solidFill>
                <a:latin typeface="Microsoft New Tai Lue" panose="020B0502040204020203" pitchFamily="34" charset="0"/>
                <a:ea typeface="Microsoft New Tai Lue" pitchFamily="34" charset="0"/>
                <a:cs typeface="Microsoft New Tai Lue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rgbClr val="1F3039"/>
                </a:solidFill>
                <a:latin typeface="Microsoft New Tai Lue" panose="020B0502040204020203" pitchFamily="34" charset="0"/>
                <a:ea typeface="Microsoft New Tai Lue" pitchFamily="34" charset="0"/>
                <a:cs typeface="Microsoft New Tai Lue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algn="thaiDist">
              <a:spcBef>
                <a:spcPts val="0"/>
              </a:spcBef>
            </a:pP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พระราชบัญญัติประกอบรัฐธรรมนูญว่าด้วยการป้องกัน</a:t>
            </a:r>
            <a:br>
              <a:rPr lang="th-TH" sz="3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และปราบปรามการทุจริต พ.ศ. ๒๕๖๑</a:t>
            </a:r>
            <a:endParaRPr lang="th-TH" dirty="0"/>
          </a:p>
        </p:txBody>
      </p:sp>
      <p:sp>
        <p:nvSpPr>
          <p:cNvPr id="7" name="ตัวแทนเนื้อหา 3"/>
          <p:cNvSpPr txBox="1">
            <a:spLocks/>
          </p:cNvSpPr>
          <p:nvPr/>
        </p:nvSpPr>
        <p:spPr bwMode="auto">
          <a:xfrm>
            <a:off x="96888" y="2060848"/>
            <a:ext cx="8507288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96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anose="020B0502040204020203" pitchFamily="34" charset="0"/>
                <a:ea typeface="Microsoft New Tai Lue" pitchFamily="34" charset="0"/>
                <a:cs typeface="Microsoft New Tai Lue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rgbClr val="1F3039"/>
                </a:solidFill>
                <a:latin typeface="Microsoft New Tai Lue" panose="020B0502040204020203" pitchFamily="34" charset="0"/>
                <a:ea typeface="Microsoft New Tai Lue" pitchFamily="34" charset="0"/>
                <a:cs typeface="Microsoft New Tai Lue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1F3039"/>
                </a:solidFill>
                <a:latin typeface="Microsoft New Tai Lue" panose="020B0502040204020203" pitchFamily="34" charset="0"/>
                <a:ea typeface="Microsoft New Tai Lue" pitchFamily="34" charset="0"/>
                <a:cs typeface="Microsoft New Tai Lue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rgbClr val="1F3039"/>
                </a:solidFill>
                <a:latin typeface="Microsoft New Tai Lue" panose="020B0502040204020203" pitchFamily="34" charset="0"/>
                <a:ea typeface="Microsoft New Tai Lue" pitchFamily="34" charset="0"/>
                <a:cs typeface="Microsoft New Tai Lue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rgbClr val="1F3039"/>
                </a:solidFill>
                <a:latin typeface="Microsoft New Tai Lue" panose="020B0502040204020203" pitchFamily="34" charset="0"/>
                <a:ea typeface="Microsoft New Tai Lue" pitchFamily="34" charset="0"/>
                <a:cs typeface="Microsoft New Tai Lue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thaiDist">
              <a:spcBef>
                <a:spcPts val="0"/>
              </a:spcBef>
            </a:pP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“ทุจริตต่อหน้าที่” หมายความว่า ปฏิบัติหรือละเว้น</a:t>
            </a:r>
            <a:br>
              <a:rPr lang="th-TH" sz="40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การปฏิบัติอย่างใดในพฤติการณ์ที่อาจทำให้ผู้อื่นเชื่อว่ามีตำแหน่งหรือหน้าที่ทั้งที่ตนมิได้มีตำแหน่งหรือหน้าที่นั้น หรือใช้อำนาจในตำแหน่งหน้าที่ ทั้งนี้ เพื่อแสวงหาประโยชน์ที่มิควรได้โดยชอบสำหรับตนเองหรือผู้อื่น หรือกระทำการอันเป็นความผิดต่อตำแหน่งหน้าที่ราชการหรือตำแหน่งหน้าที่ในการยุติธรรมตามประมวลกฎหมายอาญาหรือกฎหมายอื่น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755576" y="125184"/>
            <a:ext cx="78486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ชื่อเรื่อง 1"/>
          <p:cNvSpPr>
            <a:spLocks noGrp="1"/>
          </p:cNvSpPr>
          <p:nvPr>
            <p:ph type="title"/>
          </p:nvPr>
        </p:nvSpPr>
        <p:spPr>
          <a:xfrm>
            <a:off x="611560" y="126408"/>
            <a:ext cx="9144000" cy="782312"/>
          </a:xfrm>
        </p:spPr>
        <p:txBody>
          <a:bodyPr/>
          <a:lstStyle/>
          <a:p>
            <a:r>
              <a:rPr lang="th-TH" dirty="0">
                <a:latin typeface="TH SarabunIT๙" pitchFamily="34" charset="-34"/>
                <a:cs typeface="TH SarabunIT๙" pitchFamily="34" charset="-34"/>
              </a:rPr>
              <a:t>		นิยาม “ทุจริตต่อหน้าที่”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800118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3"/>
          <p:cNvSpPr>
            <a:spLocks noGrp="1"/>
          </p:cNvSpPr>
          <p:nvPr>
            <p:ph idx="10"/>
          </p:nvPr>
        </p:nvSpPr>
        <p:spPr>
          <a:xfrm>
            <a:off x="0" y="2276872"/>
            <a:ext cx="8604820" cy="3600400"/>
          </a:xfrm>
        </p:spPr>
        <p:txBody>
          <a:bodyPr/>
          <a:lstStyle/>
          <a:p>
            <a:pPr algn="thaiDist">
              <a:spcBef>
                <a:spcPts val="0"/>
              </a:spcBef>
            </a:pP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“ทุจริตต่อหน้าที่” หมายความว่า ปฏิบัติหรือละเว้นการปฏิบัติ</a:t>
            </a:r>
            <a:br>
              <a:rPr lang="th-TH" sz="3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อย่างใดในตำแหน่งหรือหน้าที่ หรือปฏิบัติหรือละเว้นการปฏิบัติ</a:t>
            </a:r>
            <a:br>
              <a:rPr lang="th-TH" sz="3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อย่างใดในพฤติการณ์ที่อาจทำให้ผู้อื่นเชื่อว่ามีตำแหน่งหรือหน้าที่</a:t>
            </a:r>
            <a:br>
              <a:rPr lang="th-TH" sz="3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ทั้งที่ตนมิได้มีตำแหน่งหรือหน้าที่นั้น หรือใช้อำนาจในตำแหน่งหรือหน้าที่  ทั้งนี้ เพื่อแสวงหาประโยชน์ที่มิควรได้โดยชอบสำหรับตนเองหรือผู้อื่น หรือกระทำการอันเป็นความผิดต่อตำแหน่งหน้าที่ราชการหรือความผิดต่อตำแหน่งหน้าที่ใน</a:t>
            </a:r>
            <a: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การยุติธรรม</a:t>
            </a: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ตามประมวลกฎหมายอาญาหรือตามกฎหมายอื่น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47700" y="143836"/>
            <a:ext cx="78486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647700" y="163385"/>
            <a:ext cx="7848600" cy="782312"/>
          </a:xfrm>
        </p:spPr>
        <p:txBody>
          <a:bodyPr/>
          <a:lstStyle/>
          <a:p>
            <a:r>
              <a:rPr lang="th-TH" dirty="0">
                <a:latin typeface="TH SarabunIT๙" pitchFamily="34" charset="-34"/>
                <a:cs typeface="TH SarabunIT๙" pitchFamily="34" charset="-34"/>
              </a:rPr>
              <a:t>		นิยาม “ทุจริตต่อหน้าที่”</a:t>
            </a:r>
            <a:endParaRPr lang="th-TH" dirty="0"/>
          </a:p>
        </p:txBody>
      </p:sp>
      <p:sp>
        <p:nvSpPr>
          <p:cNvPr id="7" name="ตัวแทนเนื้อหา 2"/>
          <p:cNvSpPr txBox="1">
            <a:spLocks noGrp="1"/>
          </p:cNvSpPr>
          <p:nvPr>
            <p:ph idx="1"/>
          </p:nvPr>
        </p:nvSpPr>
        <p:spPr bwMode="auto">
          <a:xfrm>
            <a:off x="457200" y="1196752"/>
            <a:ext cx="8229600" cy="10801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anose="020B0502040204020203" pitchFamily="34" charset="0"/>
                <a:ea typeface="Microsoft New Tai Lue" pitchFamily="34" charset="0"/>
                <a:cs typeface="Microsoft New Tai Lue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rgbClr val="1F3039"/>
                </a:solidFill>
                <a:latin typeface="Microsoft New Tai Lue" panose="020B0502040204020203" pitchFamily="34" charset="0"/>
                <a:ea typeface="Microsoft New Tai Lue" pitchFamily="34" charset="0"/>
                <a:cs typeface="Microsoft New Tai Lue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1F3039"/>
                </a:solidFill>
                <a:latin typeface="Microsoft New Tai Lue" panose="020B0502040204020203" pitchFamily="34" charset="0"/>
                <a:ea typeface="Microsoft New Tai Lue" pitchFamily="34" charset="0"/>
                <a:cs typeface="Microsoft New Tai Lue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rgbClr val="1F3039"/>
                </a:solidFill>
                <a:latin typeface="Microsoft New Tai Lue" panose="020B0502040204020203" pitchFamily="34" charset="0"/>
                <a:ea typeface="Microsoft New Tai Lue" pitchFamily="34" charset="0"/>
                <a:cs typeface="Microsoft New Tai Lue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rgbClr val="1F3039"/>
                </a:solidFill>
                <a:latin typeface="Microsoft New Tai Lue" panose="020B0502040204020203" pitchFamily="34" charset="0"/>
                <a:ea typeface="Microsoft New Tai Lue" pitchFamily="34" charset="0"/>
                <a:cs typeface="Microsoft New Tai Lue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algn="thaiDist">
              <a:spcBef>
                <a:spcPts val="0"/>
              </a:spcBef>
            </a:pP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พระราชบัญญัติมาตรการของฝ่ายบริหารในการป้องกัน</a:t>
            </a:r>
            <a:br>
              <a:rPr lang="th-TH" sz="3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>และปราบปรามการทุจริต พ.ศ. ๒๕๕๑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777176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47700" y="1196752"/>
            <a:ext cx="7848600" cy="1368152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91440">
              <a:spcBef>
                <a:spcPts val="0"/>
              </a:spcBef>
            </a:pPr>
            <a: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พระราชบัญญัติจัดตั้งศาลอาญาคดีทุจริตและประพฤติมิชอบ</a:t>
            </a:r>
            <a:b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พ.ศ. ๒๕๕๙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idx="10"/>
          </p:nvPr>
        </p:nvSpPr>
        <p:spPr>
          <a:xfrm>
            <a:off x="238096" y="2636912"/>
            <a:ext cx="8229600" cy="3600400"/>
          </a:xfrm>
        </p:spPr>
        <p:txBody>
          <a:bodyPr/>
          <a:lstStyle/>
          <a:p>
            <a:pPr algn="thaiDist">
              <a:spcBef>
                <a:spcPts val="0"/>
              </a:spcBef>
            </a:pP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“ประพฤติมิชอบ” หมายความว่า การกระทำที่ไม่ใช่ทุจริตต่อหน้าที่ แต่เป็นการปฏิบัติหรือละเว้นการปฏิบัติอย่างใดโดยอาศัยเหตุที่มีตำแหน่งหรือหน้าที่อันเป็นการฝ่าฝืนกฎหมาย ระเบียบ ข้อบังคับ คำสั่ง หรือมติของคณะรัฐมนตรี ที่มุ่งหมายจะควบคุมดูแลการรับ </a:t>
            </a:r>
            <a:br>
              <a:rPr lang="th-TH" sz="40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การเก็บรักษา หรือการใช้เงินหรือทรัพย์สินของแผ่นดิน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47700" y="143836"/>
            <a:ext cx="7848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647700" y="163385"/>
            <a:ext cx="7848600" cy="782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 kern="1200" baseline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icrosoft New Tai Lue" pitchFamily="34" charset="0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9pPr>
          </a:lstStyle>
          <a:p>
            <a:r>
              <a:rPr lang="th-TH" dirty="0">
                <a:latin typeface="TH SarabunIT๙" pitchFamily="34" charset="-34"/>
                <a:cs typeface="TH SarabunIT๙" pitchFamily="34" charset="-34"/>
              </a:rPr>
              <a:t>นิยาม “ประพฤติมิชอบ”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523308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ST02\Desktop\ภาพอท\S__6668369.jpg"/>
          <p:cNvPicPr>
            <a:picLocks noGrp="1" noChangeAspect="1" noChangeArrowheads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431" y="-1"/>
            <a:ext cx="4636448" cy="6332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3"/>
          <a:stretch/>
        </p:blipFill>
        <p:spPr bwMode="auto">
          <a:xfrm>
            <a:off x="0" y="0"/>
            <a:ext cx="4500325" cy="33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16800" y="-13030200"/>
            <a:ext cx="4114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4500325" cy="2975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080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ตัวแทนเนื้อหา 2"/>
          <p:cNvSpPr>
            <a:spLocks noGrp="1"/>
          </p:cNvSpPr>
          <p:nvPr>
            <p:ph idx="1"/>
          </p:nvPr>
        </p:nvSpPr>
        <p:spPr>
          <a:xfrm>
            <a:off x="107950" y="1989138"/>
            <a:ext cx="8640763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th-TH" sz="44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คดีที่ยื่นฟ้องก่อนพ.ร.บ.วิธีพิจารณาคดีทุจริต ฯ บังคับใช้</a:t>
            </a:r>
            <a:endParaRPr lang="en-US" sz="4400" b="1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457200" lvl="1" indent="0" eaLnBrk="1" hangingPunct="1">
              <a:buNone/>
            </a:pP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  <a:p>
            <a:pPr lvl="1" eaLnBrk="1" hangingPunct="1"/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 ฟ้องก่อนวันที่ ๑๙ เมษายน ๒๕๕๔ </a:t>
            </a:r>
            <a:br>
              <a:rPr lang="th-TH" sz="40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 ใช้ระบบกล่าวหา ตาม ป.</a:t>
            </a:r>
            <a:r>
              <a:rPr lang="th-TH" sz="4000" b="1" dirty="0" err="1">
                <a:latin typeface="TH SarabunIT๙" pitchFamily="34" charset="-34"/>
                <a:cs typeface="TH SarabunIT๙" pitchFamily="34" charset="-34"/>
              </a:rPr>
              <a:t>วิ.อ</a:t>
            </a: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xtLst/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eaLnBrk="1" hangingPunct="1">
              <a:defRPr/>
            </a:pPr>
            <a:r>
              <a:rPr lang="th-TH" sz="5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กฎหมายที่เกี่ยวข้องในการพิจารณา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60" y="548680"/>
            <a:ext cx="8766720" cy="584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16800" y="-13030200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TEST02\Desktop\ภาพอท\IMG_52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16800" y="-1303020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TEST02\Desktop\ภาพอท\IMG_52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16800" y="-1303020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TEST02\Desktop\ภาพอท\IMG_52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4504" y="-12957048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60" y="669032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51057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84" y="3140967"/>
            <a:ext cx="7308631" cy="34615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3" r="2855"/>
          <a:stretch/>
        </p:blipFill>
        <p:spPr>
          <a:xfrm>
            <a:off x="4788024" y="71718"/>
            <a:ext cx="4133891" cy="2925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07241" y="1196752"/>
            <a:ext cx="4392488" cy="1138773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ห้องพิจารณาคดี</a:t>
            </a:r>
          </a:p>
          <a:p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ศาลอาญาคดีทุจริตและประพฤติมิชอบกลาง</a:t>
            </a:r>
          </a:p>
        </p:txBody>
      </p:sp>
    </p:spTree>
    <p:extLst>
      <p:ext uri="{BB962C8B-B14F-4D97-AF65-F5344CB8AC3E}">
        <p14:creationId xmlns:p14="http://schemas.microsoft.com/office/powerpoint/2010/main" val="537252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334223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ea typeface="+mj-ea"/>
              </a:rPr>
              <a:t>พระราชบัญญัติ</a:t>
            </a:r>
            <a:r>
              <a:rPr lang="en-US" dirty="0">
                <a:effectLst/>
                <a:ea typeface="+mj-ea"/>
              </a:rPr>
              <a:t/>
            </a:r>
            <a:br>
              <a:rPr lang="en-US" dirty="0">
                <a:effectLst/>
                <a:ea typeface="+mj-ea"/>
              </a:rPr>
            </a:br>
            <a:r>
              <a:rPr lang="th-TH" dirty="0">
                <a:effectLst/>
                <a:ea typeface="+mj-ea"/>
              </a:rPr>
              <a:t>วิธีพิจารณาคดีทุจริต</a:t>
            </a:r>
            <a:br>
              <a:rPr lang="th-TH" dirty="0">
                <a:effectLst/>
                <a:ea typeface="+mj-ea"/>
              </a:rPr>
            </a:br>
            <a:r>
              <a:rPr lang="th-TH" dirty="0">
                <a:effectLst/>
                <a:ea typeface="+mj-ea"/>
              </a:rPr>
              <a:t>และประพฤติมิชอบ</a:t>
            </a:r>
            <a:r>
              <a:rPr lang="en-US" dirty="0">
                <a:effectLst/>
                <a:ea typeface="+mj-ea"/>
              </a:rPr>
              <a:t/>
            </a:r>
            <a:br>
              <a:rPr lang="en-US" dirty="0">
                <a:effectLst/>
                <a:ea typeface="+mj-ea"/>
              </a:rPr>
            </a:br>
            <a:r>
              <a:rPr lang="th-TH" dirty="0">
                <a:effectLst/>
                <a:ea typeface="+mj-ea"/>
              </a:rPr>
              <a:t>พ.ศ. ๒๕๕๙</a:t>
            </a:r>
            <a:endParaRPr lang="en-US" dirty="0">
              <a:effectLst/>
              <a:ea typeface="+mj-e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211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600" dirty="0">
                <a:ea typeface="+mj-ea"/>
              </a:rPr>
              <a:t>ให้ใช้ระบบไต่สวน</a:t>
            </a:r>
            <a:endParaRPr lang="en-US" sz="3600" dirty="0">
              <a:ea typeface="+mj-ea"/>
            </a:endParaRP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107504" y="1268760"/>
            <a:ext cx="8785225" cy="4969222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๖ </a:t>
            </a:r>
            <a:r>
              <a:rPr lang="th-TH" sz="40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วิธีพิจารณาคดีทุจริตและประพฤติมิชอบให้ใช้ระบบ</a:t>
            </a:r>
            <a:br>
              <a:rPr lang="th-TH" sz="40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ไต่สวน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และเป็นไปโดยรวดเร็วตามที่กำหนดในพระราชบัญญัตินี้และข้อบังคับของประธานศาลฎีกา ในกรณีที่ไม่มีบทบัญญัติและข้อบังคับดังกล่าว ให้นำบทบัญญัติแห่งประมวลกฎหมาย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วิธีพิจารณาความอาญา ประมวลกฎหมายวิธีพิจารณาความแพ่ง หรือกฎหมายว่าด้วยการจัดตั้งศาลแขวงและวิธีพิจารณาความอาญาในศาลแขวงมาใช้บังคับเท่าที่ไม่ขัดหรือแย้งกับบทบัญญัติตามพระราชบัญญัตินี้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 eaLnBrk="1" hangingPunct="1">
              <a:buFont typeface="Arial" pitchFamily="34" charset="0"/>
              <a:buNone/>
            </a:pP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        </a:t>
            </a:r>
            <a:endParaRPr lang="en-US" sz="28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TH SarabunIT๙" pitchFamily="34" charset="-34"/>
                <a:cs typeface="TH SarabunIT๙" pitchFamily="34" charset="-34"/>
              </a:rPr>
              <a:t>ให้ใช้ระบบไต่สวน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39552" y="1938536"/>
            <a:ext cx="8229600" cy="2980928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buNone/>
            </a:pPr>
            <a:r>
              <a:rPr lang="th-TH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๖ วรรคสอง คดีทุจริตและประพฤติมิชอบใดมีข้อหาความผิดเกี่ยวกับ</a:t>
            </a:r>
            <a:r>
              <a:rPr lang="th-TH" b="1" dirty="0" err="1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ยาเสพติด</a:t>
            </a:r>
            <a:r>
              <a:rPr lang="th-TH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ตามกฎหมายว่าด้วยวิธีพิจารณาคดี</a:t>
            </a:r>
            <a:r>
              <a:rPr lang="th-TH" b="1" dirty="0" err="1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ยาเสพติด</a:t>
            </a:r>
            <a:r>
              <a:rPr lang="th-TH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หรือข้อหาความผิดตามกฎหมายว่าด้วยการป้องกันและปราบปรามการค้ามนุษย์รวมอยู่ด้วย ให้นำบทบัญญัติตามกฎหมายว่าด้วยวิธีพิจารณาคดีดังกล่าวมาใช้บังคับแก่ข้อหาความผิดนั้นเท่าที่ไม่ขัดหรือแย้งกับบทบัญญัติตามพระราชบัญญัตินี้</a:t>
            </a:r>
            <a:endParaRPr lang="en-US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eaLnBrk="1" hangingPunct="1">
              <a:buNone/>
            </a:pPr>
            <a:r>
              <a:rPr lang="en-US" sz="2000" dirty="0"/>
              <a:t> 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789563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691763"/>
              </p:ext>
            </p:extLst>
          </p:nvPr>
        </p:nvGraphicFramePr>
        <p:xfrm>
          <a:off x="368751" y="1772816"/>
          <a:ext cx="8406498" cy="4968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926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13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4144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ระบบไต่สวน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rgbClr val="FFFF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ระบบกล่าวหา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thaiDist"/>
                      <a:r>
                        <a:rPr lang="th-TH" sz="2800" b="1" dirty="0">
                          <a:latin typeface="TH SarabunIT๙" pitchFamily="34" charset="-34"/>
                          <a:cs typeface="TH SarabunIT๙" pitchFamily="34" charset="-34"/>
                        </a:rPr>
                        <a:t>(๑) ผู้เกี่ยวข้องในคดีมี ๓ ฝ่าย คือ ศาล</a:t>
                      </a:r>
                      <a:br>
                        <a:rPr lang="th-TH" sz="2800" b="1" dirty="0">
                          <a:latin typeface="TH SarabunIT๙" pitchFamily="34" charset="-34"/>
                          <a:cs typeface="TH SarabunIT๙" pitchFamily="34" charset="-34"/>
                        </a:rPr>
                      </a:br>
                      <a:r>
                        <a:rPr lang="th-TH" sz="2800" b="1" dirty="0">
                          <a:latin typeface="TH SarabunIT๙" pitchFamily="34" charset="-34"/>
                          <a:cs typeface="TH SarabunIT๙" pitchFamily="34" charset="-34"/>
                        </a:rPr>
                        <a:t>ใน</a:t>
                      </a:r>
                      <a:r>
                        <a:rPr lang="th-TH" sz="2800" b="1" u="sng" dirty="0">
                          <a:latin typeface="TH SarabunIT๙" pitchFamily="34" charset="-34"/>
                          <a:cs typeface="TH SarabunIT๙" pitchFamily="34" charset="-34"/>
                        </a:rPr>
                        <a:t>ฐานะ</a:t>
                      </a:r>
                      <a:r>
                        <a:rPr lang="th-TH" sz="2800" b="1" dirty="0">
                          <a:latin typeface="TH SarabunIT๙" pitchFamily="34" charset="-34"/>
                          <a:cs typeface="TH SarabunIT๙" pitchFamily="34" charset="-34"/>
                        </a:rPr>
                        <a:t>เป็นผู้ไต่สวน</a:t>
                      </a:r>
                      <a:r>
                        <a:rPr lang="th-TH" sz="2800" b="1" baseline="0" dirty="0">
                          <a:latin typeface="TH SarabunIT๙" pitchFamily="34" charset="-34"/>
                          <a:cs typeface="TH SarabunIT๙" pitchFamily="34" charset="-34"/>
                        </a:rPr>
                        <a:t> โจทก์และ</a:t>
                      </a:r>
                      <a:r>
                        <a:rPr lang="th-TH" sz="2800" b="1" dirty="0">
                          <a:latin typeface="TH SarabunIT๙" pitchFamily="34" charset="-34"/>
                          <a:cs typeface="TH SarabunIT๙" pitchFamily="34" charset="-34"/>
                        </a:rPr>
                        <a:t>จำเลย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b="1" dirty="0">
                          <a:latin typeface="TH SarabunIT๙" pitchFamily="34" charset="-34"/>
                          <a:cs typeface="TH SarabunIT๙" pitchFamily="34" charset="-34"/>
                        </a:rPr>
                        <a:t>(1) ผู้เกี่ยวข้องในคดีมี ๓ ฝ่าย คือ </a:t>
                      </a:r>
                      <a:br>
                        <a:rPr lang="th-TH" sz="2800" b="1" dirty="0">
                          <a:latin typeface="TH SarabunIT๙" pitchFamily="34" charset="-34"/>
                          <a:cs typeface="TH SarabunIT๙" pitchFamily="34" charset="-34"/>
                        </a:rPr>
                      </a:br>
                      <a:r>
                        <a:rPr lang="th-TH" sz="2800" b="1" dirty="0">
                          <a:latin typeface="TH SarabunIT๙" pitchFamily="34" charset="-34"/>
                          <a:cs typeface="TH SarabunIT๙" pitchFamily="34" charset="-34"/>
                        </a:rPr>
                        <a:t>ศาลใน</a:t>
                      </a:r>
                      <a:r>
                        <a:rPr lang="th-TH" sz="2800" b="1" u="sng" dirty="0">
                          <a:latin typeface="TH SarabunIT๙" pitchFamily="34" charset="-34"/>
                          <a:cs typeface="TH SarabunIT๙" pitchFamily="34" charset="-34"/>
                        </a:rPr>
                        <a:t>ฐานะ</a:t>
                      </a:r>
                      <a:r>
                        <a:rPr lang="th-TH" sz="2800" b="1" dirty="0">
                          <a:latin typeface="TH SarabunIT๙" pitchFamily="34" charset="-34"/>
                          <a:cs typeface="TH SarabunIT๙" pitchFamily="34" charset="-34"/>
                        </a:rPr>
                        <a:t>เป็นคนกลาง โจทก์และจำเลย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thaiDist"/>
                      <a:r>
                        <a:rPr lang="th-TH" dirty="0"/>
                        <a:t> </a:t>
                      </a:r>
                      <a:r>
                        <a:rPr lang="th-TH" sz="2800" b="1" dirty="0">
                          <a:latin typeface="TH SarabunIT๙" pitchFamily="34" charset="-34"/>
                          <a:cs typeface="TH SarabunIT๙" pitchFamily="34" charset="-34"/>
                        </a:rPr>
                        <a:t>(๒) ศาลมี</a:t>
                      </a:r>
                      <a:r>
                        <a:rPr lang="th-TH" sz="2800" b="1" u="sng" dirty="0">
                          <a:latin typeface="TH SarabunIT๙" pitchFamily="34" charset="-34"/>
                          <a:cs typeface="TH SarabunIT๙" pitchFamily="34" charset="-34"/>
                        </a:rPr>
                        <a:t>บทบาท</a:t>
                      </a:r>
                      <a:r>
                        <a:rPr lang="th-TH" sz="2800" b="1" dirty="0">
                          <a:latin typeface="TH SarabunIT๙" pitchFamily="34" charset="-34"/>
                          <a:cs typeface="TH SarabunIT๙" pitchFamily="34" charset="-34"/>
                        </a:rPr>
                        <a:t>ในการค้นหาความจริง  การซักถามเป็นหน้าที่ของศาล คู่ความ</a:t>
                      </a:r>
                      <a:br>
                        <a:rPr lang="th-TH" sz="2800" b="1" dirty="0">
                          <a:latin typeface="TH SarabunIT๙" pitchFamily="34" charset="-34"/>
                          <a:cs typeface="TH SarabunIT๙" pitchFamily="34" charset="-34"/>
                        </a:rPr>
                      </a:br>
                      <a:r>
                        <a:rPr lang="th-TH" sz="2800" b="1" dirty="0">
                          <a:latin typeface="TH SarabunIT๙" pitchFamily="34" charset="-34"/>
                          <a:cs typeface="TH SarabunIT๙" pitchFamily="34" charset="-34"/>
                        </a:rPr>
                        <a:t>จะซักถามได้ต่อเมื่อได้รับอนุญาตจากศาล  ส่วนพยานหลักฐานต่าง ๆ ที่เข้าสู่สำนวนคู่ความมีบทบาทเพียงสนับสนุนพยานหลักฐานให้ศาลในการค้นหาความจริง</a:t>
                      </a:r>
                      <a:br>
                        <a:rPr lang="th-TH" sz="2800" b="1" dirty="0">
                          <a:latin typeface="TH SarabunIT๙" pitchFamily="34" charset="-34"/>
                          <a:cs typeface="TH SarabunIT๙" pitchFamily="34" charset="-34"/>
                        </a:rPr>
                      </a:br>
                      <a:endParaRPr lang="th-TH" sz="2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b="1" dirty="0">
                          <a:latin typeface="TH SarabunIT๙" pitchFamily="34" charset="-34"/>
                          <a:cs typeface="TH SarabunIT๙" pitchFamily="34" charset="-34"/>
                        </a:rPr>
                        <a:t>(2) ศาลมี</a:t>
                      </a:r>
                      <a:r>
                        <a:rPr lang="th-TH" sz="2800" b="1" u="sng" dirty="0">
                          <a:latin typeface="TH SarabunIT๙" pitchFamily="34" charset="-34"/>
                          <a:cs typeface="TH SarabunIT๙" pitchFamily="34" charset="-34"/>
                        </a:rPr>
                        <a:t>บทบาท</a:t>
                      </a:r>
                      <a:r>
                        <a:rPr lang="th-TH" sz="2800" b="1" dirty="0">
                          <a:latin typeface="TH SarabunIT๙" pitchFamily="34" charset="-34"/>
                          <a:cs typeface="TH SarabunIT๙" pitchFamily="34" charset="-34"/>
                        </a:rPr>
                        <a:t>ในการค้นหาความจริงค่อนข้างจำกัด  การซักถามและการนำพยานหลักฐานเข้าสู่สำนวนเป็นหน้าที่ของคู่ความเป็นหลัก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93204" y="116632"/>
            <a:ext cx="8229600" cy="850106"/>
          </a:xfrm>
        </p:spPr>
        <p:txBody>
          <a:bodyPr/>
          <a:lstStyle/>
          <a:p>
            <a:r>
              <a:rPr lang="th-TH" dirty="0">
                <a:latin typeface="TH SarabunIT๙" pitchFamily="34" charset="-34"/>
                <a:cs typeface="TH SarabunIT๙" pitchFamily="34" charset="-34"/>
              </a:rPr>
              <a:t>ให้ใช้ระบบไต่สวน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980728"/>
            <a:ext cx="8424936" cy="523220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ตารางเปรียบเทียบความแตกต่างระหว่างระบบไต่สวนและระบบกล่าวหา</a:t>
            </a:r>
          </a:p>
        </p:txBody>
      </p:sp>
    </p:spTree>
    <p:extLst>
      <p:ext uri="{BB962C8B-B14F-4D97-AF65-F5344CB8AC3E}">
        <p14:creationId xmlns:p14="http://schemas.microsoft.com/office/powerpoint/2010/main" val="40573522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4112600"/>
              </p:ext>
            </p:extLst>
          </p:nvPr>
        </p:nvGraphicFramePr>
        <p:xfrm>
          <a:off x="368751" y="2060849"/>
          <a:ext cx="8406498" cy="38884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926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13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46308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ระบบไต่สวน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rgbClr val="FFFF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ระบบกล่าวหา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95814">
                <a:tc>
                  <a:txBody>
                    <a:bodyPr/>
                    <a:lstStyle/>
                    <a:p>
                      <a:pPr algn="thaiDist"/>
                      <a:r>
                        <a:rPr lang="th-TH" sz="2800" b="1" dirty="0">
                          <a:latin typeface="TH SarabunIT๙" pitchFamily="34" charset="-34"/>
                          <a:cs typeface="TH SarabunIT๙" pitchFamily="34" charset="-34"/>
                        </a:rPr>
                        <a:t>(3) เมื่อศาลมีบทบาทสำคัญในการค้นหาความจริงจึงไม่เคร่งครัดในวิธีพิจารณา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b="1" dirty="0">
                          <a:latin typeface="TH SarabunIT๙" pitchFamily="34" charset="-34"/>
                          <a:cs typeface="TH SarabunIT๙" pitchFamily="34" charset="-34"/>
                        </a:rPr>
                        <a:t>(3) เมื่อบทบาทสำคัญในการค้นหาความจริงอยู่ที่คู่ความ กฎเกณฑ์</a:t>
                      </a:r>
                      <a:br>
                        <a:rPr lang="th-TH" sz="2800" b="1" dirty="0">
                          <a:latin typeface="TH SarabunIT๙" pitchFamily="34" charset="-34"/>
                          <a:cs typeface="TH SarabunIT๙" pitchFamily="34" charset="-34"/>
                        </a:rPr>
                      </a:br>
                      <a:r>
                        <a:rPr lang="th-TH" sz="2800" b="1" dirty="0">
                          <a:latin typeface="TH SarabunIT๙" pitchFamily="34" charset="-34"/>
                          <a:cs typeface="TH SarabunIT๙" pitchFamily="34" charset="-34"/>
                        </a:rPr>
                        <a:t>กติกาต่าง ๆ จึงเป็นสาระสำคัญที่ศาล</a:t>
                      </a:r>
                      <a:br>
                        <a:rPr lang="th-TH" sz="2800" b="1" dirty="0">
                          <a:latin typeface="TH SarabunIT๙" pitchFamily="34" charset="-34"/>
                          <a:cs typeface="TH SarabunIT๙" pitchFamily="34" charset="-34"/>
                        </a:rPr>
                      </a:br>
                      <a:r>
                        <a:rPr lang="th-TH" sz="2800" b="1" dirty="0">
                          <a:latin typeface="TH SarabunIT๙" pitchFamily="34" charset="-34"/>
                          <a:cs typeface="TH SarabunIT๙" pitchFamily="34" charset="-34"/>
                        </a:rPr>
                        <a:t>ให้ความสำคัญ เพื่อให้คู่ความทุกฝ่ายต่อสู้คดีได้อย่างเสมอภาค เท่าเทียมและเป็นธรรม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6308">
                <a:tc>
                  <a:txBody>
                    <a:bodyPr/>
                    <a:lstStyle/>
                    <a:p>
                      <a:pPr algn="thaiDist"/>
                      <a:endParaRPr lang="th-TH" sz="2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thaiDist"/>
                      <a:endParaRPr lang="th-TH" sz="2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ชื่อเรื่อง 1"/>
          <p:cNvSpPr>
            <a:spLocks noGrp="1"/>
          </p:cNvSpPr>
          <p:nvPr>
            <p:ph type="title"/>
          </p:nvPr>
        </p:nvSpPr>
        <p:spPr>
          <a:xfrm>
            <a:off x="493204" y="116632"/>
            <a:ext cx="8229600" cy="850106"/>
          </a:xfrm>
        </p:spPr>
        <p:txBody>
          <a:bodyPr/>
          <a:lstStyle/>
          <a:p>
            <a:r>
              <a:rPr lang="th-TH" dirty="0">
                <a:latin typeface="TH SarabunIT๙" pitchFamily="34" charset="-34"/>
                <a:cs typeface="TH SarabunIT๙" pitchFamily="34" charset="-34"/>
              </a:rPr>
              <a:t>ให้ใช้ระบบไต่สวน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0751" y="1124744"/>
            <a:ext cx="8424936" cy="523220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ตารางเปรียบเทียบความแตกต่างระหว่างระบบไต่สวนและระบบกล่าวหา</a:t>
            </a:r>
          </a:p>
        </p:txBody>
      </p:sp>
    </p:spTree>
    <p:extLst>
      <p:ext uri="{BB962C8B-B14F-4D97-AF65-F5344CB8AC3E}">
        <p14:creationId xmlns:p14="http://schemas.microsoft.com/office/powerpoint/2010/main" val="34957191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อำนาจหน้าที่ของเจ้าพนักงานคดี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65539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24536"/>
          </a:xfrm>
          <a:solidFill>
            <a:srgbClr val="0C788E"/>
          </a:solidFill>
        </p:spPr>
        <p:txBody>
          <a:bodyPr/>
          <a:lstStyle/>
          <a:p>
            <a:pPr lvl="1" algn="thaiDist" eaLnBrk="1" hangingPunct="1"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ตามมาตรา ๗</a:t>
            </a:r>
          </a:p>
          <a:p>
            <a:pPr lvl="1" algn="thaiDist" eaLnBrk="1" hangingPunct="1"/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ตรวจสอบและรวบรวมพยานหลักฐาน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lvl="1" algn="thaiDist" eaLnBrk="1" hangingPunct="1"/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ดำเนินการและจัดทำรายงานเกี่ยวกับคดีตามที่ศาล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มีคำสั่ง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lvl="1" algn="thaiDist" eaLnBrk="1" hangingPunct="1"/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ช่วยเหลือศาลในการบันทึกคำพยาน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lvl="1" algn="thaiDist" eaLnBrk="1" hangingPunct="1"/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ปฏิบัติหน้าที่อื่น ตามข้อบังคับประธานศาลฎีกา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(ข้อ ๘, ๑๑, ๑๖, ๒๑, ๒๑)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eaLnBrk="1" hangingPunct="1">
              <a:buFont typeface="Arial" pitchFamily="34" charset="0"/>
              <a:buNone/>
            </a:pPr>
            <a:endParaRPr lang="th-TH" sz="4000" dirty="0"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การแก้ไขกระบวนพิจารณาไม่ถูกฟ้อง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6656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793875"/>
            <a:ext cx="8229600" cy="2787253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๘ เพื่อประโยชน์แห่งความยุติธรรม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ศาลอาจมีคำสั่งให้คู่ความที่ดำเนินกระบวนพิจารณา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ไม่ถูกต้อง ดำเนินกระบวนพิจารณาให้ถูกต้องได้ภายในระยะเวลาและเงื่อนไขที่ศาลเห็นสมควรกำหนด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การย่นหรือขยายระยะเวลา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67587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542492"/>
            <a:ext cx="8229600" cy="3773015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๙  ระยะเวลาที่กำหนดในพระราชบัญญัตินี้ กฎหมายอื่นที่บทบัญญัติแห่งพระราชบัญญัตินี้ให้นำมาใช้บังคับ ข้อบังคับของประธานศาลฎีกา หรือตามที่ศาลกำหนด </a:t>
            </a:r>
            <a:r>
              <a:rPr lang="th-TH" sz="40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เมื่อศาลเห็นสมควรหรือเมื่อคู่ความมีคำขอ 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ศาลอาจ</a:t>
            </a:r>
            <a:r>
              <a:rPr lang="th-TH" sz="4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ย่นหรือขยาย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ได้ตาม</a:t>
            </a:r>
            <a:r>
              <a:rPr lang="th-TH" sz="4000" b="1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ความจำเป็นและเพื่อประโยชน์แห่งความยุติธรรม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ตัวแทนเนื้อหา 2"/>
          <p:cNvSpPr>
            <a:spLocks noGrp="1"/>
          </p:cNvSpPr>
          <p:nvPr>
            <p:ph idx="1"/>
          </p:nvPr>
        </p:nvSpPr>
        <p:spPr>
          <a:xfrm>
            <a:off x="251520" y="1772816"/>
            <a:ext cx="8075488" cy="3091358"/>
          </a:xfrm>
        </p:spPr>
        <p:txBody>
          <a:bodyPr/>
          <a:lstStyle/>
          <a:p>
            <a:pPr lvl="1" eaLnBrk="1" hangingPunct="1"/>
            <a:endParaRPr lang="en-US" sz="1600" dirty="0"/>
          </a:p>
          <a:p>
            <a:pPr lvl="1" eaLnBrk="1" hangingPunct="1"/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ฟ้องตั้งแต่วันที่ ๑๙ เมษายน ๒๕๕๔  ถึงวันที่</a:t>
            </a:r>
            <a:br>
              <a:rPr lang="th-TH" sz="40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๙ ตุลาคม ๒๕๕๖ ใช้ระบบไต่สวน </a:t>
            </a:r>
            <a:r>
              <a:rPr lang="th-TH" sz="4000" b="1" u="sng" dirty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4000" b="1" u="sng" dirty="0"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ตามระเบียบที่ประชุมใหญ่ศาลฎีกา ฯ เท่าที่กระทำได้</a:t>
            </a:r>
            <a:endParaRPr lang="en-US" sz="4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xtLst/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eaLnBrk="1" hangingPunct="1">
              <a:defRPr/>
            </a:pPr>
            <a:r>
              <a:rPr lang="th-TH" sz="5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กฎหมายที่เกี่ยวข้องในการพิจารณา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การจัดทำสำเนาเอกสารยื่นต่อศาล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68611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17031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๑๐  ให้คู่ความฝ่ายที่ยื่นคำคู่ความ คำร้อง คำขอ คำแถลง หรือสรรพเอกสาร จัดทำสำเนายื่นต่อศาล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ในจำนวนที่เพียงพอต่อองค์คณะผู้พิพากษาและคู่ความ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ฝ่ายอื่น เว้นแต่ศาลจะมีคำสั่งเป็นอย่างอื่น</a:t>
            </a:r>
          </a:p>
          <a:p>
            <a:pPr marL="0" indent="0" algn="thaiDist" eaLnBrk="1" hangingPunct="1"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ความในวรรคหนึ่งมิให้รวมเอกสารตามมาตรา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๑๕ วรรคสอง</a:t>
            </a:r>
          </a:p>
          <a:p>
            <a:pPr marL="0" indent="0" eaLnBrk="1" hangingPunct="1">
              <a:buNone/>
            </a:pPr>
            <a:endParaRPr lang="th-TH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2211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การคัดคำเบิกความ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69635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844675"/>
            <a:ext cx="8229600" cy="2908300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๑๑ ในชั้นไต่สวนมูลฟ้องหรือระหว่างพิจารณา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เมื่อคู่ความร้องขอและมีเหตุอันสมควร ศาลอาจอนุญาตให้คัดคำเบิกความพยานและรายงานกระบวนพิจารณา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ของศาลได้โดยกำหนดวิธีการและเงื่อนไขตามที่เห็นสมควร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สิทธิได้รับค่าป่วยการ ค่าพาหนะเดินทาง </a:t>
            </a:r>
            <a:b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</a:b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ค่าเช่าที่พักและค่าใช้จ่ายอื่น</a:t>
            </a:r>
            <a:endParaRPr lang="en-US" dirty="0">
              <a:effectLst/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70659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456384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๑๒  บุคคลดังต่อไปนี้มีสิทธิได้รับค่าป่วยการ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ค่าพาหนะเดินทาง ค่าเช่าที่พัก และค่าใช้จ่ายอื่น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ตามระเบียบที่คณะกรรมการบริหารศาลยุติธรรมตามกฎหมายว่าด้วยระเบียบบริหารราชการศาลยุติธรรมกำหนด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(๑) พยานบุคคลที่ศาลเรียกมาเองในชั้นไต่สวนมูลฟ้องหรือในชั้นพิจารณาตามมาตรา ๑๗ และมาตรา ๒๕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2620888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90000"/>
              </a:lnSpc>
              <a:spcBef>
                <a:spcPts val="0"/>
              </a:spcBef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(๒) บุคคลซึ่งมาให้ถ้อยคำและบุคคลหรือคณะบุคคล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    ที่ได้รับแต่งตั้งตามมาตรา ๒๓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(๓) ผู้ทรงคุณวุฒิหรือผู้เชี่ยวชาญที่ศาล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   ขอให้มาให้ความเห็นตามมาตรา ๒๖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eaLnBrk="1" hangingPunct="1">
              <a:lnSpc>
                <a:spcPct val="90000"/>
              </a:lnSpc>
            </a:pPr>
            <a:endParaRPr lang="th-TH" sz="2000" dirty="0"/>
          </a:p>
          <a:p>
            <a:endParaRPr lang="th-TH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สิทธิได้รับค่าป่วยการ ค่าพาหนะเดินทาง </a:t>
            </a:r>
            <a:b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</a:b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ค่าเช่าที่พักและค่าใช้จ่ายอื่น</a:t>
            </a:r>
            <a:endParaRPr lang="en-US" dirty="0">
              <a:effectLst/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829625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62472" y="332656"/>
            <a:ext cx="6419056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อายุความหลบหนี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7168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3240360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๑๓ ในการดำเนินคดีทุจริตและประพฤติมิชอบ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ในกรณีผู้ถูกกล่าวหาหรือจำเลย</a:t>
            </a:r>
            <a:r>
              <a:rPr lang="th-TH" sz="40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หลบหนีไปในระหว่าง</a:t>
            </a:r>
            <a:br>
              <a:rPr lang="th-TH" sz="40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ถูกดำเนินคดีหรือระหว่างการพิจารณาคดีของศาล 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มิให้นับระยะเวลาที่ผู้ถูกกล่าวหาหรือจำเลยหลบหนีรวมเป็น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ส่วนหนึ่งของอายุความ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eaLnBrk="1" hangingPunct="1"/>
            <a:endParaRPr lang="th-TH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58416" y="1772816"/>
            <a:ext cx="7427168" cy="2692896"/>
          </a:xfrm>
          <a:solidFill>
            <a:srgbClr val="0C788E"/>
          </a:solidFill>
        </p:spPr>
        <p:txBody>
          <a:bodyPr/>
          <a:lstStyle/>
          <a:p>
            <a:pPr marL="0" indent="0" algn="thaiDist">
              <a:buNone/>
            </a:pPr>
            <a:r>
              <a:rPr lang="th-TH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	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ในกรณีมีคำพิพากษาถึงที่สุดให้ลงโทษจำเลย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0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ถ้าจำเลยหลบหนีไปในระหว่างต้องคำพิพากษา</a:t>
            </a:r>
            <a:br>
              <a:rPr lang="th-TH" sz="40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 ถึงที่สุดให้ลงโทษ 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มิให้นำบทบัญญัติมาตรา ๙๘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แห่งประมวลกฎหมายอาญามาใช้บังคับ</a:t>
            </a:r>
            <a:endParaRPr lang="th-TH" sz="4000" dirty="0">
              <a:solidFill>
                <a:schemeClr val="tx1"/>
              </a:solidFill>
            </a:endParaRP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อายุความหลบหนี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141710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อายุความหลบหนี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72707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1268760"/>
            <a:ext cx="8363272" cy="5328592"/>
          </a:xfrm>
          <a:solidFill>
            <a:srgbClr val="0C788E"/>
          </a:solidFill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th-TH" sz="44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อนุสัญญาสหประชาชาติว่าด้วยการต่อต้านการทุจริต </a:t>
            </a:r>
            <a:br>
              <a:rPr lang="th-TH" sz="44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4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ค.ศ. ๒๐๐๓ ข้อ ๒๙</a:t>
            </a:r>
          </a:p>
          <a:p>
            <a:pPr marL="0" indent="0" algn="thaiDist" eaLnBrk="1" hangingPunct="1">
              <a:buFont typeface="Arial" pitchFamily="34" charset="0"/>
              <a:buNone/>
            </a:pPr>
            <a:endParaRPr lang="th-TH" sz="200" b="1" dirty="0"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 eaLnBrk="1" hangingPunct="1"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“ในกรณีที่เหมาะสม รัฐภาคีแต่ละรัฐต้องกำหนดอายุความภายใต้กฎหมายของตนในการเริ่มกระบวนพิจารณาสำหรับความผิดที่กำหนดตามอนุสัญญาให้มีระยะเวลานานและกำหนดให้อายุความนั้นนานขึ้นหรือให้อายุความสะดุดหยุดลงในกรณีที่ผู้ถูกกล่าวหาว่ากระทำผิดได้หลบหนีกระบวนการยุติธรรม”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222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บทกำหนดโทษของการหลบหนี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73731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052512"/>
            <a:ext cx="8229600" cy="5544839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๑๔ ในการดำเนินคดีทุจริตและประพฤติ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มิชอบตามพระราชบัญญัตินี้ผู้ถูกกล่าวหาหรือจำเลย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ที่</a:t>
            </a:r>
            <a:r>
              <a:rPr lang="th-TH" sz="40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หลบหนีไปในระหว่างที่ได้รับการปล่อยชั่วคราว 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u="sng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ต้องระวางโทษจำคุกไม่เกินหกเดือนหรือปรับไม่เกินหนึ่งหมื่นบาท หรือทั้งจำทั้งปรับ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และถ้าเป็นการหลบหนี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ในระหว่างการพิจารณาของศาลไม่ว่าศาลจะมีคำสั่งจำหน่ายคดีหรือไม่ก็ตาม ศาลอาจมีคำสั่งให้ผู้มีหน้าที่เกี่ยวข้องกับการติดตามหรือจับกุมจำเลยรายงานผลภายในระยะเวลาที่ศาลเห็นสมควร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eaLnBrk="1" hangingPunct="1"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     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effectLst/>
                <a:latin typeface="TH SarabunIT๙" pitchFamily="34" charset="-34"/>
                <a:cs typeface="TH SarabunIT๙" pitchFamily="34" charset="-34"/>
              </a:rPr>
              <a:t>บทกำหนดโทษของการหลบหนี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42392" y="2298576"/>
            <a:ext cx="7859216" cy="2260848"/>
          </a:xfrm>
          <a:solidFill>
            <a:srgbClr val="0C788E"/>
          </a:solidFill>
        </p:spPr>
        <p:txBody>
          <a:bodyPr/>
          <a:lstStyle/>
          <a:p>
            <a:pPr marL="0" indent="0" algn="thaiDist"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 ความผิดตามวรรคหนึ่งไม่ระงับไปเพราะเหตุที่คดีของผู้ถูกกล่าวหาหรือจำเลยนั้น มีการสั่งไม่ฟ้อง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ยกฟ้อง จำหน่ายคดี หรือถอนฟ้อง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787192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ฟ้องในคดีอาญา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74755" name="ตัวแทนเนื้อหา 2"/>
          <p:cNvSpPr>
            <a:spLocks noGrp="1"/>
          </p:cNvSpPr>
          <p:nvPr>
            <p:ph idx="1"/>
          </p:nvPr>
        </p:nvSpPr>
        <p:spPr>
          <a:xfrm>
            <a:off x="323528" y="1340768"/>
            <a:ext cx="8280920" cy="5040560"/>
          </a:xfrm>
          <a:solidFill>
            <a:srgbClr val="0C788E"/>
          </a:solidFill>
        </p:spPr>
        <p:txBody>
          <a:bodyPr/>
          <a:lstStyle/>
          <a:p>
            <a:pPr marL="91440" lvl="1" algn="thaiDist" eaLnBrk="1" hangingPunct="1">
              <a:spcBef>
                <a:spcPts val="0"/>
              </a:spcBef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๑๕ วรรคหนึ่ง</a:t>
            </a:r>
          </a:p>
          <a:p>
            <a:pPr marL="91440" lvl="1" algn="thaiDist" eaLnBrk="1" hangingPunct="1">
              <a:spcBef>
                <a:spcPts val="0"/>
              </a:spcBef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ฟ้องต้องทำเป็นหนังสือ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91440" lvl="1" algn="thaiDist" eaLnBrk="1" hangingPunct="1">
              <a:spcBef>
                <a:spcPts val="0"/>
              </a:spcBef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มีข้อความตามที่บัญญัติไว้ในมาตรา ๑๕๘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แห่ง ป.</a:t>
            </a:r>
            <a:r>
              <a:rPr lang="th-TH" sz="4000" b="1" dirty="0" err="1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วิ.อ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.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91440" lvl="1" algn="thaiDist" eaLnBrk="1" hangingPunct="1">
              <a:spcBef>
                <a:spcPts val="0"/>
              </a:spcBef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มีข้อความที่เป็นการกล่าวหาเกี่ยวกับการกระทำ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อันเป็นความผิดคดีทุจริตและประพฤติมิชอบ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91440" lvl="1" algn="thaiDist" eaLnBrk="1" hangingPunct="1">
              <a:spcBef>
                <a:spcPts val="0"/>
              </a:spcBef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ระบุพฤติการณ์ที่กล่าวหาว่ากระทำความผิด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91440" lvl="1" algn="thaiDist" eaLnBrk="1" hangingPunct="1">
              <a:spcBef>
                <a:spcPts val="0"/>
              </a:spcBef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ชี้ช่องพยานหลักฐานให้ชัดเจนเพียงพอ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eaLnBrk="1" hangingPunct="1">
              <a:buFont typeface="Arial" pitchFamily="34" charset="0"/>
              <a:buNone/>
            </a:pPr>
            <a:endParaRPr lang="th-TH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ตัวแทนเนื้อหา 2"/>
          <p:cNvSpPr>
            <a:spLocks noGrp="1"/>
          </p:cNvSpPr>
          <p:nvPr>
            <p:ph idx="1"/>
          </p:nvPr>
        </p:nvSpPr>
        <p:spPr>
          <a:xfrm>
            <a:off x="-108520" y="1700808"/>
            <a:ext cx="8856984" cy="4525963"/>
          </a:xfrm>
        </p:spPr>
        <p:txBody>
          <a:bodyPr/>
          <a:lstStyle/>
          <a:p>
            <a:pPr lvl="1" eaLnBrk="1" hangingPunct="1"/>
            <a:r>
              <a:rPr lang="th-TH" b="1" dirty="0"/>
              <a:t> </a:t>
            </a: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ฟ้องตั้งแต่วันที่ ๑๐ ตุลาคม ๒๕๕๖ ถึงวันที่ ๓๐ กันยายน  </a:t>
            </a:r>
          </a:p>
          <a:p>
            <a:pPr marL="457200" lvl="1" indent="0" eaLnBrk="1" hangingPunct="1">
              <a:buNone/>
            </a:pP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    ๒๕๕๙ ใช้ระเบียบที่ประชุมใหญ่ศาลฎีกา ฯ ข้อ ๒๓</a:t>
            </a:r>
            <a:endParaRPr lang="en-US" sz="4000" b="1" dirty="0">
              <a:latin typeface="TH SarabunIT๙" pitchFamily="34" charset="-34"/>
              <a:cs typeface="TH SarabunIT๙" pitchFamily="34" charset="-34"/>
            </a:endParaRPr>
          </a:p>
          <a:p>
            <a:pPr lvl="1" algn="thaiDist" eaLnBrk="1" hangingPunct="1"/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 ฟ้องตั้งแต่วันที่ ๑ ตุลาคม ๒๕๕๙ เป็นต้นไป</a:t>
            </a:r>
            <a:br>
              <a:rPr lang="th-TH" sz="40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 ใช้ระบบไต่สวน ตาม พ.ร.บ. วิธีพิจารณาคดีทุจริต ฯ</a:t>
            </a:r>
            <a:endParaRPr lang="en-US" sz="4000" b="1" dirty="0">
              <a:latin typeface="TH SarabunIT๙" pitchFamily="34" charset="-34"/>
              <a:cs typeface="TH SarabunIT๙" pitchFamily="34" charset="-34"/>
            </a:endParaRPr>
          </a:p>
          <a:p>
            <a:pPr eaLnBrk="1" hangingPunct="1"/>
            <a:endParaRPr lang="th-TH" dirty="0"/>
          </a:p>
          <a:p>
            <a:pPr eaLnBrk="1" hangingPunct="1"/>
            <a:endParaRPr lang="th-TH" dirty="0"/>
          </a:p>
          <a:p>
            <a:pPr eaLnBrk="1" hangingPunct="1"/>
            <a:endParaRPr lang="th-TH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xtLst/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eaLnBrk="1" hangingPunct="1">
              <a:defRPr/>
            </a:pPr>
            <a:r>
              <a:rPr lang="th-TH" sz="5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กฎหมายที่เกี่ยวข้องในการพิจารณา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๑๕ วรรคสอง ในคดีที่อัยการสูงสุด พนักงานอัยการ ประธานกรรมการ ป.ป.ช. หรือคณะกรรมการ ป.ป.ช. เป็นโจทก์ ในวันยื่นฟ้องให้จำเลยมาหรือคุมตัวมาศาล และให้โจทก์ส่งรายงานและสำนวนการสอบสวนหรือสำนวน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ารไต่สวนข้อเท็จจริงพร้อมสำเนาอิเล็กทรอนิกส์ต่อศาลเพื่อใช้เป็นหลักในการพิจารณาและรวมไว้ในสำนวน</a:t>
            </a:r>
          </a:p>
          <a:p>
            <a:pPr marL="0" indent="0" algn="thaiDist" eaLnBrk="1" hangingPunct="1"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15 วรรคสาม กรณีที่ศาลเห็นว่าฟ้องไม่ถูกต้อง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ให้ศาลมีคำสั่งให้โจทก์แก้ฟ้องให้ถูกต้อง</a:t>
            </a: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ฟ้องในคดีอาญา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effectLst/>
                <a:latin typeface="TH SarabunIT๙" pitchFamily="34" charset="-34"/>
                <a:cs typeface="TH SarabunIT๙" pitchFamily="34" charset="-34"/>
              </a:rPr>
              <a:t>เอกสารชี้ช่องพยานหลักฐาน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0" b="42092"/>
          <a:stretch/>
        </p:blipFill>
        <p:spPr>
          <a:xfrm>
            <a:off x="1403648" y="1340768"/>
            <a:ext cx="6589203" cy="4747666"/>
          </a:xfrm>
        </p:spPr>
      </p:pic>
    </p:spTree>
    <p:extLst>
      <p:ext uri="{BB962C8B-B14F-4D97-AF65-F5344CB8AC3E}">
        <p14:creationId xmlns:p14="http://schemas.microsoft.com/office/powerpoint/2010/main" val="10443956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" b="11863"/>
          <a:stretch/>
        </p:blipFill>
        <p:spPr>
          <a:xfrm>
            <a:off x="2195736" y="980728"/>
            <a:ext cx="4608512" cy="5495748"/>
          </a:xfrm>
        </p:spPr>
      </p:pic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-3121"/>
            <a:ext cx="8229600" cy="1143000"/>
          </a:xfrm>
        </p:spPr>
        <p:txBody>
          <a:bodyPr/>
          <a:lstStyle/>
          <a:p>
            <a:r>
              <a:rPr lang="th-TH" dirty="0">
                <a:effectLst/>
                <a:latin typeface="TH SarabunIT๙" pitchFamily="34" charset="-34"/>
                <a:cs typeface="TH SarabunIT๙" pitchFamily="34" charset="-34"/>
              </a:rPr>
              <a:t>รายงานกระบวนพิจารณาการสั่งแก้ฟ้อง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673501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8121"/>
            <a:ext cx="8579296" cy="1143000"/>
          </a:xfrm>
        </p:spPr>
        <p:txBody>
          <a:bodyPr/>
          <a:lstStyle/>
          <a:p>
            <a:r>
              <a:rPr lang="th-TH" dirty="0">
                <a:effectLst/>
                <a:latin typeface="TH SarabunIT๙" pitchFamily="34" charset="-34"/>
                <a:cs typeface="TH SarabunIT๙" pitchFamily="34" charset="-34"/>
              </a:rPr>
              <a:t>รายงานกระบวนพิจารณาการสั่งแก้ฟ้อง (ต่อ)</a:t>
            </a:r>
            <a:endParaRPr lang="th-TH" dirty="0"/>
          </a:p>
        </p:txBody>
      </p:sp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" b="8681"/>
          <a:stretch/>
        </p:blipFill>
        <p:spPr>
          <a:xfrm>
            <a:off x="2339752" y="908720"/>
            <a:ext cx="4536504" cy="5716096"/>
          </a:xfrm>
        </p:spPr>
      </p:pic>
    </p:spTree>
    <p:extLst>
      <p:ext uri="{BB962C8B-B14F-4D97-AF65-F5344CB8AC3E}">
        <p14:creationId xmlns:p14="http://schemas.microsoft.com/office/powerpoint/2010/main" val="8490008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8121"/>
            <a:ext cx="8579296" cy="1143000"/>
          </a:xfrm>
        </p:spPr>
        <p:txBody>
          <a:bodyPr/>
          <a:lstStyle/>
          <a:p>
            <a:r>
              <a:rPr lang="th-TH" dirty="0">
                <a:effectLst/>
                <a:latin typeface="TH SarabunIT๙" pitchFamily="34" charset="-34"/>
                <a:cs typeface="TH SarabunIT๙" pitchFamily="34" charset="-34"/>
              </a:rPr>
              <a:t>รายงานกระบวนพิจารณาการสั่งแก้ฟ้อง (ต่อ)</a:t>
            </a:r>
            <a:endParaRPr lang="th-TH" dirty="0"/>
          </a:p>
        </p:txBody>
      </p:sp>
      <p:pic>
        <p:nvPicPr>
          <p:cNvPr id="3" name="ตัวแทนเนื้อหา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" b="8681"/>
          <a:stretch/>
        </p:blipFill>
        <p:spPr>
          <a:xfrm>
            <a:off x="2267744" y="980728"/>
            <a:ext cx="4596793" cy="5688632"/>
          </a:xfrm>
        </p:spPr>
      </p:pic>
    </p:spTree>
    <p:extLst>
      <p:ext uri="{BB962C8B-B14F-4D97-AF65-F5344CB8AC3E}">
        <p14:creationId xmlns:p14="http://schemas.microsoft.com/office/powerpoint/2010/main" val="27285376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effectLst/>
                <a:latin typeface="TH SarabunIT๙" pitchFamily="34" charset="-34"/>
                <a:cs typeface="TH SarabunIT๙" pitchFamily="34" charset="-34"/>
              </a:rPr>
              <a:t>รายการสารบัญเอกสาร</a:t>
            </a:r>
            <a:endParaRPr lang="th-TH" dirty="0"/>
          </a:p>
        </p:txBody>
      </p:sp>
      <p:pic>
        <p:nvPicPr>
          <p:cNvPr id="7" name="ตัวแทนเนื้อหา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786" t="13360" r="10623" b="26182"/>
          <a:stretch/>
        </p:blipFill>
        <p:spPr>
          <a:xfrm>
            <a:off x="1259632" y="1628800"/>
            <a:ext cx="7043295" cy="438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022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การประทับฟ้องหรือไต่สวนมูลฟ้อง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7680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975" cy="4525963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๑๖ ถ้าฟ้องถูกต้องตามกฎหมายแล้ว ให้ศาลสั่งดังต่อไปนี้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(๑) </a:t>
            </a:r>
            <a:r>
              <a:rPr lang="th-TH" sz="4000" b="1" u="sng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ในคดีที่ผู้เสียหายเป็นโจทก์ 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ให้ไต่สวนมูลฟ้อง แต่ถ้าคดีนั้นพนักงานอัยการหรือคณะกรรมการ ป.ป.ช. เป็นโจทก์ หรือคดีนั้นอัยการสูงสุดหรือประธานกรรมการ ป.ป.ช.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เป็นโจทก์ ได้ฟ้องจำเลยโดยข้อหาอย่างเดียวกันด้วยแล้ว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ให้จัดการตาม (๒)หรือ (๓) แล้วแต่กรณี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eaLnBrk="1" hangingPunct="1">
              <a:lnSpc>
                <a:spcPct val="80000"/>
              </a:lnSpc>
            </a:pPr>
            <a:endParaRPr lang="th-TH" sz="18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680520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(๒) </a:t>
            </a:r>
            <a:r>
              <a:rPr lang="th-TH" sz="4000" b="1" u="sng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ในคดีที่พนักงานอัยการ หรือคณะกรรมการ ป.ป.ช. </a:t>
            </a:r>
            <a:br>
              <a:rPr lang="th-TH" sz="4000" b="1" u="sng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u="sng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เป็นโจทก์ 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ไม่จำเป็นต้องไต่สวนมูลฟ้อง แต่ถ้าเห็นสมควร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จะสั่งให้ไต่สวนมูลฟ้องก่อนก็ได้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(๓) </a:t>
            </a:r>
            <a:r>
              <a:rPr lang="th-TH" sz="4000" b="1" u="sng" dirty="0">
                <a:solidFill>
                  <a:srgbClr val="FF66FF"/>
                </a:solidFill>
                <a:latin typeface="TH SarabunIT๙" pitchFamily="34" charset="-34"/>
                <a:cs typeface="TH SarabunIT๙" pitchFamily="34" charset="-34"/>
              </a:rPr>
              <a:t>ในคดีที่อัยการสูงสุด หรือประธานกรรมการ ป.ป.ช. เป็นโจทก์</a:t>
            </a:r>
            <a:r>
              <a:rPr lang="th-TH" sz="4000" b="1" dirty="0">
                <a:solidFill>
                  <a:srgbClr val="FF66FF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ให้ศาลประทับฟ้องไว้พิจารณาโดยไม่ต้องไต่สวนมูลฟ้อง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ในกรณีที่มีการไต่สวนมูลฟ้องตาม (๑) หรือ (๒) แล้ว ถ้าจำเลยให้การรับสารภาพ ให้ศาลประทับฟ้อง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ไว้พิจารณา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การประทับฟ้องหรือไต่สวนมูลฟ้อง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26609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อัยการสูงสุด/ประธาน ป.ป.ช."/>
          <p:cNvSpPr/>
          <p:nvPr/>
        </p:nvSpPr>
        <p:spPr>
          <a:xfrm>
            <a:off x="611560" y="908720"/>
            <a:ext cx="3384376" cy="1339454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5717" tIns="35717" rIns="35717" bIns="35717" anchor="ctr"/>
          <a:lstStyle>
            <a:lvl1pPr>
              <a:defRPr sz="3200" i="0">
                <a:solidFill>
                  <a:srgbClr val="F3F1DF"/>
                </a:solidFill>
              </a:defRPr>
            </a:lvl1pPr>
          </a:lstStyle>
          <a:p>
            <a:pPr algn="ctr">
              <a:defRPr>
                <a:effectLst/>
              </a:defRPr>
            </a:pP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อัยการสูงสุด</a:t>
            </a:r>
            <a:r>
              <a:rPr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/</a:t>
            </a: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ประธาน</a:t>
            </a:r>
            <a:r>
              <a:rPr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ป.ป.ช</a:t>
            </a:r>
            <a:r>
              <a:rPr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.</a:t>
            </a:r>
          </a:p>
        </p:txBody>
      </p:sp>
      <p:sp>
        <p:nvSpPr>
          <p:cNvPr id="125" name="พนักงานอัยการ/คณะกรรมการ ป.ป.ช."/>
          <p:cNvSpPr/>
          <p:nvPr/>
        </p:nvSpPr>
        <p:spPr>
          <a:xfrm>
            <a:off x="251520" y="2538485"/>
            <a:ext cx="4176464" cy="1339454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5717" tIns="35717" rIns="35717" bIns="35717" anchor="ctr"/>
          <a:lstStyle>
            <a:lvl1pPr>
              <a:defRPr sz="3200" i="0">
                <a:solidFill>
                  <a:srgbClr val="F3F1DF"/>
                </a:solidFill>
              </a:defRPr>
            </a:lvl1pPr>
          </a:lstStyle>
          <a:p>
            <a:pPr algn="ctr">
              <a:defRPr>
                <a:effectLst/>
              </a:defRPr>
            </a:pPr>
            <a:r>
              <a:rPr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พนักงานอัยการ</a:t>
            </a:r>
            <a:r>
              <a:rPr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/</a:t>
            </a:r>
            <a:r>
              <a:rPr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คณะกรรมการ</a:t>
            </a:r>
            <a:r>
              <a:rPr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ป.ป.ช</a:t>
            </a:r>
            <a:r>
              <a:rPr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.</a:t>
            </a:r>
          </a:p>
        </p:txBody>
      </p:sp>
      <p:sp>
        <p:nvSpPr>
          <p:cNvPr id="126" name="ผู้เสียหาย"/>
          <p:cNvSpPr/>
          <p:nvPr/>
        </p:nvSpPr>
        <p:spPr>
          <a:xfrm>
            <a:off x="971600" y="4229300"/>
            <a:ext cx="2790180" cy="1339454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5717" tIns="35717" rIns="35717" bIns="35717" anchor="ctr"/>
          <a:lstStyle>
            <a:lvl1pPr>
              <a:defRPr sz="3200" i="0">
                <a:solidFill>
                  <a:srgbClr val="F3F1DF"/>
                </a:solidFill>
              </a:defRPr>
            </a:lvl1pPr>
          </a:lstStyle>
          <a:p>
            <a:pPr algn="ctr">
              <a:defRPr>
                <a:effectLst/>
              </a:defRPr>
            </a:pP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ผู้เสียหาย</a:t>
            </a:r>
            <a:endParaRPr b="1" dirty="0">
              <a:solidFill>
                <a:schemeClr val="tx1">
                  <a:lumMod val="95000"/>
                  <a:lumOff val="5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7" name="ประทับฟ้อง"/>
          <p:cNvSpPr/>
          <p:nvPr/>
        </p:nvSpPr>
        <p:spPr>
          <a:xfrm>
            <a:off x="6168309" y="908720"/>
            <a:ext cx="2364131" cy="1139912"/>
          </a:xfrm>
          <a:prstGeom prst="roundRect">
            <a:avLst>
              <a:gd name="adj" fmla="val 11751"/>
            </a:avLst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35717" tIns="35717" rIns="35717" bIns="35717" anchor="ctr"/>
          <a:lstStyle>
            <a:lvl1pPr>
              <a:defRPr sz="3200" i="0">
                <a:solidFill>
                  <a:srgbClr val="F3F1DF"/>
                </a:solidFill>
              </a:defRPr>
            </a:lvl1pPr>
          </a:lstStyle>
          <a:p>
            <a:pPr algn="ctr">
              <a:defRPr>
                <a:effectLst/>
              </a:defRPr>
            </a:pP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ประทับฟ้อง</a:t>
            </a:r>
            <a:endParaRPr b="1" dirty="0">
              <a:solidFill>
                <a:schemeClr val="tx1">
                  <a:lumMod val="95000"/>
                  <a:lumOff val="5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8" name="ประทับฟ้อง/ไต่สวนมูลฟ้อง"/>
          <p:cNvSpPr/>
          <p:nvPr/>
        </p:nvSpPr>
        <p:spPr>
          <a:xfrm>
            <a:off x="5940152" y="2538485"/>
            <a:ext cx="2952328" cy="1339454"/>
          </a:xfrm>
          <a:prstGeom prst="roundRect">
            <a:avLst>
              <a:gd name="adj" fmla="val 10000"/>
            </a:avLst>
          </a:prstGeom>
          <a:solidFill>
            <a:srgbClr val="008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/>
          <a:lstStyle>
            <a:lvl1pPr>
              <a:defRPr sz="3200" i="0"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rPr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ประทับฟ้อง</a:t>
            </a:r>
            <a:r>
              <a:rPr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/</a:t>
            </a:r>
            <a:r>
              <a:rPr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ไต่สวนมูลฟ้อง</a:t>
            </a:r>
            <a:endParaRPr sz="3000" b="1" dirty="0">
              <a:solidFill>
                <a:schemeClr val="tx1">
                  <a:lumMod val="95000"/>
                  <a:lumOff val="5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9" name="ไต่สวนมูลฟ้อง"/>
          <p:cNvSpPr/>
          <p:nvPr/>
        </p:nvSpPr>
        <p:spPr>
          <a:xfrm>
            <a:off x="6243812" y="4406482"/>
            <a:ext cx="2288628" cy="1145305"/>
          </a:xfrm>
          <a:prstGeom prst="roundRect">
            <a:avLst>
              <a:gd name="adj" fmla="val 11695"/>
            </a:avLst>
          </a:prstGeom>
          <a:blipFill>
            <a:blip r:embed="rId3" cstate="print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/>
          <a:lstStyle>
            <a:lvl1pPr>
              <a:defRPr sz="3200" i="0">
                <a:solidFill>
                  <a:srgbClr val="F3F1DF"/>
                </a:solidFill>
              </a:defRPr>
            </a:lvl1pPr>
          </a:lstStyle>
          <a:p>
            <a:pPr algn="ctr">
              <a:defRPr>
                <a:effectLst/>
              </a:defRPr>
            </a:pP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ไต่สวนมูลฟ้อง</a:t>
            </a:r>
            <a:endParaRPr b="1" dirty="0">
              <a:solidFill>
                <a:schemeClr val="tx1">
                  <a:lumMod val="95000"/>
                  <a:lumOff val="5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30" name="Arrow" descr="Arrow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470707" y="1224270"/>
            <a:ext cx="1420868" cy="549695"/>
          </a:xfrm>
          <a:prstGeom prst="rect">
            <a:avLst/>
          </a:prstGeom>
          <a:ln>
            <a:noFill/>
          </a:ln>
        </p:spPr>
      </p:pic>
      <p:pic>
        <p:nvPicPr>
          <p:cNvPr id="132" name="Arrow" descr="Arrow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499992" y="2916087"/>
            <a:ext cx="1417200" cy="584250"/>
          </a:xfrm>
          <a:prstGeom prst="rect">
            <a:avLst/>
          </a:prstGeom>
        </p:spPr>
      </p:pic>
      <p:pic>
        <p:nvPicPr>
          <p:cNvPr id="134" name="Arrow" descr="Arrow"/>
          <p:cNvPicPr>
            <a:picLocks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427984" y="4606060"/>
            <a:ext cx="1417034" cy="58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2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289031" cy="743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1410891" y="689190"/>
            <a:ext cx="6322218" cy="772806"/>
          </a:xfrm>
          <a:prstGeom prst="rect">
            <a:avLst/>
          </a:prstGeom>
          <a:solidFill>
            <a:srgbClr val="00B0F0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64291" tIns="32146" rIns="64291" bIns="32146">
            <a:spAutoFit/>
          </a:bodyPr>
          <a:lstStyle/>
          <a:p>
            <a:pPr lvl="0"/>
            <a:r>
              <a:rPr lang="th-TH" sz="3800" b="1" dirty="0">
                <a:solidFill>
                  <a:srgbClr val="0D0D0D">
                    <a:alpha val="8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การรับฟ้องคดีอาญาทุจริตและประพฤติมิชอบ</a:t>
            </a:r>
          </a:p>
          <a:p>
            <a:pPr lvl="0"/>
            <a:endParaRPr lang="th-TH" sz="400" b="1" dirty="0">
              <a:solidFill>
                <a:srgbClr val="0D0D0D">
                  <a:alpha val="80000"/>
                </a:srgbClr>
              </a:solidFill>
              <a:latin typeface="TH SarabunIT๙" pitchFamily="34" charset="-34"/>
              <a:cs typeface="TH SarabunIT๙" pitchFamily="34" charset="-34"/>
            </a:endParaRPr>
          </a:p>
          <a:p>
            <a:pPr lvl="0"/>
            <a:endParaRPr lang="en-US" sz="400" b="1" dirty="0">
              <a:solidFill>
                <a:srgbClr val="0D0D0D">
                  <a:alpha val="80000"/>
                </a:srgb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ประทับฟ้อง"/>
          <p:cNvSpPr/>
          <p:nvPr/>
        </p:nvSpPr>
        <p:spPr>
          <a:xfrm>
            <a:off x="2955727" y="4660227"/>
            <a:ext cx="3277195" cy="784997"/>
          </a:xfrm>
          <a:prstGeom prst="roundRect">
            <a:avLst>
              <a:gd name="adj" fmla="val 11751"/>
            </a:avLst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>
            <a:lvl1pPr>
              <a:defRPr sz="3200" i="0">
                <a:solidFill>
                  <a:srgbClr val="F3F1DF"/>
                </a:solidFill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28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sz="28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ระบบไต่สวน”</a:t>
            </a:r>
            <a:endParaRPr sz="28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ประทับฟ้อง"/>
          <p:cNvSpPr/>
          <p:nvPr/>
        </p:nvSpPr>
        <p:spPr>
          <a:xfrm>
            <a:off x="1625203" y="3320774"/>
            <a:ext cx="5899177" cy="911898"/>
          </a:xfrm>
          <a:prstGeom prst="roundRect">
            <a:avLst>
              <a:gd name="adj" fmla="val 11751"/>
            </a:avLst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>
            <a:lvl1pPr>
              <a:defRPr sz="3200" i="0">
                <a:solidFill>
                  <a:srgbClr val="F3F1DF"/>
                </a:solidFill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28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sz="28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ชั้นพิจารณา” “ชั้นไต่สวนมูลฟ้อง” หรือ “ชั้นตรวจฟ้อง”</a:t>
            </a:r>
            <a:endParaRPr sz="28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7" name="ประทับฟ้อง"/>
          <p:cNvSpPr/>
          <p:nvPr/>
        </p:nvSpPr>
        <p:spPr>
          <a:xfrm>
            <a:off x="2375297" y="2034899"/>
            <a:ext cx="4446984" cy="911898"/>
          </a:xfrm>
          <a:prstGeom prst="roundRect">
            <a:avLst>
              <a:gd name="adj" fmla="val 11751"/>
            </a:avLst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>
            <a:lvl1pPr>
              <a:defRPr sz="3200" i="0">
                <a:solidFill>
                  <a:srgbClr val="F3F1DF"/>
                </a:solidFill>
              </a:defRPr>
            </a:lvl1pPr>
          </a:lstStyle>
          <a:p>
            <a:pPr algn="ctr">
              <a:defRPr>
                <a:effectLst/>
              </a:defRPr>
            </a:pPr>
            <a:r>
              <a:rPr lang="en-US" sz="28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sz="2800" b="1" dirty="0">
                <a:solidFill>
                  <a:srgbClr val="0D0D0D"/>
                </a:solidFill>
                <a:latin typeface="TH SarabunIT๙" pitchFamily="34" charset="-34"/>
                <a:cs typeface="TH SarabunIT๙" pitchFamily="34" charset="-34"/>
              </a:rPr>
              <a:t>ประทับฟ้อง” หรือ “ไต่สวนมูลฟ้อง”</a:t>
            </a:r>
            <a:endParaRPr sz="2800" b="1" dirty="0">
              <a:solidFill>
                <a:srgbClr val="0D0D0D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40022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59" y="-24573"/>
            <a:ext cx="9284179" cy="770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395536" y="2022057"/>
            <a:ext cx="8352928" cy="2127023"/>
          </a:xfrm>
          <a:prstGeom prst="rect">
            <a:avLst/>
          </a:prstGeom>
          <a:noFill/>
        </p:spPr>
        <p:txBody>
          <a:bodyPr wrap="square" lIns="64291" tIns="32146" rIns="64291" bIns="3214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8000" b="1" spc="35" dirty="0">
                <a:ln w="11430"/>
                <a:solidFill>
                  <a:srgbClr val="008000"/>
                </a:solidFill>
                <a:latin typeface="TH SarabunIT๙" pitchFamily="34" charset="-34"/>
                <a:cs typeface="TH SarabunIT๙" pitchFamily="34" charset="-34"/>
              </a:rPr>
              <a:t>เขตอำนาจ</a:t>
            </a:r>
            <a:r>
              <a:rPr lang="th-TH" sz="6600" b="1" spc="35" dirty="0">
                <a:ln w="11430"/>
                <a:solidFill>
                  <a:srgbClr val="008000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6600" b="1" spc="35" dirty="0">
                <a:ln w="11430"/>
                <a:solidFill>
                  <a:srgbClr val="0080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5400" b="1" spc="35" dirty="0">
                <a:ln w="11430"/>
                <a:solidFill>
                  <a:srgbClr val="008000"/>
                </a:solidFill>
                <a:latin typeface="TH SarabunIT๙" pitchFamily="34" charset="-34"/>
                <a:cs typeface="TH SarabunIT๙" pitchFamily="34" charset="-34"/>
              </a:rPr>
              <a:t>ศาลอาญาคดีทุจริตและประพฤติมิชอบกลาง</a:t>
            </a:r>
          </a:p>
        </p:txBody>
      </p:sp>
    </p:spTree>
    <p:extLst>
      <p:ext uri="{BB962C8B-B14F-4D97-AF65-F5344CB8AC3E}">
        <p14:creationId xmlns:p14="http://schemas.microsoft.com/office/powerpoint/2010/main" val="757225188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211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การไต่สวนมูลฟ้อง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77827" name="ตัวแทนเนื้อหา 2"/>
          <p:cNvSpPr>
            <a:spLocks noGrp="1"/>
          </p:cNvSpPr>
          <p:nvPr>
            <p:ph idx="1"/>
          </p:nvPr>
        </p:nvSpPr>
        <p:spPr>
          <a:xfrm>
            <a:off x="606388" y="1268760"/>
            <a:ext cx="7931224" cy="4929188"/>
          </a:xfrm>
          <a:solidFill>
            <a:srgbClr val="0C788E"/>
          </a:solidFill>
        </p:spPr>
        <p:txBody>
          <a:bodyPr/>
          <a:lstStyle/>
          <a:p>
            <a:pPr marL="182880" lvl="1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๑๗</a:t>
            </a:r>
          </a:p>
          <a:p>
            <a:pPr marL="182880" lvl="1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- ให้ดำเนินการตามมาตรา ๑๖๕ แห่ง ป.</a:t>
            </a:r>
            <a:r>
              <a:rPr lang="th-TH" sz="4000" b="1" dirty="0" err="1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วิ.อ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.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182880" lvl="1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- ถ้าจำเลยมาศาลให้สอบถามว่ามีทนายความหรือไม่      ถ้าไม่มีให้นำบทบัญญัติมาตรา ๑๗๓ แห่ง ป.</a:t>
            </a:r>
            <a:r>
              <a:rPr lang="th-TH" sz="4000" b="1" dirty="0" err="1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วิ.อ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.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มาบังคับใช้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182880" lvl="1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- จำเลยอาจแถลงให้ทราบถึงข้อเท็จจริงหรือ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ข้อกฎหมายอันสำคัญที่ศาลควรสั่งว่าคดีไม่มีมูล และ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จะระบุในคำแถลงถึงตัวบุคคล เอกสารหรือวัตถุที่จะสนับสนุนข้อเท็จจริงตามคำแถลงของจำเลยด้วยก็ได้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182880" indent="0" eaLnBrk="1" hangingPunct="1">
              <a:lnSpc>
                <a:spcPct val="80000"/>
              </a:lnSpc>
              <a:buNone/>
            </a:pPr>
            <a:endParaRPr lang="th-TH" sz="40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effectLst/>
                <a:latin typeface="TH SarabunIT๙" pitchFamily="34" charset="-34"/>
                <a:cs typeface="TH SarabunIT๙" pitchFamily="34" charset="-34"/>
              </a:rPr>
              <a:t>การไต่สวนมูลฟ้อง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1"/>
            <a:ext cx="7931224" cy="2116832"/>
          </a:xfrm>
          <a:solidFill>
            <a:srgbClr val="0C788E"/>
          </a:solidFill>
        </p:spPr>
        <p:txBody>
          <a:bodyPr/>
          <a:lstStyle/>
          <a:p>
            <a:pPr marL="0" lvl="1" indent="0" algn="thaiDist"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- การไต่สวนมูลฟ้องคดีที่พนักงานอัยการหรือคณะกรรมการ ป.ป.ช. เป็นโจทก์ ศาลจะสั่งขังจำเลยไว้หรือปล่อยชั่วคราวก็ได้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564611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>
                <a:solidFill>
                  <a:srgbClr val="FF0000"/>
                </a:solidFill>
                <a:effectLst/>
                <a:latin typeface="TH SarabunIT๙" pitchFamily="34" charset="-34"/>
                <a:cs typeface="TH SarabunIT๙" pitchFamily="34" charset="-34"/>
              </a:rPr>
              <a:t>การมอบหมายให้เจ้าพนักงานคดี</a:t>
            </a:r>
            <a:br>
              <a:rPr lang="th-TH" sz="4000" dirty="0">
                <a:solidFill>
                  <a:srgbClr val="FF0000"/>
                </a:solidFill>
                <a:effectLst/>
                <a:latin typeface="TH SarabunIT๙" pitchFamily="34" charset="-34"/>
                <a:cs typeface="TH SarabunIT๙" pitchFamily="34" charset="-34"/>
              </a:rPr>
            </a:br>
            <a:r>
              <a:rPr lang="th-TH" sz="4000" dirty="0">
                <a:solidFill>
                  <a:srgbClr val="FF0000"/>
                </a:solidFill>
                <a:effectLst/>
                <a:latin typeface="TH SarabunIT๙" pitchFamily="34" charset="-34"/>
                <a:cs typeface="TH SarabunIT๙" pitchFamily="34" charset="-34"/>
              </a:rPr>
              <a:t>รวบรวมพยานหลักฐานชั้นไต่สวนมูลฟ้อง</a:t>
            </a:r>
            <a:endParaRPr lang="th-TH" sz="4000" dirty="0">
              <a:solidFill>
                <a:srgbClr val="FF0000"/>
              </a:solidFill>
            </a:endParaRPr>
          </a:p>
        </p:txBody>
      </p:sp>
      <p:sp>
        <p:nvSpPr>
          <p:cNvPr id="4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19674"/>
          </a:xfrm>
          <a:solidFill>
            <a:srgbClr val="0C788E"/>
          </a:solidFill>
        </p:spPr>
        <p:txBody>
          <a:bodyPr/>
          <a:lstStyle/>
          <a:p>
            <a:pPr marL="0" lvl="1" indent="0" algn="thaiDist">
              <a:buNone/>
            </a:pPr>
            <a:r>
              <a:rPr lang="th-TH" sz="35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คำสั่งมอบหมาย </a:t>
            </a:r>
          </a:p>
          <a:p>
            <a:pPr marL="0" lvl="1" indent="0" algn="thaiDist">
              <a:buNone/>
            </a:pPr>
            <a:r>
              <a:rPr lang="th-TH" sz="3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      ในทางปฏิบัติเมื่อศาลมีคำสั่งนัดไต่สวนมูลฟ้องแล้ว จะมีคำสั่งให้         เจ้าพนักงานคดีตรวจสอบและรวบรวมพยานหลักฐาน ทำสรุปข้อเท็จจริงและพยานหลักฐานที่สำคัญในคดีเพื่อให้ศาลใช้เป็นแนวทางในการไต่สวนมูลฟ้อง</a:t>
            </a:r>
          </a:p>
          <a:p>
            <a:pPr marL="0" lvl="1" indent="0" algn="thaiDist">
              <a:buNone/>
            </a:pPr>
            <a:endParaRPr lang="th-TH" sz="1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lvl="1" indent="0" algn="thaiDist">
              <a:buNone/>
            </a:pPr>
            <a:r>
              <a:rPr lang="th-TH" sz="35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กำหนดวันนัด</a:t>
            </a:r>
          </a:p>
          <a:p>
            <a:pPr marL="0" lvl="1" indent="0" algn="thaiDist">
              <a:buNone/>
            </a:pPr>
            <a:r>
              <a:rPr lang="th-TH" sz="3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      ให้คู่ความไปพบเจ้าพนักงานคดีเพื่อดำเนินการดังกล่าว ก่อนถึงวันนัด    ไต่สวนจริง 2 – 3 นัด</a:t>
            </a:r>
            <a:endParaRPr lang="th-TH" sz="25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lvl="1" indent="0" algn="thaiDist">
              <a:buNone/>
            </a:pPr>
            <a:r>
              <a:rPr lang="th-TH" sz="25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หมายเหตุ   – นอกจากมีหมายนัดไต่สวนมูลฟ้อง และนัดตรวจสอบและรวบรวมพยานหลักฐานโดยเจ้าพนักงานคดีแล้ว ศาลจะมีหนังสือแจ้งสิทธิตามมาตรา 17 ให้จำเลยทราบด้วย</a:t>
            </a:r>
            <a:endParaRPr lang="th-TH" sz="2500" dirty="0"/>
          </a:p>
        </p:txBody>
      </p:sp>
    </p:spTree>
    <p:extLst>
      <p:ext uri="{BB962C8B-B14F-4D97-AF65-F5344CB8AC3E}">
        <p14:creationId xmlns:p14="http://schemas.microsoft.com/office/powerpoint/2010/main" val="35958347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th-TH" sz="5000" dirty="0">
                <a:solidFill>
                  <a:srgbClr val="FF0000"/>
                </a:solidFill>
                <a:effectLst/>
                <a:latin typeface="TH SarabunIT๙" pitchFamily="34" charset="-34"/>
                <a:cs typeface="TH SarabunIT๙" pitchFamily="34" charset="-34"/>
              </a:rPr>
              <a:t>หน้าที่โจทก์ต่อการรวบรวมพยานหลักฐาน</a:t>
            </a:r>
            <a:br>
              <a:rPr lang="th-TH" sz="5000" dirty="0">
                <a:solidFill>
                  <a:srgbClr val="FF0000"/>
                </a:solidFill>
                <a:effectLst/>
                <a:latin typeface="TH SarabunIT๙" pitchFamily="34" charset="-34"/>
                <a:cs typeface="TH SarabunIT๙" pitchFamily="34" charset="-34"/>
              </a:rPr>
            </a:br>
            <a:r>
              <a:rPr lang="th-TH" sz="5000" dirty="0">
                <a:solidFill>
                  <a:srgbClr val="FF0000"/>
                </a:solidFill>
                <a:effectLst/>
                <a:latin typeface="TH SarabunIT๙" pitchFamily="34" charset="-34"/>
                <a:cs typeface="TH SarabunIT๙" pitchFamily="34" charset="-34"/>
              </a:rPr>
              <a:t>ของเจ้าพนักงานคดีชั้นไต่สวนมูลฟ้อง</a:t>
            </a:r>
            <a:endParaRPr lang="th-TH" sz="5000" dirty="0">
              <a:solidFill>
                <a:srgbClr val="FF0000"/>
              </a:solidFill>
            </a:endParaRPr>
          </a:p>
        </p:txBody>
      </p:sp>
      <p:sp>
        <p:nvSpPr>
          <p:cNvPr id="4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819674"/>
          </a:xfrm>
          <a:solidFill>
            <a:srgbClr val="0C788E"/>
          </a:solidFill>
        </p:spPr>
        <p:txBody>
          <a:bodyPr/>
          <a:lstStyle/>
          <a:p>
            <a:pPr marL="0" lvl="1" indent="0" algn="thaiDist">
              <a:buNone/>
            </a:pPr>
            <a:r>
              <a:rPr lang="th-TH" sz="35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ดำเนินการตามคำสั่งศาลภายใน 15 วัน ดังนี้</a:t>
            </a:r>
          </a:p>
          <a:p>
            <a:pPr marL="0" lvl="1" indent="0" algn="thaiDist">
              <a:spcBef>
                <a:spcPts val="0"/>
              </a:spcBef>
              <a:buNone/>
            </a:pPr>
            <a:r>
              <a:rPr lang="th-TH" sz="35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ยื่นบัญชีระบุพยาน</a:t>
            </a:r>
          </a:p>
          <a:p>
            <a:pPr marL="0" lvl="1" indent="0" algn="thaiDist">
              <a:spcBef>
                <a:spcPts val="0"/>
              </a:spcBef>
              <a:buNone/>
            </a:pPr>
            <a:r>
              <a:rPr lang="th-TH" sz="35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คำแถลงแสดงเหตุผลและความจำเป็นในการอ้างพยานและวิธีการได้มา</a:t>
            </a:r>
          </a:p>
          <a:p>
            <a:pPr marL="0" lvl="1" indent="0" algn="thaiDist">
              <a:spcBef>
                <a:spcPts val="0"/>
              </a:spcBef>
              <a:buNone/>
            </a:pPr>
            <a:r>
              <a:rPr lang="th-TH" sz="35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เสนอแนวทางการไต่สวนมูลฟ้อง (นำพยานเข้าไต่สวน     กี่ปาก พยานแต่ละปากเบิกความเกี่ยวกับเรื่องใดโดยย่อ)</a:t>
            </a:r>
          </a:p>
          <a:p>
            <a:pPr marL="0" lvl="1" indent="0" algn="thaiDist">
              <a:spcBef>
                <a:spcPts val="0"/>
              </a:spcBef>
              <a:buNone/>
            </a:pPr>
            <a:r>
              <a:rPr lang="th-TH" sz="35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ขอให้ศาลมีคำสั่งเรียกพยานหลักฐานจากบุคคลภายนอก</a:t>
            </a:r>
          </a:p>
          <a:p>
            <a:pPr marL="0" lvl="1" indent="0" algn="thaiDist">
              <a:spcBef>
                <a:spcPts val="0"/>
              </a:spcBef>
              <a:buNone/>
            </a:pPr>
            <a:r>
              <a:rPr lang="th-TH" sz="35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โจทก์ (ทนายโจทก์) ต้องไปพบเจ้าพนักงานคดีเพื่อดำเนินการดังกล่าว</a:t>
            </a:r>
          </a:p>
        </p:txBody>
      </p:sp>
    </p:spTree>
    <p:extLst>
      <p:ext uri="{BB962C8B-B14F-4D97-AF65-F5344CB8AC3E}">
        <p14:creationId xmlns:p14="http://schemas.microsoft.com/office/powerpoint/2010/main" val="22429254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th-TH" dirty="0">
                <a:solidFill>
                  <a:srgbClr val="FF0000"/>
                </a:solidFill>
                <a:effectLst/>
                <a:latin typeface="TH SarabunIT๙" pitchFamily="34" charset="-34"/>
                <a:cs typeface="TH SarabunIT๙" pitchFamily="34" charset="-34"/>
              </a:rPr>
              <a:t>การไต่สวนพยานในชั้นไต่สวนมูลฟ้อง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4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032448"/>
          </a:xfrm>
          <a:solidFill>
            <a:srgbClr val="0C788E"/>
          </a:solidFill>
        </p:spPr>
        <p:txBody>
          <a:bodyPr/>
          <a:lstStyle/>
          <a:p>
            <a:pPr marL="0" lvl="1" indent="0" algn="thaiDist"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การซักถามพยาน</a:t>
            </a:r>
          </a:p>
          <a:p>
            <a:pPr marL="0" lvl="1" indent="0" algn="thaiDist"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ศาลเป็นผู้ถามพยาน หลังจากนั้นให้คู่ความแต่ละฝ่ายถามเพิ่มเติม</a:t>
            </a:r>
          </a:p>
          <a:p>
            <a:pPr marL="0" lvl="1" indent="0" algn="thaiDist">
              <a:buNone/>
            </a:pPr>
            <a:endParaRPr lang="th-TH" sz="16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lvl="1" indent="0" algn="thaiDist"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การควบคุมคำถาม</a:t>
            </a:r>
          </a:p>
          <a:p>
            <a:pPr marL="0" lvl="1" indent="0" algn="thaiDist"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ศาลอาจมีคำสั่งให้คู่ความส่งคำถามที่จะถามพยานล่วงหน้า</a:t>
            </a:r>
          </a:p>
        </p:txBody>
      </p:sp>
    </p:spTree>
    <p:extLst>
      <p:ext uri="{BB962C8B-B14F-4D97-AF65-F5344CB8AC3E}">
        <p14:creationId xmlns:p14="http://schemas.microsoft.com/office/powerpoint/2010/main" val="29084639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การดำเนินกระบวนพิจารณาของศาล</a:t>
            </a:r>
            <a:b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</a:b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ในยื่นฟ้องหรือวันนัดพิจารณาครั้งแรก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78851" name="ตัวแทนเนื้อหา 2"/>
          <p:cNvSpPr>
            <a:spLocks noGrp="1"/>
          </p:cNvSpPr>
          <p:nvPr>
            <p:ph idx="1"/>
          </p:nvPr>
        </p:nvSpPr>
        <p:spPr>
          <a:xfrm>
            <a:off x="1038436" y="2132856"/>
            <a:ext cx="7067128" cy="3556992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๑๘</a:t>
            </a:r>
          </a:p>
          <a:p>
            <a:pPr marL="0" indent="0" algn="thaiDist" eaLnBrk="1" hangingPunct="1">
              <a:lnSpc>
                <a:spcPct val="80000"/>
              </a:lnSpc>
              <a:buFontTx/>
              <a:buChar char="-"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ตรวจสอบจำเลยและส่งสำเนาคำฟ้อง</a:t>
            </a:r>
          </a:p>
          <a:p>
            <a:pPr marL="0" indent="0" algn="thaiDist" eaLnBrk="1" hangingPunct="1">
              <a:lnSpc>
                <a:spcPct val="80000"/>
              </a:lnSpc>
              <a:buFontTx/>
              <a:buChar char="-"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สอบถามเรื่องทนายความ</a:t>
            </a:r>
          </a:p>
          <a:p>
            <a:pPr marL="0" indent="0" algn="thaiDist" eaLnBrk="1" hangingPunct="1">
              <a:lnSpc>
                <a:spcPct val="80000"/>
              </a:lnSpc>
              <a:buFontTx/>
              <a:buChar char="-"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สอบถามคำให้การจำเลย</a:t>
            </a:r>
          </a:p>
          <a:p>
            <a:pPr marL="0" indent="0" algn="thaiDist" eaLnBrk="1" hangingPunct="1">
              <a:lnSpc>
                <a:spcPct val="80000"/>
              </a:lnSpc>
              <a:buFontTx/>
              <a:buChar char="-"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การนัดตรวจพยานหลักฐานในกรณีจำเลยให้การ   </a:t>
            </a: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ปฏิเสธหรือไม่ให้การ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2211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จำเลยให้การรับสารภาพ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79875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45023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๑๙ ในคดีที่จำเลยให้การรับสารภาพตามฟ้อง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แม้ข้อหาที่จำเลยรับสารภาพนั้นกฎหมายกำหนดอัตราโทษอย่างต่ำให้จำคุกน้อยกว่าห้าปี หรือโทษสถานที่เบากว่านั้น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ศาลอาจเรียกพยานหลักฐานมาสืบพยานต่อไปเพื่อทราบถึงพฤติการณ์แห่งการกระทำความผิดจนกว่าจะพอใจว่าจำเลยกระทำความผิดจริงก็ได้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การอ้างพยานหลักฐาน</a:t>
            </a:r>
            <a:b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</a:b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และการยื่นบัญชีระบุพยาน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80899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040560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๒๐ คู่ความทั้งสองฝ่ายอาจอ้างตนเอง พยานวัตถุ พยานเอกสาร พยานบุคคลหรือหลักฐานอื่น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ซึ่งน่าจะพิสูจน์ได้ว่าจำเลยมีผิดหรือบริสุทธิ์ได้ตามที่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ศาลเห็นสมควร และมีสิทธิขอตรวจพยานหลักฐาน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และคัดสำเนาพยานหลักฐานของตนเอง หรือของคู่ความ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อีกฝ่ายหนึ่งได้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      การอ้างพยานตามวรรคหนึ่ง ให้คู่ความยื่นบัญชีระบุพยานก่อนวันตรวจพยานหลักฐานไม่น้อยกว่าเจ็ดวัน พร้อมคำแถลงแสดงเหตุผลความจำเป็นในการอ้างพยาน และวิธีการได้มาซึ่งพยานดังกล่าว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endParaRPr lang="th-TH" sz="1100" b="1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ตัวแทนเนื้อหา 2"/>
          <p:cNvSpPr>
            <a:spLocks noGrp="1"/>
          </p:cNvSpPr>
          <p:nvPr>
            <p:ph idx="1"/>
          </p:nvPr>
        </p:nvSpPr>
        <p:spPr>
          <a:xfrm>
            <a:off x="282352" y="1556792"/>
            <a:ext cx="8579296" cy="5112568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th-TH" sz="2400" b="1" dirty="0"/>
              <a:t>	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ารยื่นบัญชีระบุพยานเพิ่มเติมเมื่อล่วงพ้นระยะเวลาตามวรรคสองจะกระทำได้ต่อเมื่อได้รับอนุญาตจากศาล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โดยผู้ยื่นบัญชีระบุพยานจะต้องยื่นคำแถลงแสดงเหตุผล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ความจำเป็นและวิธีการได้มาซึ่งพยานหลักฐานดังกล่าวด้วย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ในกรณีที่พยานเอกสารหรือพยานวัตถุใดอยู่ในความครอบครองของบุคคลภายนอก ให้คู่ความที่ประสงค์จะอ้างอิงขอให้ศาลมีคำสั่งเรียกพยานหลักฐานดังกล่าวมาจาก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ผู้ที่ครอบครอง โดยยื่นคำขอต่อศาลพร้อมกับการยื่นบัญชี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ระบุพยาน เพื่อให้ได้พยานหลักฐานนั้นมาก่อนวันนัดตรวจพยานหลักฐานหรือวันที่ศาลกำหนด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eaLnBrk="1" hangingPunct="1">
              <a:lnSpc>
                <a:spcPct val="80000"/>
              </a:lnSpc>
            </a:pPr>
            <a:endParaRPr lang="th-TH" sz="40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การอ้างพยานหลักฐาน</a:t>
            </a:r>
            <a:b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</a:b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และการยื่นบัญชีระบุพยาน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solidFill>
                  <a:srgbClr val="FF0000"/>
                </a:solidFill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การอ้างพยานหลักฐาน</a:t>
            </a:r>
            <a:endParaRPr lang="th-TH" dirty="0">
              <a:solidFill>
                <a:srgbClr val="FF0000"/>
              </a:solidFill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80899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3168352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th-TH" sz="45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คู่ความมีสิทธิอ้างพยานหลักฐานทั้งปวงซึ่งน่าจะพิสูจน์ได้ว่าจำเลยมีผิดหรือบริสุทธิ์</a:t>
            </a:r>
          </a:p>
          <a:p>
            <a:pPr marL="0" indent="0" algn="thaiDist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th-TH" sz="2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</a:t>
            </a:r>
          </a:p>
          <a:p>
            <a:pPr marL="0" indent="0" algn="thaiDist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th-TH" sz="45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คู่ความมีสิทธิตรวจและคัดพยานหลักฐานของตนและอีกฝ่าย</a:t>
            </a:r>
            <a:endParaRPr lang="en-US" sz="45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endParaRPr lang="th-TH" sz="1100" b="1" dirty="0"/>
          </a:p>
        </p:txBody>
      </p:sp>
    </p:spTree>
    <p:extLst>
      <p:ext uri="{BB962C8B-B14F-4D97-AF65-F5344CB8AC3E}">
        <p14:creationId xmlns:p14="http://schemas.microsoft.com/office/powerpoint/2010/main" val="4219751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8"/>
          <a:stretch/>
        </p:blipFill>
        <p:spPr bwMode="auto">
          <a:xfrm>
            <a:off x="-180528" y="-243408"/>
            <a:ext cx="9433048" cy="741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3641" y="3789376"/>
            <a:ext cx="8117086" cy="7105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>
              <a:lnSpc>
                <a:spcPct val="150000"/>
              </a:lnSpc>
              <a:spcAft>
                <a:spcPts val="422"/>
              </a:spcAft>
            </a:pPr>
            <a:endParaRPr lang="th-TH" sz="2500" b="1" dirty="0">
              <a:solidFill>
                <a:schemeClr val="bg2">
                  <a:lumMod val="50000"/>
                  <a:alpha val="80000"/>
                </a:schemeClr>
              </a:solidFill>
              <a:latin typeface="TH SarabunIT๙" pitchFamily="34" charset="-34"/>
              <a:cs typeface="TH SarabunIT๙" pitchFamily="34" charset="-34"/>
              <a:sym typeface="Hoefler Tex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5805264"/>
            <a:ext cx="5832648" cy="65643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r>
              <a:rPr lang="th-TH" sz="3800" b="1" dirty="0">
                <a:solidFill>
                  <a:srgbClr val="008000"/>
                </a:solidFill>
                <a:latin typeface="TH SarabunIT๙" pitchFamily="34" charset="-34"/>
                <a:cs typeface="TH SarabunIT๙" pitchFamily="34" charset="-34"/>
              </a:rPr>
              <a:t>ศาลอาญาคดีทุจริตและประพฤติมิชอบกลาง</a:t>
            </a:r>
            <a:endParaRPr lang="en-US" sz="3800" b="1" dirty="0">
              <a:solidFill>
                <a:srgbClr val="008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" name="วงรี 3"/>
          <p:cNvSpPr/>
          <p:nvPr/>
        </p:nvSpPr>
        <p:spPr>
          <a:xfrm>
            <a:off x="-900608" y="923642"/>
            <a:ext cx="10218630" cy="3130976"/>
          </a:xfrm>
          <a:prstGeom prst="ellipse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lvl="2" algn="thaiDist">
              <a:defRPr/>
            </a:pPr>
            <a:r>
              <a:rPr lang="th-TH" sz="2800" b="1" i="0" dirty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- กรุงเทพมหานคร</a:t>
            </a:r>
            <a:endParaRPr lang="en-US" sz="2800" b="1" i="0" dirty="0">
              <a:solidFill>
                <a:srgbClr val="7030A0"/>
              </a:solidFill>
              <a:latin typeface="TH SarabunIT๙" pitchFamily="34" charset="-34"/>
              <a:cs typeface="TH SarabunIT๙" pitchFamily="34" charset="-34"/>
            </a:endParaRPr>
          </a:p>
          <a:p>
            <a:pPr lvl="2" algn="thaiDist" hangingPunct="1"/>
            <a:r>
              <a:rPr lang="th-TH" sz="2800" b="1" i="0" dirty="0">
                <a:solidFill>
                  <a:srgbClr val="00B050"/>
                </a:solidFill>
                <a:latin typeface="TH SarabunIT๙" pitchFamily="34" charset="-34"/>
                <a:cs typeface="TH SarabunIT๙" pitchFamily="34" charset="-34"/>
              </a:rPr>
              <a:t>- คดีที่เกิดนอกราชอาณาจักร</a:t>
            </a:r>
          </a:p>
          <a:p>
            <a:pPr lvl="2" algn="thaiDist" hangingPunct="1"/>
            <a:r>
              <a:rPr lang="th-TH" sz="2800" b="1" i="0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- คดีรับโอนจากแผนกคดีทุจริตและประพฤติมิชอบ</a:t>
            </a:r>
            <a:br>
              <a:rPr lang="th-TH" sz="2800" b="1" i="0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800" b="1" i="0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       ของเจ้าหน้าที่รัฐในศาลอาญา</a:t>
            </a:r>
          </a:p>
          <a:p>
            <a:pPr lvl="2" algn="thaiDist" hangingPunct="1"/>
            <a:r>
              <a:rPr lang="th-TH" sz="2800" b="1" i="0" dirty="0">
                <a:solidFill>
                  <a:schemeClr val="accent4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- คดีที่ศาลอาญาคดีทุจริตฯ กลางเห็นสมควร</a:t>
            </a:r>
            <a:endParaRPr lang="en-US" sz="2800" b="1" i="0" dirty="0">
              <a:solidFill>
                <a:schemeClr val="accent4">
                  <a:lumMod val="75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6663196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solidFill>
                  <a:srgbClr val="FF0000"/>
                </a:solidFill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การยื่นบัญชีระบุพยาน</a:t>
            </a:r>
            <a:endParaRPr lang="th-TH" dirty="0">
              <a:solidFill>
                <a:srgbClr val="FF0000"/>
              </a:solidFill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80899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3456384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th-TH" sz="45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- ต้องยื่นบัญชีระบุพยานก่อนวันตรวจพยานหลักฐานไม่น้อยกว่า 7 วัน</a:t>
            </a:r>
          </a:p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พร้อมแถลงแสดงเหตุผลความจำเป็นและวิธีการได้มาซึ่งพยานดังกล่าว</a:t>
            </a:r>
          </a:p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ยื่นคำขอต่อศาลเพื่อขอให้ศาลมีคำสั่งเรียกพยานหลักฐานที่อยู่ในความครอบครองของบุคคลภายนอก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endParaRPr lang="th-TH" sz="1100" b="1" dirty="0"/>
          </a:p>
        </p:txBody>
      </p:sp>
    </p:spTree>
    <p:extLst>
      <p:ext uri="{BB962C8B-B14F-4D97-AF65-F5344CB8AC3E}">
        <p14:creationId xmlns:p14="http://schemas.microsoft.com/office/powerpoint/2010/main" val="33872788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การตรวจพยานหลักฐาน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82947" name="ตัวแทนเนื้อหา 2"/>
          <p:cNvSpPr>
            <a:spLocks noGrp="1"/>
          </p:cNvSpPr>
          <p:nvPr>
            <p:ph idx="1"/>
          </p:nvPr>
        </p:nvSpPr>
        <p:spPr>
          <a:xfrm>
            <a:off x="611560" y="1340768"/>
            <a:ext cx="8229600" cy="4525963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มาตรา ๒๑ ในวันตรวจพยานหลักฐาน </a:t>
            </a:r>
            <a:r>
              <a:rPr lang="th-TH" sz="40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ให้คู่ความส่งพยานเอกสารและพยานวัตถุที่ยังอยู่ในความครอบครองของตนต่อศาลเพื่อให้คู่ความอีกฝ่ายตรวจสอบ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เว้นแต่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ศาลจะมีคำสั่งเป็นอย่างอื่นอันเนื่องมาจากสภาพและความจำเป็นแห่งพยานหลักฐานนั้นเอง หลังจากนั้นให้คู่ความ</a:t>
            </a:r>
            <a:r>
              <a:rPr lang="th-TH" sz="4000" b="1" u="sng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แถลงแนวทางการเสนอพยานหลักฐานต่อศาล 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และให้ศาลสอบถามคู่ความถึง</a:t>
            </a:r>
            <a:r>
              <a:rPr lang="th-TH" sz="4000" b="1" u="sng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ความเกี่ยวข้องกับประเด็นและความจำเป็น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ที่ต้องสืบพยานหลักฐานที่อ้างอิง ตลอดจน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u="sng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การยอมรับพยานหลักฐาน</a:t>
            </a: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ของอีกฝ่ายหนึ่ง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algn="thaiDi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	</a:t>
            </a:r>
            <a:endParaRPr lang="th-TH" sz="800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3672408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ในกรณีที่มิได้มีการโต้แย้งพยานหลักฐานใด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หรือมีการโต้แย้งแต่ไม่มีเหตุแห่งการโต้แย้งโดยชัดแจ้ง 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ศาลจะมีคำสั่งให้รับฟังพยานหลักฐานนั้นโดยไม่ต้องไต่สวน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ก็ได้ แต่หากมีการโต้แย้งพยานหลักฐานใดหรือเมื่อศาล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เห็นเอง ให้ศาลดำเนินการสืบพยานหลักฐานนั้น</a:t>
            </a:r>
            <a:b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โดยกำหนดวันนัดสืบพยานและแจ้งให้คู่ความทราบล่วงหน้าไม่น้อยกว่าเจ็ดวัน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th-TH" sz="600" dirty="0"/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9412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การตรวจพยานหลักฐาน</a:t>
            </a:r>
            <a:endParaRPr lang="th-TH" dirty="0"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49281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3888431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การตรวจพยานหลักฐาน เป็นการกำหนดให้คู่ความต้องเปิดเผยพยานหลักฐานฝ่ายตนให้ศาลและคู่ความ      อีกฝ่ายได้ทราบล่วงหน้า ซึ่งจะเอื้ออำนวยต่อการสร้างบรรยากาศความร่วมมือในการค้นหาความจริง</a:t>
            </a: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ความสำคัญ</a:t>
            </a: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ทำให้ศาลสามารถที่จะควบคุมการสืบพยานในชั้นพิจารณาเท่าที่จำเป็นแก่ประเด็นแห่งคดี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th-TH" sz="600" dirty="0"/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9412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solidFill>
                  <a:srgbClr val="FF0000"/>
                </a:solidFill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การตรวจพยานหลักฐาน</a:t>
            </a:r>
            <a:endParaRPr lang="th-TH" dirty="0">
              <a:solidFill>
                <a:srgbClr val="FF0000"/>
              </a:solidFill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4461994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2125" y="1988840"/>
            <a:ext cx="8229600" cy="3528392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ส่งพยานเอกสารและพยานวัตถุที่อยู่ในความครอบครองของตนต่อศาลเพื่อให้อีกฝ่ายตรวจสอบ</a:t>
            </a: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หลังจากตรวจสอบแล้วให้แถลงแนวทางการเสนอพยานหลักฐาน</a:t>
            </a: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แถลงยอมรับหรือโต้แย้งพยานหลักฐานพร้อมเหตุแห่งการโต้แย้งโดยชัดแจ้ง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th-TH" sz="600" dirty="0"/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82125" y="332656"/>
            <a:ext cx="8229600" cy="99412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solidFill>
                  <a:srgbClr val="FF0000"/>
                </a:solidFill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คู่ความต้องดำเนินการในวันตรวจพยานหลักฐาน</a:t>
            </a:r>
            <a:endParaRPr lang="th-TH" dirty="0">
              <a:solidFill>
                <a:srgbClr val="FF0000"/>
              </a:solidFill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5912016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968552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สอบถามคู่ความถึงความเกี่ยวข้องกับประเด็นและความจำเป็นที่ต้องสืบพยานหลักฐานที่อ้างอิง</a:t>
            </a: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สอบการยอมรับพยานหลักฐานของอีกฝ่ายหนึ่ง</a:t>
            </a: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อาจมีคำสั่งให้รับฟังพยานหลักฐานโดยไม่ต้อง      ไต่สวน กรณีที่ไม่โต้แย้งพยานหลักฐานของอีกฝ่ายหรือโต้แย้งโดยไม่มีเหตุผลแห่งการโต้แย้งโดยชัดแจ้ง</a:t>
            </a: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ดำเนินการสืบพยานที่มีการโต้แย้งถูกต้องหรือเมื่อศาลเห็นเอง และแจ้งกำหนดนัดให้คู่ความทราบล่วงหน้า  ไม่น้อยกว่า 7 วัน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th-TH" sz="600" dirty="0"/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1725" cy="99412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solidFill>
                  <a:srgbClr val="FF0000"/>
                </a:solidFill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ศาลดำเนินการในวันตรวจพยานหลักฐาน</a:t>
            </a:r>
            <a:endParaRPr lang="th-TH" dirty="0">
              <a:solidFill>
                <a:srgbClr val="FF0000"/>
              </a:solidFill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047828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608512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sz="37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- ศาลอาจมอบหมายให้เจ้าพนักงานคดีร่วมกับคู่ความดำเนินการร่วมกันตรวจสอบและรวบรวมพยานหลักฐานให้เสร็จสิ้นก่อนวันนัดตรวจพยานหลักฐาน (ข้อ 11)</a:t>
            </a: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37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ในทางปฏิบัติศาลจะกำหนดวันนัดให้เจ้าพนักงานคดีร่วมกับคู่ความตรวจสอบและรวบรวมพยานหลักฐาน 1 ถึง 3 นัด แล้วแต่กรณี ก่อนถึงวันนัดตรวจพยานหลักฐาน</a:t>
            </a: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37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ก่อนถึงวันนัดของเจ้าพนักงานคดีคู่ความมีหน้าที่ต้องดำเนินการหลายประการ เช่น รวบรวมพยานหลักฐานของคู่ความทุกฝ่าย และให้คำแนะนำคู่ความในการดำเนินคดี เป็นต้น</a:t>
            </a:r>
            <a:endParaRPr lang="en-US" sz="37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th-TH" sz="600" dirty="0"/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1725" cy="99412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solidFill>
                  <a:srgbClr val="FF0000"/>
                </a:solidFill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การมอบหมายให้เจ้าพนักงานคดี</a:t>
            </a:r>
            <a:br>
              <a:rPr lang="th-TH" dirty="0">
                <a:solidFill>
                  <a:srgbClr val="FF0000"/>
                </a:solidFill>
                <a:effectLst/>
                <a:latin typeface="TH SarabunIT๙" pitchFamily="34" charset="-34"/>
                <a:ea typeface="+mj-ea"/>
                <a:cs typeface="TH SarabunIT๙" pitchFamily="34" charset="-34"/>
              </a:rPr>
            </a:br>
            <a:r>
              <a:rPr lang="th-TH" dirty="0">
                <a:solidFill>
                  <a:srgbClr val="FF0000"/>
                </a:solidFill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ตรวจพยานหลักฐาน</a:t>
            </a:r>
            <a:endParaRPr lang="th-TH" dirty="0">
              <a:solidFill>
                <a:srgbClr val="FF0000"/>
              </a:solidFill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6651727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5040560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sz="3500" b="1" u="sng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ช่วงที่ 1 ก่อนวันนัดแรก</a:t>
            </a: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35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ยื่นบัญชีระบุพยานพร้อมสำเนาแก่องค์คณะและคู่ความ  อีกฝ่าย (ม.20)</a:t>
            </a: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35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ยื่นคำแถลงเกี่ยวกับเหตุผลและความจำเป็นที่ต้องสืบพยานและวิธีการได้มา (ม.20)</a:t>
            </a: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35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ส่งพยานเอกสารและพยานหลักฐานต่อศาลเพื่อให้คู่ความอีกฝ่ายตรวจสอบ (ม.20)</a:t>
            </a: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35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หากมีพยานเอกสารหรือพยานวัตถุที่จะอ้างอิงอยู่ในความครอบครองของบุคคลภายนอก ให้ขอศาลมีคำสั่งเรียก (ตรวจดู     ในสำนวนก่อนว่ามีแล้วหรือไม่)</a:t>
            </a:r>
            <a:endParaRPr lang="en-US" sz="35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th-TH" sz="3500" dirty="0"/>
          </a:p>
          <a:p>
            <a:pPr marL="0" indent="0">
              <a:buNone/>
            </a:pPr>
            <a:endParaRPr lang="th-TH" sz="3500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423693" cy="99412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solidFill>
                  <a:srgbClr val="FF0000"/>
                </a:solidFill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หน้าที่คู่ความก่อนและในวันนัด</a:t>
            </a:r>
            <a:br>
              <a:rPr lang="th-TH" dirty="0">
                <a:solidFill>
                  <a:srgbClr val="FF0000"/>
                </a:solidFill>
                <a:effectLst/>
                <a:latin typeface="TH SarabunIT๙" pitchFamily="34" charset="-34"/>
                <a:ea typeface="+mj-ea"/>
                <a:cs typeface="TH SarabunIT๙" pitchFamily="34" charset="-34"/>
              </a:rPr>
            </a:br>
            <a:r>
              <a:rPr lang="th-TH" dirty="0">
                <a:solidFill>
                  <a:srgbClr val="FF0000"/>
                </a:solidFill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ของเจ้าพนักงานคดี</a:t>
            </a:r>
            <a:endParaRPr lang="th-TH" dirty="0">
              <a:solidFill>
                <a:srgbClr val="FF0000"/>
              </a:solidFill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98096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464496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sz="3500" b="1" u="sng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ช่วงที่ 2 ก่อนวันนัดถัดไป (นัดที่สองของเจ้าพนักงานคดี)</a:t>
            </a: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35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หลังตรวจพยานหลักฐานของอีกฝ่ายแล้ว ให้แถลงว่ายอมรับหรือโต้แย้งพยานหลักฐานใด โดยต้องมีเหตุแห่งการโต้แย้งโดยชัดแจ้ง (มาตรา 21)</a:t>
            </a: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35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แถลงแนวทางการเสนอพยานหลักฐานในประเด็นที่ยังโต้แย้งกัน (มาตรา 21)</a:t>
            </a: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2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</a:t>
            </a: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35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sz="3500" b="1" u="sng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ช่วงที่ 3 ก่อนวันสืบพยาน</a:t>
            </a: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35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ต้องเสนอคำถามที่จะใช้ถามพยานต่อศาล</a:t>
            </a:r>
            <a:endParaRPr lang="en-US" sz="35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th-TH" sz="3500" dirty="0"/>
          </a:p>
          <a:p>
            <a:pPr marL="0" indent="0">
              <a:buNone/>
            </a:pPr>
            <a:endParaRPr lang="th-TH" sz="3500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423693" cy="99412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solidFill>
                  <a:srgbClr val="FF0000"/>
                </a:solidFill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หน้าที่คู่ความก่อนและในวันนัด</a:t>
            </a:r>
            <a:br>
              <a:rPr lang="th-TH" dirty="0">
                <a:solidFill>
                  <a:srgbClr val="FF0000"/>
                </a:solidFill>
                <a:effectLst/>
                <a:latin typeface="TH SarabunIT๙" pitchFamily="34" charset="-34"/>
                <a:ea typeface="+mj-ea"/>
                <a:cs typeface="TH SarabunIT๙" pitchFamily="34" charset="-34"/>
              </a:rPr>
            </a:br>
            <a:r>
              <a:rPr lang="th-TH" dirty="0">
                <a:solidFill>
                  <a:srgbClr val="FF0000"/>
                </a:solidFill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ของเจ้าพนักงานคดี</a:t>
            </a:r>
            <a:endParaRPr lang="th-TH" dirty="0">
              <a:solidFill>
                <a:srgbClr val="FF0000"/>
              </a:solidFill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305417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680520"/>
          </a:xfrm>
          <a:solidFill>
            <a:srgbClr val="0C788E"/>
          </a:solidFill>
        </p:spPr>
        <p:txBody>
          <a:bodyPr/>
          <a:lstStyle/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เจ้าพนักงานคดีทำหน้าที่สรุปผลการร่วมกับคู่ความตรวจสอบพยานหลักฐานโดยสรุป ดังนี้</a:t>
            </a: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พยานหลักฐานที่รับหรือยังโต้แย้งกัน หรือถือว่า    ไม่โต้แย้ง</a:t>
            </a: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พยานหลักฐานที่คู่ความประสงค์จะอ้างอิงและให้มีการสืบพยาน</a:t>
            </a:r>
          </a:p>
          <a:p>
            <a:pPr marL="0" indent="0" algn="thaiDist" eaLnBrk="1" hangingPunct="1">
              <a:lnSpc>
                <a:spcPct val="80000"/>
              </a:lnSpc>
              <a:buNone/>
            </a:pPr>
            <a:r>
              <a:rPr lang="th-TH" sz="4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- พยานหลักฐานที่เจ้าพนักงานคดีเห็นสมควร       ให้นำเข้าสืบ หรือเรียกมาสืบเพิ่มเติม</a:t>
            </a:r>
            <a:endParaRPr lang="en-US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th-TH" sz="3500" dirty="0"/>
          </a:p>
          <a:p>
            <a:pPr marL="0" indent="0">
              <a:buNone/>
            </a:pPr>
            <a:endParaRPr lang="th-TH" sz="3500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423693" cy="99412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>
                <a:solidFill>
                  <a:srgbClr val="FF0000"/>
                </a:solidFill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เจ้าพนักงานคดีมีหน้าที่สรุปผล</a:t>
            </a:r>
            <a:br>
              <a:rPr lang="th-TH" dirty="0">
                <a:solidFill>
                  <a:srgbClr val="FF0000"/>
                </a:solidFill>
                <a:effectLst/>
                <a:latin typeface="TH SarabunIT๙" pitchFamily="34" charset="-34"/>
                <a:ea typeface="+mj-ea"/>
                <a:cs typeface="TH SarabunIT๙" pitchFamily="34" charset="-34"/>
              </a:rPr>
            </a:br>
            <a:r>
              <a:rPr lang="th-TH" dirty="0">
                <a:solidFill>
                  <a:srgbClr val="FF0000"/>
                </a:solidFill>
                <a:effectLst/>
                <a:latin typeface="TH SarabunIT๙" pitchFamily="34" charset="-34"/>
                <a:ea typeface="+mj-ea"/>
                <a:cs typeface="TH SarabunIT๙" pitchFamily="34" charset="-34"/>
              </a:rPr>
              <a:t>การตรวจพยานล่วงหน้า</a:t>
            </a:r>
            <a:endParaRPr lang="th-TH" dirty="0">
              <a:solidFill>
                <a:srgbClr val="FF0000"/>
              </a:solidFill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885460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alu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ulips-PowerPoint-Template" id="{F0CAAC82-FE6F-C448-9FA6-FAFEA270DCAF}" vid="{FC43E498-A7FF-604F-98B9-73AB40B324C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Kalu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orex-Trading-PowerPoint-Template" id="{409A9639-306A-4772-9BA9-32AC7204FBAB}" vid="{8954C824-B575-4093-894F-0BE53F496823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7554</TotalTime>
  <Words>3792</Words>
  <Application>Microsoft Office PowerPoint</Application>
  <PresentationFormat>นำเสนอทางหน้าจอ (4:3)</PresentationFormat>
  <Paragraphs>561</Paragraphs>
  <Slides>145</Slides>
  <Notes>3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9</vt:i4>
      </vt:variant>
      <vt:variant>
        <vt:lpstr>ชื่อเรื่องภาพนิ่ง</vt:lpstr>
      </vt:variant>
      <vt:variant>
        <vt:i4>145</vt:i4>
      </vt:variant>
    </vt:vector>
  </HeadingPairs>
  <TitlesOfParts>
    <vt:vector size="154" baseType="lpstr">
      <vt:lpstr>Diseño predeterminado</vt:lpstr>
      <vt:lpstr>1_Diseño predeterminado</vt:lpstr>
      <vt:lpstr>Kalup</vt:lpstr>
      <vt:lpstr>Office Theme</vt:lpstr>
      <vt:lpstr>1_Kalup</vt:lpstr>
      <vt:lpstr>1_Office Theme</vt:lpstr>
      <vt:lpstr>2_Diseño predeterminado</vt:lpstr>
      <vt:lpstr>3_Diseño predeterminado</vt:lpstr>
      <vt:lpstr>4_Diseño predeterminado</vt:lpstr>
      <vt:lpstr>ศาลอาญาคดีทุจริตและประพฤติมิชอบ</vt:lpstr>
      <vt:lpstr>ความเป็นมาของศาลอาญาคดีทุจริต และประพฤติมิชอบ</vt:lpstr>
      <vt:lpstr>ความเป็นมาของศาลอาญาคดีทุจริต และประพฤติมิชอบ</vt:lpstr>
      <vt:lpstr>ความเป็นมาของศาลอาญาคดีทุจริต และประพฤติมิชอบ</vt:lpstr>
      <vt:lpstr>กฎหมายที่เกี่ยวข้องในการพิจารณา</vt:lpstr>
      <vt:lpstr>กฎหมายที่เกี่ยวข้องในการพิจารณา</vt:lpstr>
      <vt:lpstr>กฎหมายที่เกี่ยวข้องในการพิจารณา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คดีถึงที่สุดในชั้นอุทธรณ์  แต่มีข้อยกเว้นบางประการ </vt:lpstr>
      <vt:lpstr>งานนำเสนอ PowerPoint</vt:lpstr>
      <vt:lpstr> </vt:lpstr>
      <vt:lpstr>งานนำเสนอ PowerPoint</vt:lpstr>
      <vt:lpstr>คดีทุจริตและประพฤติมิชอบ</vt:lpstr>
      <vt:lpstr>งานนำเสนอ PowerPoint</vt:lpstr>
      <vt:lpstr>คดีทุจริตและประพฤติมิชอบ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 นิยาม “ทุจริตต่อหน้าที่”</vt:lpstr>
      <vt:lpstr>  นิยาม “ทุจริตต่อหน้าที่”</vt:lpstr>
      <vt:lpstr>  นิยาม “ทุจริตต่อหน้าที่”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พระราชบัญญัติ วิธีพิจารณาคดีทุจริต และประพฤติมิชอบ พ.ศ. ๒๕๕๙</vt:lpstr>
      <vt:lpstr>ให้ใช้ระบบไต่สวน</vt:lpstr>
      <vt:lpstr>ให้ใช้ระบบไต่สวน</vt:lpstr>
      <vt:lpstr>ให้ใช้ระบบไต่สวน</vt:lpstr>
      <vt:lpstr>ให้ใช้ระบบไต่สวน</vt:lpstr>
      <vt:lpstr>อำนาจหน้าที่ของเจ้าพนักงานคดี</vt:lpstr>
      <vt:lpstr>การแก้ไขกระบวนพิจารณาไม่ถูกฟ้อง</vt:lpstr>
      <vt:lpstr>การย่นหรือขยายระยะเวลา</vt:lpstr>
      <vt:lpstr>การจัดทำสำเนาเอกสารยื่นต่อศาล</vt:lpstr>
      <vt:lpstr>การคัดคำเบิกความ</vt:lpstr>
      <vt:lpstr>สิทธิได้รับค่าป่วยการ ค่าพาหนะเดินทาง  ค่าเช่าที่พักและค่าใช้จ่ายอื่น</vt:lpstr>
      <vt:lpstr>สิทธิได้รับค่าป่วยการ ค่าพาหนะเดินทาง  ค่าเช่าที่พักและค่าใช้จ่ายอื่น</vt:lpstr>
      <vt:lpstr>อายุความหลบหนี</vt:lpstr>
      <vt:lpstr>อายุความหลบหนี</vt:lpstr>
      <vt:lpstr>อายุความหลบหนี</vt:lpstr>
      <vt:lpstr>บทกำหนดโทษของการหลบหนี</vt:lpstr>
      <vt:lpstr>บทกำหนดโทษของการหลบหนี</vt:lpstr>
      <vt:lpstr>ฟ้องในคดีอาญา</vt:lpstr>
      <vt:lpstr>ฟ้องในคดีอาญา</vt:lpstr>
      <vt:lpstr>เอกสารชี้ช่องพยานหลักฐาน</vt:lpstr>
      <vt:lpstr>รายงานกระบวนพิจารณาการสั่งแก้ฟ้อง</vt:lpstr>
      <vt:lpstr>รายงานกระบวนพิจารณาการสั่งแก้ฟ้อง (ต่อ)</vt:lpstr>
      <vt:lpstr>รายงานกระบวนพิจารณาการสั่งแก้ฟ้อง (ต่อ)</vt:lpstr>
      <vt:lpstr>รายการสารบัญเอกสาร</vt:lpstr>
      <vt:lpstr>การประทับฟ้องหรือไต่สวนมูลฟ้อง</vt:lpstr>
      <vt:lpstr>การประทับฟ้องหรือไต่สวนมูลฟ้อง</vt:lpstr>
      <vt:lpstr>งานนำเสนอ PowerPoint</vt:lpstr>
      <vt:lpstr>งานนำเสนอ PowerPoint</vt:lpstr>
      <vt:lpstr>การไต่สวนมูลฟ้อง</vt:lpstr>
      <vt:lpstr>การไต่สวนมูลฟ้อง</vt:lpstr>
      <vt:lpstr>การมอบหมายให้เจ้าพนักงานคดี รวบรวมพยานหลักฐานชั้นไต่สวนมูลฟ้อง</vt:lpstr>
      <vt:lpstr>หน้าที่โจทก์ต่อการรวบรวมพยานหลักฐาน ของเจ้าพนักงานคดีชั้นไต่สวนมูลฟ้อง</vt:lpstr>
      <vt:lpstr>การไต่สวนพยานในชั้นไต่สวนมูลฟ้อง</vt:lpstr>
      <vt:lpstr>การดำเนินกระบวนพิจารณาของศาล ในยื่นฟ้องหรือวันนัดพิจารณาครั้งแรก</vt:lpstr>
      <vt:lpstr>จำเลยให้การรับสารภาพ</vt:lpstr>
      <vt:lpstr>การอ้างพยานหลักฐาน และการยื่นบัญชีระบุพยาน</vt:lpstr>
      <vt:lpstr>การอ้างพยานหลักฐาน และการยื่นบัญชีระบุพยาน</vt:lpstr>
      <vt:lpstr>การอ้างพยานหลักฐาน</vt:lpstr>
      <vt:lpstr>การยื่นบัญชีระบุพยาน</vt:lpstr>
      <vt:lpstr>การตรวจพยานหลักฐาน</vt:lpstr>
      <vt:lpstr>การตรวจพยานหลักฐาน</vt:lpstr>
      <vt:lpstr>การตรวจพยานหลักฐาน</vt:lpstr>
      <vt:lpstr>คู่ความต้องดำเนินการในวันตรวจพยานหลักฐาน</vt:lpstr>
      <vt:lpstr>ศาลดำเนินการในวันตรวจพยานหลักฐาน</vt:lpstr>
      <vt:lpstr>การมอบหมายให้เจ้าพนักงานคดี ตรวจพยานหลักฐาน</vt:lpstr>
      <vt:lpstr>หน้าที่คู่ความก่อนและในวันนัด ของเจ้าพนักงานคดี</vt:lpstr>
      <vt:lpstr>หน้าที่คู่ความก่อนและในวันนัด ของเจ้าพนักงานคดี</vt:lpstr>
      <vt:lpstr>เจ้าพนักงานคดีมีหน้าที่สรุปผล การตรวจพยานล่วงหน้า</vt:lpstr>
      <vt:lpstr>แนวทางการเสนอพยานหลักฐานต่อศาล</vt:lpstr>
      <vt:lpstr>หลักในการแสวงหาความจริง</vt:lpstr>
      <vt:lpstr>อำนาจในการเรียกพยานหลักฐานที่เกี่ยวข้อง</vt:lpstr>
      <vt:lpstr>อำนาจในการเรียกพยานหลักฐานที่เกี่ยวข้อง</vt:lpstr>
      <vt:lpstr>การพิจารณาและสืบพยานหลักฐานแบบต่อเนื่อง</vt:lpstr>
      <vt:lpstr>การสืบพยานบุคคล</vt:lpstr>
      <vt:lpstr>การสืบพยานบุคคล</vt:lpstr>
      <vt:lpstr>ผู้ทรงคุณวุฒิหรือผู้เชี่ยวชาญ</vt:lpstr>
      <vt:lpstr>การสืบพยานล่วงหน้า</vt:lpstr>
      <vt:lpstr>การสืบพยานลับหลัง</vt:lpstr>
      <vt:lpstr>การสืบพยานลับหลัง</vt:lpstr>
      <vt:lpstr>การแถลงปิดคดี</vt:lpstr>
      <vt:lpstr>บทคุ้มครองพยาน</vt:lpstr>
      <vt:lpstr>สรุประบบไต่สวน</vt:lpstr>
      <vt:lpstr>งานนำเสนอ PowerPoint</vt:lpstr>
      <vt:lpstr>สรุประบบไต่สวน</vt:lpstr>
      <vt:lpstr>สรุประบบไต่สวน</vt:lpstr>
      <vt:lpstr>                                                                              อัยการสูงสุด  ประธานกรรมการป.ป.ช.  พนักงานอัยการ  เป็นโจทก์ </vt:lpstr>
      <vt:lpstr>งานนำเสนอ PowerPoint</vt:lpstr>
      <vt:lpstr>                                                    ผู้เสียหาย  เป็นโจทก์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การอุทธรณ์ คำพิพากษาหรือคำสั่ง</vt:lpstr>
      <vt:lpstr>ศาลอุทธรณ์แผนกคดีทุจริตและประพฤติมิชอบ</vt:lpstr>
      <vt:lpstr>วิธีการยื่นอุทธรณ์</vt:lpstr>
      <vt:lpstr>จำเลยต้องแสดงตนในเวลายื่นอุทธรณ์</vt:lpstr>
      <vt:lpstr>คดีที่ต้องส่งศาลอุทธรณ์</vt:lpstr>
      <vt:lpstr>คำพากษาหรือคำสั่งเป็นที่สุด</vt:lpstr>
      <vt:lpstr>งานนำเสนอ PowerPoint</vt:lpstr>
      <vt:lpstr>การฎีกา คำพิพากษาหรือคำสั่ง</vt:lpstr>
      <vt:lpstr>การฎีกาคำพิพากษาหรือคำสั่ง</vt:lpstr>
      <vt:lpstr>งานนำเสนอ PowerPoint</vt:lpstr>
      <vt:lpstr>องค์คณะผู้พิพากษาและการวินิจฉัย</vt:lpstr>
      <vt:lpstr> ปัญหาสำคัญที่ศาลฎีกาควรวินิจฉัย </vt:lpstr>
      <vt:lpstr>งานนำเสนอ PowerPoint</vt:lpstr>
      <vt:lpstr> ปัญหาสำคัญที่ศาลฎีกาควรวินิจฉัย </vt:lpstr>
      <vt:lpstr> ปัญหาสำคัญที่ศาลฎีกาควรวินิจฉัย </vt:lpstr>
      <vt:lpstr>หลักเกณฑ์และวิธีการ</vt:lpstr>
      <vt:lpstr>การพิจารณาและการชี้ขาดตัดสินคดี</vt:lpstr>
      <vt:lpstr>THE END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Microsoft Windows</cp:lastModifiedBy>
  <cp:revision>1115</cp:revision>
  <cp:lastPrinted>2019-01-18T08:53:08Z</cp:lastPrinted>
  <dcterms:created xsi:type="dcterms:W3CDTF">2010-05-23T14:28:12Z</dcterms:created>
  <dcterms:modified xsi:type="dcterms:W3CDTF">2019-01-18T08:59:34Z</dcterms:modified>
</cp:coreProperties>
</file>