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1243" r:id="rId2"/>
    <p:sldId id="1297" r:id="rId3"/>
    <p:sldId id="1281" r:id="rId4"/>
    <p:sldId id="1259" r:id="rId5"/>
    <p:sldId id="1223" r:id="rId6"/>
    <p:sldId id="1291" r:id="rId7"/>
    <p:sldId id="1288" r:id="rId8"/>
    <p:sldId id="1289" r:id="rId9"/>
    <p:sldId id="1290" r:id="rId10"/>
    <p:sldId id="1260" r:id="rId11"/>
    <p:sldId id="1261" r:id="rId12"/>
    <p:sldId id="1262" r:id="rId13"/>
    <p:sldId id="1264" r:id="rId14"/>
    <p:sldId id="1282" r:id="rId15"/>
    <p:sldId id="1265" r:id="rId16"/>
    <p:sldId id="1280" r:id="rId17"/>
    <p:sldId id="1301" r:id="rId18"/>
    <p:sldId id="1302" r:id="rId19"/>
    <p:sldId id="1285" r:id="rId20"/>
    <p:sldId id="1268" r:id="rId21"/>
    <p:sldId id="1269" r:id="rId22"/>
    <p:sldId id="1270" r:id="rId23"/>
    <p:sldId id="1299" r:id="rId24"/>
    <p:sldId id="1300" r:id="rId25"/>
    <p:sldId id="1273" r:id="rId26"/>
    <p:sldId id="1274" r:id="rId27"/>
    <p:sldId id="1275" r:id="rId28"/>
    <p:sldId id="1276" r:id="rId29"/>
    <p:sldId id="1277" r:id="rId30"/>
    <p:sldId id="1278" r:id="rId31"/>
    <p:sldId id="1279" r:id="rId32"/>
  </p:sldIdLst>
  <p:sldSz cx="9144000" cy="6858000" type="screen4x3"/>
  <p:notesSz cx="6797675" cy="9926638"/>
  <p:embeddedFontLst>
    <p:embeddedFont>
      <p:font typeface="Angsana New" pitchFamily="18" charset="-34"/>
      <p:regular r:id="rId35"/>
      <p:bold r:id="rId36"/>
      <p:italic r:id="rId37"/>
      <p:boldItalic r:id="rId38"/>
    </p:embeddedFont>
    <p:embeddedFont>
      <p:font typeface="Tahoma" pitchFamily="34" charset="0"/>
      <p:regular r:id="rId39"/>
      <p:bold r:id="rId40"/>
    </p:embeddedFont>
    <p:embeddedFont>
      <p:font typeface="Browallia New" pitchFamily="34" charset="-34"/>
      <p:regular r:id="rId41"/>
      <p:bold r:id="rId42"/>
      <p:italic r:id="rId43"/>
      <p:bold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TH SarabunIT๙" pitchFamily="34" charset="-34"/>
      <p:regular r:id="rId49"/>
      <p:bold r:id="rId50"/>
      <p:italic r:id="rId51"/>
      <p:boldItalic r:id="rId52"/>
    </p:embeddedFont>
    <p:embeddedFont>
      <p:font typeface="Wingdings 2" pitchFamily="18" charset="2"/>
      <p:regular r:id="rId53"/>
    </p:embeddedFont>
    <p:embeddedFont>
      <p:font typeface="Constantia" pitchFamily="18" charset="0"/>
      <p:regular r:id="rId54"/>
      <p:bold r:id="rId55"/>
      <p:italic r:id="rId56"/>
      <p:boldItalic r:id="rId57"/>
    </p:embeddedFont>
    <p:embeddedFont>
      <p:font typeface="TH SarabunPSK" pitchFamily="34" charset="-34"/>
      <p:regular r:id="rId58"/>
      <p:bold r:id="rId59"/>
      <p:italic r:id="rId60"/>
      <p:boldItalic r:id="rId61"/>
    </p:embeddedFont>
    <p:embeddedFont>
      <p:font typeface="Cordia New" pitchFamily="34" charset="-34"/>
      <p:regular r:id="rId62"/>
      <p:bold r:id="rId63"/>
      <p:italic r:id="rId64"/>
      <p:boldItalic r:id="rId65"/>
    </p:embeddedFont>
  </p:embeddedFontLst>
  <p:custShowLst>
    <p:custShow name="การนำเสนอแบบกำหนดเอง 1" id="0">
      <p:sldLst/>
    </p:custShow>
  </p:custShow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99FF99"/>
    <a:srgbClr val="FF6600"/>
    <a:srgbClr val="FF5050"/>
    <a:srgbClr val="FF00FF"/>
    <a:srgbClr val="E7ECB4"/>
    <a:srgbClr val="FF99FF"/>
    <a:srgbClr val="EAD4B6"/>
    <a:srgbClr val="008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ลักษณะชุดรูปแบบ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4660"/>
  </p:normalViewPr>
  <p:slideViewPr>
    <p:cSldViewPr>
      <p:cViewPr>
        <p:scale>
          <a:sx n="90" d="100"/>
          <a:sy n="90" d="100"/>
        </p:scale>
        <p:origin x="-1074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font" Target="fonts/font29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61" Type="http://schemas.openxmlformats.org/officeDocument/2006/relationships/font" Target="fonts/font2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font" Target="fonts/font3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font" Target="fonts/font30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font" Target="fonts/font2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60" cy="496332"/>
          </a:xfrm>
          <a:prstGeom prst="rect">
            <a:avLst/>
          </a:prstGeom>
        </p:spPr>
        <p:txBody>
          <a:bodyPr vert="horz" lIns="91297" tIns="45649" rIns="91297" bIns="4564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8" y="4"/>
            <a:ext cx="2945660" cy="496332"/>
          </a:xfrm>
          <a:prstGeom prst="rect">
            <a:avLst/>
          </a:prstGeom>
        </p:spPr>
        <p:txBody>
          <a:bodyPr vert="horz" lIns="91297" tIns="45649" rIns="91297" bIns="45649" rtlCol="0"/>
          <a:lstStyle>
            <a:lvl1pPr algn="r">
              <a:defRPr sz="1200"/>
            </a:lvl1pPr>
          </a:lstStyle>
          <a:p>
            <a:fld id="{CA78F2A3-DBBF-4FB8-84EB-924302DDD686}" type="datetimeFigureOut">
              <a:rPr lang="th-TH" smtClean="0"/>
              <a:pPr/>
              <a:t>10/10/60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9428589"/>
            <a:ext cx="2945660" cy="496332"/>
          </a:xfrm>
          <a:prstGeom prst="rect">
            <a:avLst/>
          </a:prstGeom>
        </p:spPr>
        <p:txBody>
          <a:bodyPr vert="horz" lIns="91297" tIns="45649" rIns="91297" bIns="4564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8" y="9428589"/>
            <a:ext cx="2945660" cy="496332"/>
          </a:xfrm>
          <a:prstGeom prst="rect">
            <a:avLst/>
          </a:prstGeom>
        </p:spPr>
        <p:txBody>
          <a:bodyPr vert="horz" lIns="91297" tIns="45649" rIns="91297" bIns="45649" rtlCol="0" anchor="b"/>
          <a:lstStyle>
            <a:lvl1pPr algn="r">
              <a:defRPr sz="1200"/>
            </a:lvl1pPr>
          </a:lstStyle>
          <a:p>
            <a:fld id="{5CD67A72-D74F-44F2-8ADF-F6F43ADD9AF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25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084" cy="496332"/>
          </a:xfrm>
          <a:prstGeom prst="rect">
            <a:avLst/>
          </a:prstGeom>
        </p:spPr>
        <p:txBody>
          <a:bodyPr vert="horz" lIns="91573" tIns="45786" rIns="91573" bIns="45786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998" y="4"/>
            <a:ext cx="2946084" cy="496332"/>
          </a:xfrm>
          <a:prstGeom prst="rect">
            <a:avLst/>
          </a:prstGeom>
        </p:spPr>
        <p:txBody>
          <a:bodyPr vert="horz" lIns="91573" tIns="45786" rIns="91573" bIns="45786" rtlCol="0"/>
          <a:lstStyle>
            <a:lvl1pPr algn="r">
              <a:defRPr sz="1200"/>
            </a:lvl1pPr>
          </a:lstStyle>
          <a:p>
            <a:fld id="{891DE6EC-50B1-4313-81FF-3985DE0440EC}" type="datetimeFigureOut">
              <a:rPr lang="th-TH" smtClean="0"/>
              <a:pPr/>
              <a:t>10/10/60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3" tIns="45786" rIns="91573" bIns="45786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135" y="4715158"/>
            <a:ext cx="5439416" cy="4466987"/>
          </a:xfrm>
          <a:prstGeom prst="rect">
            <a:avLst/>
          </a:prstGeom>
        </p:spPr>
        <p:txBody>
          <a:bodyPr vert="horz" lIns="91573" tIns="45786" rIns="91573" bIns="45786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428720"/>
            <a:ext cx="2946084" cy="496332"/>
          </a:xfrm>
          <a:prstGeom prst="rect">
            <a:avLst/>
          </a:prstGeom>
        </p:spPr>
        <p:txBody>
          <a:bodyPr vert="horz" lIns="91573" tIns="45786" rIns="91573" bIns="45786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998" y="9428720"/>
            <a:ext cx="2946084" cy="496332"/>
          </a:xfrm>
          <a:prstGeom prst="rect">
            <a:avLst/>
          </a:prstGeom>
        </p:spPr>
        <p:txBody>
          <a:bodyPr vert="horz" lIns="91573" tIns="45786" rIns="91573" bIns="45786" rtlCol="0" anchor="b"/>
          <a:lstStyle>
            <a:lvl1pPr algn="r">
              <a:defRPr sz="1200"/>
            </a:lvl1pPr>
          </a:lstStyle>
          <a:p>
            <a:fld id="{FBEECED4-580F-4FC6-BA8D-C6C4F374FB0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5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dirty="0" smtClean="0">
              <a:cs typeface="Tahoma" pitchFamily="34" charset="-34"/>
            </a:endParaRPr>
          </a:p>
        </p:txBody>
      </p:sp>
      <p:sp>
        <p:nvSpPr>
          <p:cNvPr id="4198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1820" indent="-285316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1261" indent="-228252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597767" indent="-228252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4272" indent="-228252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0776" indent="-228252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67280" indent="-228252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3784" indent="-228252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0289" indent="-228252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BB73DE72-C4BC-49A0-B12F-9E4754CAAD89}" type="slidenum">
              <a:rPr lang="th-TH" sz="1200">
                <a:solidFill>
                  <a:srgbClr val="000000"/>
                </a:solidFill>
              </a:rPr>
              <a:pPr eaLnBrk="1" hangingPunct="1"/>
              <a:t>1</a:t>
            </a:fld>
            <a:endParaRPr lang="th-TH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smtClean="0"/>
          </a:p>
        </p:txBody>
      </p:sp>
      <p:sp>
        <p:nvSpPr>
          <p:cNvPr id="4403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1894" indent="-285344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1376" indent="-228275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597926" indent="-228275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4476" indent="-228275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1027" indent="-228275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67578" indent="-228275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4128" indent="-228275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0679" indent="-228275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761CE117-AFB7-4AF6-B2C9-66FC072F70BE}" type="slidenum">
              <a:rPr lang="th-TH" sz="1200">
                <a:solidFill>
                  <a:srgbClr val="000000"/>
                </a:solidFill>
              </a:rPr>
              <a:pPr eaLnBrk="1" hangingPunct="1"/>
              <a:t>14</a:t>
            </a:fld>
            <a:endParaRPr lang="th-TH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5192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228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93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045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0881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162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326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276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5192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4264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273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7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2585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823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10/10/60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10/10/60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10/10/60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10/10/60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10/10/60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10/10/60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10/10/60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10/10/60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10/10/60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10/10/60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10/10/60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10/10/60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6762" y="1196752"/>
            <a:ext cx="9036496" cy="1152525"/>
          </a:xfrm>
        </p:spPr>
        <p:txBody>
          <a:bodyPr>
            <a:noAutofit/>
          </a:bodyPr>
          <a:lstStyle/>
          <a:p>
            <a:pPr marR="0" algn="ctr"/>
            <a:r>
              <a:rPr lang="th-TH" sz="54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หลักเกณฑ์และวิธีการให้ข้าราชการครูและบุคลากรทางการศึกษา ตำแหน่งครู </a:t>
            </a:r>
            <a:br>
              <a:rPr lang="th-TH" sz="54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5400" b="1" dirty="0" err="1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54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ฐานะและเลื่อน</a:t>
            </a:r>
            <a:r>
              <a:rPr lang="th-TH" sz="5400" b="1" dirty="0" err="1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54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ฐานะ </a:t>
            </a:r>
          </a:p>
          <a:p>
            <a:pPr marR="0" algn="ctr"/>
            <a:r>
              <a:rPr lang="th-TH" sz="32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ตามหนังสือสำนักงาน ก.ค.ศ. ที่ </a:t>
            </a:r>
            <a:r>
              <a:rPr lang="th-TH" sz="3200" b="1" dirty="0" err="1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ศธ</a:t>
            </a:r>
            <a:r>
              <a:rPr lang="th-TH" sz="32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 0206.3/ว 21 ลงวันที่ 5 กรกฎาคม 2560</a:t>
            </a:r>
          </a:p>
          <a:p>
            <a:pPr marR="0" algn="ctr"/>
            <a:endParaRPr lang="en-US" sz="5400" b="1" dirty="0" smtClean="0">
              <a:solidFill>
                <a:srgbClr val="001A4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5603" name="รูปภาพ 3" descr="logo โปร่งใส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-132879"/>
            <a:ext cx="1143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53096" r="79877" b="33171"/>
          <a:stretch>
            <a:fillRect/>
          </a:stretch>
        </p:blipFill>
        <p:spPr bwMode="auto">
          <a:xfrm>
            <a:off x="3419648" y="4221187"/>
            <a:ext cx="23764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9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524937"/>
              </p:ext>
            </p:extLst>
          </p:nvPr>
        </p:nvGraphicFramePr>
        <p:xfrm>
          <a:off x="792244" y="2015392"/>
          <a:ext cx="7596180" cy="309833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815929"/>
                <a:gridCol w="3780251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spc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ไม่ถูกลงโทษทางวินัย</a:t>
                      </a: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และจรรยาบรรณวิชาชีพ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ย้อนหลัง 5 ปี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971600" y="764704"/>
            <a:ext cx="7344816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908720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3. วินัย คุณธรรม จริยธรรม และจรรยาบรรณวิชาชีพ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92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41666"/>
              </p:ext>
            </p:extLst>
          </p:nvPr>
        </p:nvGraphicFramePr>
        <p:xfrm>
          <a:off x="611560" y="2015392"/>
          <a:ext cx="7956220" cy="358906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707748"/>
                <a:gridCol w="4248472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ชนก.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r>
                        <a:rPr lang="th-TH" sz="2800" b="1" spc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ชนพ</a:t>
                      </a: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r>
                        <a:rPr lang="th-TH" sz="2800" b="1" spc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r>
                        <a:rPr lang="th-TH" sz="2800" b="1" spc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3275856" y="764704"/>
            <a:ext cx="295232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908720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4. การพัฒนา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เล็บปีกกาขวา 6"/>
          <p:cNvSpPr/>
          <p:nvPr/>
        </p:nvSpPr>
        <p:spPr>
          <a:xfrm>
            <a:off x="5508104" y="3329696"/>
            <a:ext cx="144016" cy="1728192"/>
          </a:xfrm>
          <a:prstGeom prst="righ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5868144" y="3284984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12 – 20  ชม./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ปี </a:t>
            </a:r>
            <a:b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5 ปี รวม 100 ชม.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ตามหลักเกณฑ์ฯ </a:t>
            </a:r>
            <a:b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การพัฒนา ว 22/2560</a:t>
            </a:r>
            <a:endParaRPr lang="th-TH" b="1" dirty="0">
              <a:solidFill>
                <a:srgbClr val="FF0000"/>
              </a:solidFill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62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632738"/>
              </p:ext>
            </p:extLst>
          </p:nvPr>
        </p:nvGraphicFramePr>
        <p:xfrm>
          <a:off x="792244" y="2015392"/>
          <a:ext cx="7596180" cy="358906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815929"/>
                <a:gridCol w="3780251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มีผลการปฏิบัติงาน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ย้อนหลัง 2 ปีติดต่อกัน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spc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มีผลงานที่เกิดจากการปฏิบัติหน้าที่ ย้อนหลัง 5 ปีการศึกษาติดต่อกัน </a:t>
                      </a:r>
                      <a:b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โดยต้องมีผลการประเมิน</a:t>
                      </a:r>
                      <a:b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ผ่านเกณฑ์ </a:t>
                      </a: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 ใน 5 ปีการศึกษา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1763688" y="764704"/>
            <a:ext cx="583264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908720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5. ผลงานที่เกิดจากการปฏิบัติหน้าที่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39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032172"/>
              </p:ext>
            </p:extLst>
          </p:nvPr>
        </p:nvGraphicFramePr>
        <p:xfrm>
          <a:off x="395536" y="1025440"/>
          <a:ext cx="8352928" cy="569218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176464"/>
                <a:gridCol w="4176464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ประเมิน 3 ด้าน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ด้านที่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  ด้านวินัย คุณธรรม จริยธรรม </a:t>
                      </a:r>
                      <a:b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และจรรยาบรรณวิชาชีพ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ด้านที่ 2  ด้านความรู้ ความสามารถ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ด้านที่ 3  ด้านผลการปฏิบัติงาน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ส่วนที่ 1 ผลการพัฒนาคุณภาพ</a:t>
                      </a:r>
                      <a:b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           การปฏิบัติงาน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ส่วนที่ 2 ผลงานทางวิชาการ </a:t>
                      </a:r>
                      <a:b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           </a:t>
                      </a:r>
                      <a:r>
                        <a:rPr lang="th-TH" sz="2400" b="1" spc="-10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ชนพ</a:t>
                      </a:r>
                      <a:r>
                        <a:rPr lang="th-TH" sz="2400" b="1" spc="-1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ไม่น้อยกว่า 1</a:t>
                      </a:r>
                      <a:r>
                        <a:rPr lang="th-TH" sz="2400" b="1" spc="-1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รายการ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-1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                 </a:t>
                      </a:r>
                      <a:r>
                        <a:rPr lang="th-TH" sz="2400" b="1" spc="-16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400" b="1" spc="-16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./</a:t>
                      </a:r>
                      <a:r>
                        <a:rPr lang="th-TH" sz="2400" b="1" spc="-16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400" b="1" spc="-16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ไม่น้อยกว่า 2 รายการ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-16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                              </a:t>
                      </a:r>
                      <a:r>
                        <a:rPr lang="th-TH" sz="2400" b="1" spc="-16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400" b="1" spc="-16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    วิจัย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-16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                              </a:t>
                      </a:r>
                      <a:r>
                        <a:rPr lang="th-TH" sz="2400" b="1" spc="-16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400" b="1" spc="-16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  วิจัยและพัฒนา</a:t>
                      </a:r>
                      <a:endParaRPr lang="en-US" sz="2400" b="1" spc="-160" baseline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ขนก</a:t>
                      </a:r>
                      <a:r>
                        <a:rPr lang="th-TH" sz="24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./</a:t>
                      </a:r>
                      <a:r>
                        <a:rPr lang="th-TH" sz="24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ชนพ</a:t>
                      </a:r>
                      <a:r>
                        <a:rPr lang="th-TH" sz="24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ประเมินผลงานที่เกิดจากการปฏิบัติหน้าที่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 ด้าน 13 ตัวชี้วัด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4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./</a:t>
                      </a:r>
                      <a:r>
                        <a:rPr lang="th-TH" sz="24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4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1. ประเมินผลงานที่เกิดจากการปฏิบัติหน้าที่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 ด้าน 13 ตัวชี้วัด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2. ผลงานทางวิชาการ ไม่น้อยกว่า 2 รายการ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- </a:t>
                      </a:r>
                      <a:r>
                        <a:rPr lang="th-TH" sz="24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  งานวิจัยในชั้นเรียน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- </a:t>
                      </a:r>
                      <a:r>
                        <a:rPr lang="th-TH" sz="24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งานวิจัยเกี่ยวกับการเรียนการสอน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2843808" y="116632"/>
            <a:ext cx="3672408" cy="72008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188640"/>
            <a:ext cx="6696744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การประเมิน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79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ชื่อเรื่อง 1"/>
          <p:cNvSpPr txBox="1">
            <a:spLocks/>
          </p:cNvSpPr>
          <p:nvPr/>
        </p:nvSpPr>
        <p:spPr bwMode="auto">
          <a:xfrm>
            <a:off x="611188" y="1073150"/>
            <a:ext cx="8389937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endParaRPr lang="en-US" sz="320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7654" name="สี่เหลี่ยมผืนผ้า 6"/>
          <p:cNvSpPr>
            <a:spLocks noChangeArrowheads="1"/>
          </p:cNvSpPr>
          <p:nvPr/>
        </p:nvSpPr>
        <p:spPr bwMode="auto">
          <a:xfrm>
            <a:off x="107950" y="1341438"/>
            <a:ext cx="37433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grpSp>
        <p:nvGrpSpPr>
          <p:cNvPr id="27655" name="กลุ่ม 12"/>
          <p:cNvGrpSpPr>
            <a:grpSpLocks/>
          </p:cNvGrpSpPr>
          <p:nvPr/>
        </p:nvGrpSpPr>
        <p:grpSpPr bwMode="auto">
          <a:xfrm>
            <a:off x="179388" y="3633788"/>
            <a:ext cx="3168650" cy="1090612"/>
            <a:chOff x="874030" y="2235596"/>
            <a:chExt cx="3168353" cy="1090664"/>
          </a:xfrm>
        </p:grpSpPr>
        <p:sp>
          <p:nvSpPr>
            <p:cNvPr id="3" name="วงรี 2"/>
            <p:cNvSpPr/>
            <p:nvPr/>
          </p:nvSpPr>
          <p:spPr>
            <a:xfrm>
              <a:off x="874030" y="2235596"/>
              <a:ext cx="3168353" cy="109066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 b="0" dirty="0">
                <a:solidFill>
                  <a:prstClr val="white"/>
                </a:solidFill>
              </a:endParaRPr>
            </a:p>
          </p:txBody>
        </p:sp>
        <p:sp>
          <p:nvSpPr>
            <p:cNvPr id="27670" name="TextBox 7"/>
            <p:cNvSpPr txBox="1">
              <a:spLocks noChangeArrowheads="1"/>
            </p:cNvSpPr>
            <p:nvPr/>
          </p:nvSpPr>
          <p:spPr bwMode="auto">
            <a:xfrm>
              <a:off x="997148" y="2462164"/>
              <a:ext cx="29732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2. ด้านการบริหารจัดการชั้นเรียน</a:t>
              </a:r>
            </a:p>
            <a:p>
              <a:pPr algn="ctr"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3 ตัวชี้วัด</a:t>
              </a:r>
              <a:endParaRPr lang="th-TH" sz="2400" b="0">
                <a:solidFill>
                  <a:srgbClr val="FFFFFF"/>
                </a:solidFill>
                <a:latin typeface="Constantia" pitchFamily="18" charset="0"/>
                <a:cs typeface="Browallia New" pitchFamily="34" charset="-34"/>
              </a:endParaRPr>
            </a:p>
          </p:txBody>
        </p:sp>
      </p:grpSp>
      <p:grpSp>
        <p:nvGrpSpPr>
          <p:cNvPr id="27656" name="กลุ่ม 9"/>
          <p:cNvGrpSpPr>
            <a:grpSpLocks/>
          </p:cNvGrpSpPr>
          <p:nvPr/>
        </p:nvGrpSpPr>
        <p:grpSpPr bwMode="auto">
          <a:xfrm>
            <a:off x="179388" y="5160963"/>
            <a:ext cx="3168650" cy="1354137"/>
            <a:chOff x="1026430" y="3778495"/>
            <a:chExt cx="3168353" cy="1354890"/>
          </a:xfrm>
        </p:grpSpPr>
        <p:sp>
          <p:nvSpPr>
            <p:cNvPr id="11" name="วงรี 10"/>
            <p:cNvSpPr/>
            <p:nvPr/>
          </p:nvSpPr>
          <p:spPr>
            <a:xfrm>
              <a:off x="1026430" y="3778495"/>
              <a:ext cx="3168353" cy="135489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 b="0" dirty="0">
                <a:solidFill>
                  <a:prstClr val="white"/>
                </a:solidFill>
              </a:endParaRPr>
            </a:p>
          </p:txBody>
        </p:sp>
        <p:sp>
          <p:nvSpPr>
            <p:cNvPr id="27668" name="TextBox 11"/>
            <p:cNvSpPr txBox="1">
              <a:spLocks noChangeArrowheads="1"/>
            </p:cNvSpPr>
            <p:nvPr/>
          </p:nvSpPr>
          <p:spPr bwMode="auto">
            <a:xfrm>
              <a:off x="1475657" y="3933056"/>
              <a:ext cx="237626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3. ด้านการพัฒนาตนเอง</a:t>
              </a:r>
            </a:p>
            <a:p>
              <a:pPr eaLnBrk="1" hangingPunct="1"/>
              <a:r>
                <a:rPr lang="th-TH" sz="240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   และพัฒนาวิชาชีพ</a:t>
              </a:r>
            </a:p>
            <a:p>
              <a:pPr algn="ctr" eaLnBrk="1" hangingPunct="1"/>
              <a:r>
                <a:rPr lang="th-TH" sz="240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2 ตัวชี้วัด</a:t>
              </a:r>
              <a:endParaRPr lang="th-TH" sz="2400" b="0" dirty="0">
                <a:solidFill>
                  <a:srgbClr val="FFFFFF"/>
                </a:solidFill>
                <a:latin typeface="Constantia" pitchFamily="18" charset="0"/>
                <a:cs typeface="Browallia New" pitchFamily="34" charset="-34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59225" y="1154113"/>
            <a:ext cx="5041900" cy="3138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1.1 สร้างและหรือพัฒนาหลักสูตร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1.2 การจัดการเรียนรู้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1.2.1 การออกแบบหน่วยการเรียนรู้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1.2.2 การจัดทำแผนการจัดการเรียนรู้/แผนการจัดการศึกษาเฉพาะบุคคล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     (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IEP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)/แผนการ</a:t>
            </a:r>
            <a:r>
              <a:rPr lang="th-TH" sz="18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สอนรายบุคคล 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IIP)/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แผนการจัดประสบการณ์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1.2.3 กลยุทธ์ในการจัดการเรียนรู้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1.2.4 คุณภาพผู้เรียน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1.3 การสร้างและการพัฒนา สื่อ นวัตกรรม เทคโนโลยีทางการศึกษา และแหล่ง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เรียนรู้ในการจัดการเรียนรู้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1.4 การวัดและประเมินผลการเรียนรู้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1.5 การวิจัยเพื่อพัฒนาการเรียนรู้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738" y="4449763"/>
            <a:ext cx="4824412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2.1 การบริหารจัดการชั้นเรียน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2.2 การจัดระบบดูแลช่วยเหลือผู้เรียน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2.3 การจัดทำข้อมูลสารสนเทศ และเอกสารประจำชั้นเรียนหรือประจำวิชา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3200" y="5519738"/>
            <a:ext cx="2503488" cy="646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3.1 การพัฒนาตนเอง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3.2 การพัฒนาวิชาชีพ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518" y="1322388"/>
            <a:ext cx="3097213" cy="522287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ประเมิน 3 ด้าน 13 ตัวชี้วัด</a:t>
            </a:r>
            <a:endParaRPr lang="en-US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ลูกศรขวา 14"/>
          <p:cNvSpPr/>
          <p:nvPr/>
        </p:nvSpPr>
        <p:spPr>
          <a:xfrm>
            <a:off x="3419475" y="2516188"/>
            <a:ext cx="479425" cy="2698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 b="0">
              <a:solidFill>
                <a:srgbClr val="FF0000"/>
              </a:solidFill>
            </a:endParaRPr>
          </a:p>
        </p:txBody>
      </p:sp>
      <p:sp>
        <p:nvSpPr>
          <p:cNvPr id="20" name="ลูกศรขวา 19"/>
          <p:cNvSpPr/>
          <p:nvPr/>
        </p:nvSpPr>
        <p:spPr>
          <a:xfrm rot="2452509">
            <a:off x="3286125" y="4440238"/>
            <a:ext cx="677863" cy="28416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 b="0">
              <a:solidFill>
                <a:prstClr val="white"/>
              </a:solidFill>
            </a:endParaRPr>
          </a:p>
        </p:txBody>
      </p:sp>
      <p:sp>
        <p:nvSpPr>
          <p:cNvPr id="21" name="ลูกศรขวา 20"/>
          <p:cNvSpPr/>
          <p:nvPr/>
        </p:nvSpPr>
        <p:spPr>
          <a:xfrm>
            <a:off x="3448050" y="5607050"/>
            <a:ext cx="477838" cy="2698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 b="0">
              <a:solidFill>
                <a:prstClr val="white"/>
              </a:solidFill>
            </a:endParaRPr>
          </a:p>
        </p:txBody>
      </p:sp>
      <p:grpSp>
        <p:nvGrpSpPr>
          <p:cNvPr id="27664" name="กลุ่ม 21"/>
          <p:cNvGrpSpPr>
            <a:grpSpLocks/>
          </p:cNvGrpSpPr>
          <p:nvPr/>
        </p:nvGrpSpPr>
        <p:grpSpPr bwMode="auto">
          <a:xfrm>
            <a:off x="179388" y="2133600"/>
            <a:ext cx="3168650" cy="1090613"/>
            <a:chOff x="874030" y="2235596"/>
            <a:chExt cx="3168353" cy="1090664"/>
          </a:xfrm>
        </p:grpSpPr>
        <p:sp>
          <p:nvSpPr>
            <p:cNvPr id="23" name="วงรี 22"/>
            <p:cNvSpPr/>
            <p:nvPr/>
          </p:nvSpPr>
          <p:spPr>
            <a:xfrm>
              <a:off x="874030" y="2235596"/>
              <a:ext cx="3168353" cy="109066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 b="0" dirty="0">
                <a:solidFill>
                  <a:prstClr val="white"/>
                </a:solidFill>
              </a:endParaRPr>
            </a:p>
          </p:txBody>
        </p:sp>
        <p:sp>
          <p:nvSpPr>
            <p:cNvPr id="27666" name="TextBox 23"/>
            <p:cNvSpPr txBox="1">
              <a:spLocks noChangeArrowheads="1"/>
            </p:cNvSpPr>
            <p:nvPr/>
          </p:nvSpPr>
          <p:spPr bwMode="auto">
            <a:xfrm>
              <a:off x="997148" y="2462164"/>
              <a:ext cx="29732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1. ด้านการจัดการเรียนการสอน</a:t>
              </a:r>
            </a:p>
            <a:p>
              <a:pPr algn="ctr"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8 ตัวชี้วัด</a:t>
              </a:r>
              <a:endParaRPr lang="th-TH" sz="2400" b="0">
                <a:solidFill>
                  <a:srgbClr val="FFFFFF"/>
                </a:solidFill>
                <a:latin typeface="Constantia" pitchFamily="18" charset="0"/>
                <a:cs typeface="Browallia New" pitchFamily="34" charset="-34"/>
              </a:endParaRPr>
            </a:p>
          </p:txBody>
        </p:sp>
      </p:grpSp>
      <p:sp>
        <p:nvSpPr>
          <p:cNvPr id="24" name="สี่เหลี่ยมผืนผ้ามุมมน 23"/>
          <p:cNvSpPr/>
          <p:nvPr/>
        </p:nvSpPr>
        <p:spPr>
          <a:xfrm>
            <a:off x="3348038" y="116632"/>
            <a:ext cx="2664122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25" name="ชื่อเรื่อง 1"/>
          <p:cNvSpPr txBox="1">
            <a:spLocks/>
          </p:cNvSpPr>
          <p:nvPr/>
        </p:nvSpPr>
        <p:spPr>
          <a:xfrm>
            <a:off x="1331640" y="260648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ตัวชี้วัด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1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896271"/>
              </p:ext>
            </p:extLst>
          </p:nvPr>
        </p:nvGraphicFramePr>
        <p:xfrm>
          <a:off x="395536" y="1943384"/>
          <a:ext cx="8352928" cy="334370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536504"/>
                <a:gridCol w="3816424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ชนก.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กรรมการ  1  ชุด  ประเมิน  3  ด้าน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ชนพ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., </a:t>
                      </a:r>
                      <a:r>
                        <a:rPr lang="th-TH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., </a:t>
                      </a:r>
                      <a:r>
                        <a:rPr lang="th-TH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กรรมการ ชุดที่ 1  ประเมิน ด้านที่ 1 + ด้านที่ 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   ชุดที่ 2  ประเมิน ด้านที่ 3 </a:t>
                      </a: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ทุก</a:t>
                      </a:r>
                      <a:r>
                        <a:rPr lang="th-TH" sz="24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ผอ. ประเมิน ผลงานที่เกิดจากการปฏิบัติหน้าที่ 3 ด้าน 13 ตัวชี้วัด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ให้ ผอ. ตั้งคณะกรรมการตรวจสอบและ กลั่นกรองข้อมูล พร้อมทั้งเสนอความเห็น </a:t>
                      </a:r>
                      <a:r>
                        <a:rPr lang="th-TH" sz="24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3131840" y="692696"/>
            <a:ext cx="3096344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836712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ผู้ประเมิน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80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2843808" y="188640"/>
            <a:ext cx="367240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33265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เกณฑ์ตัดสิน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57555"/>
              </p:ext>
            </p:extLst>
          </p:nvPr>
        </p:nvGraphicFramePr>
        <p:xfrm>
          <a:off x="296232" y="1324783"/>
          <a:ext cx="8524240" cy="491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544"/>
                <a:gridCol w="1584176"/>
                <a:gridCol w="1656184"/>
                <a:gridCol w="1512168"/>
                <a:gridCol w="1512168"/>
              </a:tblGrid>
              <a:tr h="4261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การประเมิน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เกณฑ์ตัดสิน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619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ชำนาญการ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spc="-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ชำนาญการพิเศษ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เชี่ยวชาญ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เชี่ยวชาญพิเศษ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92351"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ด้าน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การจัดการเรียน</a:t>
                      </a:r>
                      <a:b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การสอน (8 ตัวชี้วัด)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ทุกตัวชี้วัดต้องได้</a:t>
                      </a:r>
                      <a:b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 ระดับ 2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ทุกตัวชี้วัดต้องได้</a:t>
                      </a:r>
                      <a:b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 ระดับ 3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ทุกตัวชี้วัดต้องได้</a:t>
                      </a:r>
                      <a:b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 ระดับ 4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ทุกตัวชี้วัดต้องได้</a:t>
                      </a:r>
                      <a:b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 ระดับ 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33CC33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ด้าน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การบริหารจัดการ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ชั้นเรียน (3 ตัวชี้วัด)</a:t>
                      </a:r>
                    </a:p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ตัวชี้วัด ต้องได้ 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ระดับ 2      จำนวน 2 ตัวชี้วัด และในจำนวน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 ตัวชี้วัด ต้องมีอยู่ในด้าน 2 และด้าน 3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ตัวชี้วัด ต้องได้ 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ระดับ 2      จำนวน 3 ตัวชี้วัด และในจำนวน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 ตัวชี้วัด ต้องมีอยู่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ในด้าน 2 และด้าน 3</a:t>
                      </a: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ตัวชี้วัด ต้องได้ 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ระดับ 3    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 3 ตัวชี้วัด และในจำนวน 3 ตัวชี้วัด ต้องมีอยู่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spc="-4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ในด้าน 2 และด้าน 3</a:t>
                      </a:r>
                      <a:endParaRPr lang="en-US" sz="2000" b="1" spc="-40" baseline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ตัวชี้วัด ต้องได้ 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ระดับ 4    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 3 ตัวชี้วัด และในจำนวน 3 ตัวชี้วัด ต้องมีอยู่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</a:t>
                      </a:r>
                      <a:r>
                        <a:rPr lang="th-TH" sz="2000" b="1" spc="-6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นด้าน 2 และด้าน 3</a:t>
                      </a:r>
                      <a:endParaRPr lang="en-US" sz="2000" b="1" spc="-60" baseline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33CC33"/>
                    </a:solidFill>
                  </a:tcPr>
                </a:tc>
              </a:tr>
              <a:tr h="1350236"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ด้านการพัฒนาตนเอง</a:t>
                      </a:r>
                      <a:b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และพัฒนาวิชาชีพ </a:t>
                      </a:r>
                      <a:endParaRPr lang="th-TH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(2 ตัวชี้วัด)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93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 ผลงานทางวิชาการ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spc="-2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กรรมการแต่ละคน</a:t>
                      </a:r>
                      <a:r>
                        <a:rPr lang="th-TH" sz="2000" b="1" spc="-4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ไม่ต่ำกว่าร้อยละ 75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spc="-2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กรรมการแต่ละ</a:t>
                      </a:r>
                      <a:r>
                        <a:rPr lang="th-TH" sz="2000" b="1" spc="-2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br>
                        <a:rPr lang="th-TH" sz="2000" b="1" spc="-2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</a:t>
                      </a:r>
                      <a:r>
                        <a:rPr lang="th-TH" sz="2000" b="1" spc="-4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ต่ำกว่าร้อยละ 80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cxnSp>
        <p:nvCxnSpPr>
          <p:cNvPr id="7" name="ตัวเชื่อมต่อตรง 6"/>
          <p:cNvCxnSpPr/>
          <p:nvPr/>
        </p:nvCxnSpPr>
        <p:spPr>
          <a:xfrm>
            <a:off x="327296" y="3168264"/>
            <a:ext cx="84969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309880" y="5544528"/>
            <a:ext cx="85007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327296" y="4193792"/>
            <a:ext cx="22284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2555776" y="2204864"/>
            <a:ext cx="0" cy="403244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4139952" y="2204864"/>
            <a:ext cx="0" cy="3339664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5796136" y="2204864"/>
            <a:ext cx="0" cy="403244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>
            <a:off x="7308304" y="2204864"/>
            <a:ext cx="0" cy="403244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1943708" y="332656"/>
            <a:ext cx="547260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33265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ตัวอย่าง ขอ</a:t>
            </a:r>
            <a:r>
              <a:rPr lang="th-TH" sz="36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ฐานะครูชำนาญการ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51925"/>
              </p:ext>
            </p:extLst>
          </p:nvPr>
        </p:nvGraphicFramePr>
        <p:xfrm>
          <a:off x="296232" y="1324783"/>
          <a:ext cx="8524240" cy="5531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544"/>
                <a:gridCol w="3600400"/>
                <a:gridCol w="864096"/>
                <a:gridCol w="792088"/>
                <a:gridCol w="1008112"/>
              </a:tblGrid>
              <a:tr h="4261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การประเมิน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th-TH" sz="3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th-TH" sz="3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42619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ตัวชี้วัด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ชนก.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ชนก.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เกณฑ์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92351"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ด้าน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การจัดการเรียน</a:t>
                      </a:r>
                      <a:b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การสอน (8 ตัวชี้วัด)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1.1 สร้างและหรือพัฒนาหลักสูตร</a:t>
                      </a:r>
                      <a:endParaRPr lang="en-US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1.2 การจัดการเรียนรู้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1.2.1 การออกแบบหน่วยการเรียนรู้</a:t>
                      </a:r>
                      <a:endParaRPr lang="en-US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1.2.2 การจัดทำแผนการจัดการเรียนรู้/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       แผนการจัดการศึกษาเฉพาะบุคคล 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       (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IEP</a:t>
                      </a: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)/</a:t>
                      </a:r>
                      <a:r>
                        <a:rPr lang="th-TH" sz="20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แผนการสอนรายบุคคล </a:t>
                      </a:r>
                      <a:endParaRPr lang="th-TH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       (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IIP)/</a:t>
                      </a: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แผนการจัดประสบการณ์</a:t>
                      </a:r>
                      <a:endParaRPr lang="en-US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1.2.3 กลยุทธ์ในการจัดการเรียนรู้</a:t>
                      </a:r>
                      <a:endParaRPr lang="en-US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1.2.4 คุณภาพผู้เรียน</a:t>
                      </a:r>
                      <a:endParaRPr lang="en-US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1.3 การสร้างและการพัฒนา สื่อ นวัตกรรม   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เทคโนโลยีทางการศึกษา และแหล่ง 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เรียนรู้ในการจัดการเรียนรู้</a:t>
                      </a:r>
                      <a:endParaRPr lang="en-US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1.4 การวัดและประเมินผลการเรียนรู้</a:t>
                      </a:r>
                      <a:endParaRPr lang="en-US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1.5 การวิจัยเพื่อพัฒนาการเรียนรู้</a:t>
                      </a:r>
                      <a:endParaRPr lang="en-US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105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20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20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10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20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105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20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32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1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20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ทุกตัวชี้วัดต้องได้</a:t>
                      </a:r>
                      <a:b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 ระดับ 2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1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1746018" y="332656"/>
            <a:ext cx="5688632" cy="67462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33265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ตัวอย่าง ขอ</a:t>
            </a:r>
            <a:r>
              <a:rPr lang="th-TH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3600" dirty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ฐานะครูชำนาญการ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014546"/>
              </p:ext>
            </p:extLst>
          </p:nvPr>
        </p:nvGraphicFramePr>
        <p:xfrm>
          <a:off x="296232" y="1324783"/>
          <a:ext cx="8528210" cy="5540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544"/>
                <a:gridCol w="3096344"/>
                <a:gridCol w="864096"/>
                <a:gridCol w="936104"/>
                <a:gridCol w="1372122"/>
              </a:tblGrid>
              <a:tr h="4261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การประเมิน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th-TH" sz="3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th-TH" sz="3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42619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ตัวชี้วัด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ชนก.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ชนก.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เกณฑ์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92351">
                <a:tc>
                  <a:txBody>
                    <a:bodyPr/>
                    <a:lstStyle/>
                    <a:p>
                      <a:pPr marL="90170" marR="0" indent="-9017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ด้านการบริหารจัดการ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ชั้นเรียน (3 ตัวชี้วัด)</a:t>
                      </a:r>
                    </a:p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2.1 การบริหารจัดการชั้นเรียน</a:t>
                      </a:r>
                      <a:endParaRPr lang="en-US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2.2 การจัดระบบดูแลช่วยเหลือผู้เรียน</a:t>
                      </a:r>
                      <a:endParaRPr lang="en-US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2.3 การจัดทำข้อมูลสารสนเทศ และเอกสารประจำชั้นเรียนหรือประจำวิชา</a:t>
                      </a:r>
                      <a:endParaRPr lang="en-US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ตัวชี้วัด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ต้องได้  </a:t>
                      </a:r>
                      <a:b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ระดับ 2      จำนวน 2 ตัวชี้วัด และในจำนวน </a:t>
                      </a:r>
                      <a:b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 ตัวชี้วัด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ต้องมีอยู่ในด้าน 2 และด้าน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33CC33"/>
                    </a:solidFill>
                  </a:tcPr>
                </a:tc>
              </a:tr>
              <a:tr h="593061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ด้านการพัฒนาตนเอง</a:t>
                      </a:r>
                    </a:p>
                    <a:p>
                      <a:pPr algn="l" eaLnBrk="1" hangingPunct="1"/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และพัฒนาวิชาชีพ</a:t>
                      </a:r>
                    </a:p>
                    <a:p>
                      <a:pPr algn="l" eaLnBrk="1" hangingPunct="1"/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( 2 ตัวชี้วัด)</a:t>
                      </a:r>
                      <a:endParaRPr lang="th-TH" sz="2400" b="0" dirty="0">
                        <a:solidFill>
                          <a:srgbClr val="FFFFFF"/>
                        </a:solidFill>
                        <a:latin typeface="Constantia" pitchFamily="18" charset="0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1 การพัฒนาตนเอง</a:t>
                      </a:r>
                    </a:p>
                    <a:p>
                      <a:pPr algn="l" eaLnBrk="1" hangingPunct="1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3.2 การพัฒนาวิชาชีพ</a:t>
                      </a:r>
                    </a:p>
                  </a:txBody>
                  <a:tcPr marL="68580" marR="68580" marT="0" marB="0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66FF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cxnSp>
        <p:nvCxnSpPr>
          <p:cNvPr id="18" name="ตัวเชื่อมต่อตรง 17"/>
          <p:cNvCxnSpPr/>
          <p:nvPr/>
        </p:nvCxnSpPr>
        <p:spPr>
          <a:xfrm>
            <a:off x="339978" y="3789040"/>
            <a:ext cx="709467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51520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347864" y="864008"/>
            <a:ext cx="2592288" cy="602616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95417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การประเมินรายปี</a:t>
            </a:r>
            <a:endParaRPr lang="th-TH" sz="32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835696" y="103728"/>
            <a:ext cx="5400600" cy="648072"/>
          </a:xfrm>
          <a:prstGeom prst="roundRect">
            <a:avLst/>
          </a:prstGeom>
          <a:solidFill>
            <a:srgbClr val="66FF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1331640" y="162088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การดำเนินการและวิธีการประเมิน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วงรี 17"/>
          <p:cNvSpPr/>
          <p:nvPr/>
        </p:nvSpPr>
        <p:spPr>
          <a:xfrm>
            <a:off x="714632" y="459256"/>
            <a:ext cx="864096" cy="805364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ครู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ลูกศรลง 18"/>
          <p:cNvSpPr/>
          <p:nvPr/>
        </p:nvSpPr>
        <p:spPr>
          <a:xfrm>
            <a:off x="935596" y="1367190"/>
            <a:ext cx="396044" cy="40562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935596" y="1844824"/>
            <a:ext cx="1836204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ปีการศึกษาที่ 1</a:t>
            </a:r>
          </a:p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2633" y="4797152"/>
            <a:ext cx="1836204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ปีการศึกษาที่ 4</a:t>
            </a:r>
          </a:p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2803575"/>
            <a:ext cx="1836204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ปีการศึกษาที่ 2</a:t>
            </a:r>
          </a:p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8988" y="5755903"/>
            <a:ext cx="1836204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ปีการศึกษา</a:t>
            </a:r>
            <a:r>
              <a:rPr lang="th-TH" b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 5</a:t>
            </a:r>
            <a:endParaRPr lang="th-TH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00" y="3811687"/>
            <a:ext cx="1836204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ปีการศึกษาที่ 3</a:t>
            </a:r>
          </a:p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3131840" y="1700808"/>
            <a:ext cx="1224136" cy="360040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ภาค 1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วงรี 26"/>
          <p:cNvSpPr/>
          <p:nvPr/>
        </p:nvSpPr>
        <p:spPr>
          <a:xfrm>
            <a:off x="3131840" y="2204864"/>
            <a:ext cx="1224136" cy="432048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ภาค 2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" name="ตัวเชื่อมต่อตรง 8"/>
          <p:cNvCxnSpPr>
            <a:stCxn id="20" idx="3"/>
          </p:cNvCxnSpPr>
          <p:nvPr/>
        </p:nvCxnSpPr>
        <p:spPr>
          <a:xfrm>
            <a:off x="2771800" y="2229545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2949936" y="1916832"/>
            <a:ext cx="6824" cy="576064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>
            <a:off x="2929464" y="1913064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>
            <a:off x="2956760" y="2465600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769224" y="2215896"/>
            <a:ext cx="0" cy="3924727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>
            <a:off x="764284" y="2204864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>
            <a:off x="782872" y="3140968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782872" y="6134240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>
            <a:off x="782872" y="4149080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>
            <a:off x="782872" y="5157192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วงรี 43"/>
          <p:cNvSpPr/>
          <p:nvPr/>
        </p:nvSpPr>
        <p:spPr>
          <a:xfrm>
            <a:off x="7434650" y="175364"/>
            <a:ext cx="1025782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ผอ.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ลูกศรลง 44"/>
          <p:cNvSpPr/>
          <p:nvPr/>
        </p:nvSpPr>
        <p:spPr>
          <a:xfrm>
            <a:off x="7830362" y="1059972"/>
            <a:ext cx="396044" cy="40562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7" name="ลูกศรเชื่อมต่อแบบตรง 46"/>
          <p:cNvCxnSpPr/>
          <p:nvPr/>
        </p:nvCxnSpPr>
        <p:spPr>
          <a:xfrm>
            <a:off x="4435224" y="2420888"/>
            <a:ext cx="489576" cy="376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ชื่อเรื่อง 1"/>
          <p:cNvSpPr txBox="1">
            <a:spLocks/>
          </p:cNvSpPr>
          <p:nvPr/>
        </p:nvSpPr>
        <p:spPr>
          <a:xfrm>
            <a:off x="6483548" y="1556792"/>
            <a:ext cx="2520280" cy="77833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ประเมิน 3 ด้าน 13 ตัวชี้วัด </a:t>
            </a: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ให้คำแนะนำ เพื่อพัฒนางาน</a:t>
            </a:r>
            <a:endParaRPr lang="th-TH" sz="24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ชื่อเรื่อง 1"/>
          <p:cNvSpPr txBox="1">
            <a:spLocks/>
          </p:cNvSpPr>
          <p:nvPr/>
        </p:nvSpPr>
        <p:spPr>
          <a:xfrm>
            <a:off x="6444208" y="2605643"/>
            <a:ext cx="2628956" cy="133892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500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  </a:t>
            </a:r>
            <a:endParaRPr lang="th-TH" sz="2800" dirty="0" smtClean="0"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algn="l">
              <a:defRPr/>
            </a:pP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- ประเมิน 3 ด้าน 13 ตัวชี้วัด </a:t>
            </a:r>
            <a:br>
              <a:rPr lang="th-TH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 - สรุปผลการประเมินรายปี </a:t>
            </a:r>
          </a:p>
          <a:p>
            <a:pPr algn="l">
              <a:defRPr/>
            </a:pPr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 - แจ้งผลให้ครูทราบ </a:t>
            </a:r>
            <a:endParaRPr lang="th-TH" sz="24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0" name="ลูกศรเชื่อมต่อแบบตรง 49"/>
          <p:cNvCxnSpPr/>
          <p:nvPr/>
        </p:nvCxnSpPr>
        <p:spPr>
          <a:xfrm>
            <a:off x="5364088" y="2636912"/>
            <a:ext cx="0" cy="288032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วงรี 52"/>
          <p:cNvSpPr/>
          <p:nvPr/>
        </p:nvSpPr>
        <p:spPr>
          <a:xfrm>
            <a:off x="5940151" y="4733560"/>
            <a:ext cx="3179541" cy="1647768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ผอ. ตั้งกรรมการตรวจสอบและกลั่นกรองข้อมูล (คุณสมบัติ)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5" name="ชื่อเรื่อง 1"/>
          <p:cNvSpPr txBox="1">
            <a:spLocks/>
          </p:cNvSpPr>
          <p:nvPr/>
        </p:nvSpPr>
        <p:spPr>
          <a:xfrm rot="16200000">
            <a:off x="-240666" y="3943443"/>
            <a:ext cx="1220467" cy="39752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th-TH" sz="400" dirty="0" smtClean="0"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LOGBOOK</a:t>
            </a:r>
            <a:endParaRPr lang="th-TH" sz="24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6" name="ตัวเชื่อมต่อตรง 65"/>
          <p:cNvCxnSpPr/>
          <p:nvPr/>
        </p:nvCxnSpPr>
        <p:spPr>
          <a:xfrm>
            <a:off x="575556" y="4149080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ชื่อเรื่อง 1"/>
          <p:cNvSpPr txBox="1">
            <a:spLocks/>
          </p:cNvSpPr>
          <p:nvPr/>
        </p:nvSpPr>
        <p:spPr>
          <a:xfrm>
            <a:off x="4572000" y="2924944"/>
            <a:ext cx="1487134" cy="1870174"/>
          </a:xfrm>
          <a:prstGeom prst="rect">
            <a:avLst/>
          </a:prstGeom>
          <a:solidFill>
            <a:srgbClr val="FF9966"/>
          </a:solidFill>
          <a:ln>
            <a:solidFill>
              <a:schemeClr val="bg1"/>
            </a:solidFill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500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  </a:t>
            </a:r>
            <a:endParaRPr lang="th-TH" sz="2800" dirty="0" smtClean="0"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ครู ประเมินตนเอง</a:t>
            </a:r>
          </a:p>
          <a:p>
            <a:pPr algn="ctr">
              <a:defRPr/>
            </a:pP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3 ด้าน 13 ตัวชี้วัด</a:t>
            </a:r>
            <a:endParaRPr lang="th-TH" sz="28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040" y="2175247"/>
            <a:ext cx="1390092" cy="461665"/>
          </a:xfrm>
          <a:prstGeom prst="rect">
            <a:avLst/>
          </a:prstGeom>
          <a:solidFill>
            <a:srgbClr val="FF66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สิ้นปีการศึกษา</a:t>
            </a:r>
          </a:p>
        </p:txBody>
      </p:sp>
      <p:cxnSp>
        <p:nvCxnSpPr>
          <p:cNvPr id="46" name="ลูกศรเชื่อมต่อแบบตรง 45"/>
          <p:cNvCxnSpPr/>
          <p:nvPr/>
        </p:nvCxnSpPr>
        <p:spPr>
          <a:xfrm>
            <a:off x="6084168" y="3284985"/>
            <a:ext cx="385074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ลูกศรเชื่อมต่อแบบตรง 51"/>
          <p:cNvCxnSpPr/>
          <p:nvPr/>
        </p:nvCxnSpPr>
        <p:spPr>
          <a:xfrm>
            <a:off x="7596336" y="4005064"/>
            <a:ext cx="314" cy="728496"/>
          </a:xfrm>
          <a:prstGeom prst="straightConnector1">
            <a:avLst/>
          </a:prstGeom>
          <a:ln w="22225">
            <a:solidFill>
              <a:schemeClr val="bg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ตัวเชื่อมต่อตรง 53"/>
          <p:cNvCxnSpPr/>
          <p:nvPr/>
        </p:nvCxnSpPr>
        <p:spPr>
          <a:xfrm>
            <a:off x="2843808" y="3140968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ตัวเชื่อมต่อตรง 54"/>
          <p:cNvCxnSpPr/>
          <p:nvPr/>
        </p:nvCxnSpPr>
        <p:spPr>
          <a:xfrm>
            <a:off x="2987824" y="2852936"/>
            <a:ext cx="6824" cy="576064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ตรง 55"/>
          <p:cNvCxnSpPr/>
          <p:nvPr/>
        </p:nvCxnSpPr>
        <p:spPr>
          <a:xfrm>
            <a:off x="2987824" y="2852936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ตรง 56"/>
          <p:cNvCxnSpPr/>
          <p:nvPr/>
        </p:nvCxnSpPr>
        <p:spPr>
          <a:xfrm>
            <a:off x="2987824" y="3429000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วงรี 57"/>
          <p:cNvSpPr/>
          <p:nvPr/>
        </p:nvSpPr>
        <p:spPr>
          <a:xfrm>
            <a:off x="3186178" y="2708920"/>
            <a:ext cx="1169798" cy="432048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ภาค 1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" name="วงรี 58"/>
          <p:cNvSpPr/>
          <p:nvPr/>
        </p:nvSpPr>
        <p:spPr>
          <a:xfrm>
            <a:off x="3186178" y="3212976"/>
            <a:ext cx="1169798" cy="369920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ภาค 2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0" name="ตัวเชื่อมต่อตรง 59"/>
          <p:cNvCxnSpPr/>
          <p:nvPr/>
        </p:nvCxnSpPr>
        <p:spPr>
          <a:xfrm>
            <a:off x="2843808" y="4149080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ตัวเชื่อมต่อตรง 60"/>
          <p:cNvCxnSpPr/>
          <p:nvPr/>
        </p:nvCxnSpPr>
        <p:spPr>
          <a:xfrm>
            <a:off x="2987824" y="3861048"/>
            <a:ext cx="6824" cy="576064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ตัวเชื่อมต่อตรง 61"/>
          <p:cNvCxnSpPr/>
          <p:nvPr/>
        </p:nvCxnSpPr>
        <p:spPr>
          <a:xfrm>
            <a:off x="2987824" y="3861048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ตัวเชื่อมต่อตรง 62"/>
          <p:cNvCxnSpPr/>
          <p:nvPr/>
        </p:nvCxnSpPr>
        <p:spPr>
          <a:xfrm>
            <a:off x="2987824" y="4437112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วงรี 63"/>
          <p:cNvSpPr/>
          <p:nvPr/>
        </p:nvSpPr>
        <p:spPr>
          <a:xfrm>
            <a:off x="3170184" y="3745546"/>
            <a:ext cx="1185792" cy="331526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ภาค 1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" name="วงรี 66"/>
          <p:cNvSpPr/>
          <p:nvPr/>
        </p:nvSpPr>
        <p:spPr>
          <a:xfrm>
            <a:off x="3131840" y="4216049"/>
            <a:ext cx="1224136" cy="435053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ภาค 2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8" name="ตัวเชื่อมต่อตรง 67"/>
          <p:cNvCxnSpPr/>
          <p:nvPr/>
        </p:nvCxnSpPr>
        <p:spPr>
          <a:xfrm>
            <a:off x="2987824" y="4869160"/>
            <a:ext cx="6824" cy="576064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ตัวเชื่อมต่อตรง 68"/>
          <p:cNvCxnSpPr/>
          <p:nvPr/>
        </p:nvCxnSpPr>
        <p:spPr>
          <a:xfrm>
            <a:off x="2843808" y="5157192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ตัวเชื่อมต่อตรง 69"/>
          <p:cNvCxnSpPr/>
          <p:nvPr/>
        </p:nvCxnSpPr>
        <p:spPr>
          <a:xfrm>
            <a:off x="2987824" y="4869160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ตัวเชื่อมต่อตรง 70"/>
          <p:cNvCxnSpPr/>
          <p:nvPr/>
        </p:nvCxnSpPr>
        <p:spPr>
          <a:xfrm>
            <a:off x="2987824" y="5445224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วงรี 71"/>
          <p:cNvSpPr/>
          <p:nvPr/>
        </p:nvSpPr>
        <p:spPr>
          <a:xfrm>
            <a:off x="3131840" y="4760532"/>
            <a:ext cx="1224136" cy="396660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ภาค 1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3" name="วงรี 72"/>
          <p:cNvSpPr/>
          <p:nvPr/>
        </p:nvSpPr>
        <p:spPr>
          <a:xfrm>
            <a:off x="3131840" y="5260997"/>
            <a:ext cx="1224136" cy="400252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ภาค 2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>
            <a:off x="2987824" y="5877272"/>
            <a:ext cx="6824" cy="576064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ตัวเชื่อมต่อตรง 74"/>
          <p:cNvCxnSpPr/>
          <p:nvPr/>
        </p:nvCxnSpPr>
        <p:spPr>
          <a:xfrm>
            <a:off x="2843808" y="6165304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ตัวเชื่อมต่อตรง 75"/>
          <p:cNvCxnSpPr/>
          <p:nvPr/>
        </p:nvCxnSpPr>
        <p:spPr>
          <a:xfrm>
            <a:off x="2987824" y="5877272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ตัวเชื่อมต่อตรง 76"/>
          <p:cNvCxnSpPr/>
          <p:nvPr/>
        </p:nvCxnSpPr>
        <p:spPr>
          <a:xfrm>
            <a:off x="2987824" y="6453336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วงรี 77"/>
          <p:cNvSpPr/>
          <p:nvPr/>
        </p:nvSpPr>
        <p:spPr>
          <a:xfrm>
            <a:off x="3131840" y="5768644"/>
            <a:ext cx="1224136" cy="396660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ภาค 1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9" name="วงรี 78"/>
          <p:cNvSpPr/>
          <p:nvPr/>
        </p:nvSpPr>
        <p:spPr>
          <a:xfrm>
            <a:off x="3131840" y="6309320"/>
            <a:ext cx="1224136" cy="432048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ภาค 2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8" name="ลูกศรเชื่อมต่อแบบตรง 87"/>
          <p:cNvCxnSpPr/>
          <p:nvPr/>
        </p:nvCxnSpPr>
        <p:spPr>
          <a:xfrm>
            <a:off x="4400436" y="1840764"/>
            <a:ext cx="2083112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8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1546110" y="404664"/>
            <a:ext cx="6300700" cy="72008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1907704" y="404664"/>
            <a:ext cx="5472608" cy="8633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หลักการและเหตุผล ว 21/2560</a:t>
            </a:r>
            <a:endParaRPr lang="th-TH" sz="40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4716016" y="1340768"/>
            <a:ext cx="3168352" cy="2767620"/>
            <a:chOff x="4675072" y="1453468"/>
            <a:chExt cx="3168352" cy="2767620"/>
          </a:xfrm>
        </p:grpSpPr>
        <p:sp>
          <p:nvSpPr>
            <p:cNvPr id="5" name="วงรี 4"/>
            <p:cNvSpPr/>
            <p:nvPr/>
          </p:nvSpPr>
          <p:spPr>
            <a:xfrm>
              <a:off x="4716016" y="1453468"/>
              <a:ext cx="3096344" cy="276762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75072" y="2029784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spc="-9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พระราชบัญญัติระเบียบข้าราชการครูและบุ</a:t>
              </a:r>
              <a:r>
                <a:rPr lang="th-TH" sz="3200" b="1" spc="-8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คลากรทางการศึกษา พ.ศ. </a:t>
              </a:r>
              <a:r>
                <a:rPr lang="th-TH" sz="3200" b="1" spc="-80" dirty="0" smtClean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2547</a:t>
              </a:r>
              <a:endParaRPr lang="th-TH" sz="3200" dirty="0"/>
            </a:p>
          </p:txBody>
        </p:sp>
      </p:grpSp>
      <p:grpSp>
        <p:nvGrpSpPr>
          <p:cNvPr id="19" name="กลุ่ม 18"/>
          <p:cNvGrpSpPr/>
          <p:nvPr/>
        </p:nvGrpSpPr>
        <p:grpSpPr>
          <a:xfrm>
            <a:off x="1331640" y="1268760"/>
            <a:ext cx="3096344" cy="2767620"/>
            <a:chOff x="1403648" y="1309452"/>
            <a:chExt cx="3096344" cy="2767620"/>
          </a:xfrm>
        </p:grpSpPr>
        <p:sp>
          <p:nvSpPr>
            <p:cNvPr id="15" name="วงรี 14"/>
            <p:cNvSpPr/>
            <p:nvPr/>
          </p:nvSpPr>
          <p:spPr>
            <a:xfrm>
              <a:off x="1403648" y="1309452"/>
              <a:ext cx="3096344" cy="276762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19672" y="1899416"/>
              <a:ext cx="26642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spc="-4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รัฐธรรมนูญ</a:t>
              </a:r>
              <a:br>
                <a:rPr lang="th-TH" sz="3200" b="1" spc="-4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b="1" spc="-4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แห่งราชอาณาจักรไทย พุทธศักราช </a:t>
              </a:r>
              <a:r>
                <a:rPr lang="th-TH" sz="3200" b="1" spc="-40" dirty="0" smtClean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2560</a:t>
              </a:r>
              <a:endParaRPr lang="th-TH" sz="3200" dirty="0"/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2987037" y="3933056"/>
            <a:ext cx="3097131" cy="2767620"/>
            <a:chOff x="2946488" y="3933056"/>
            <a:chExt cx="3097131" cy="2767620"/>
          </a:xfrm>
        </p:grpSpPr>
        <p:sp>
          <p:nvSpPr>
            <p:cNvPr id="14" name="วงรี 13"/>
            <p:cNvSpPr/>
            <p:nvPr/>
          </p:nvSpPr>
          <p:spPr>
            <a:xfrm>
              <a:off x="2946488" y="3933056"/>
              <a:ext cx="3096344" cy="276762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4" y="4797152"/>
              <a:ext cx="30557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spc="-4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ยุทธศาสตร์การพัฒนา</a:t>
              </a:r>
              <a:r>
                <a:rPr lang="th-TH" sz="3200" b="1" spc="-40" dirty="0" smtClean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ประเทศ</a:t>
              </a:r>
              <a:endParaRPr lang="th-TH" sz="3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19672" y="328498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-4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ม. 54  ม. 258</a:t>
            </a:r>
            <a:endParaRPr lang="th-TH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968044" y="334828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-4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ม. 42  ม. 54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9138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2339752" y="188640"/>
            <a:ext cx="4320480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115616" y="33265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การประเมิน เมื่อครบ 5 ปี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วงรี 1"/>
          <p:cNvSpPr/>
          <p:nvPr/>
        </p:nvSpPr>
        <p:spPr>
          <a:xfrm>
            <a:off x="755576" y="476672"/>
            <a:ext cx="1080120" cy="936104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ครู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10041" y="1949644"/>
            <a:ext cx="3894986" cy="47419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181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เมื่อครบ 5 ปี </a:t>
            </a:r>
          </a:p>
        </p:txBody>
      </p:sp>
      <p:sp>
        <p:nvSpPr>
          <p:cNvPr id="4" name="ลูกศรลง 3"/>
          <p:cNvSpPr/>
          <p:nvPr/>
        </p:nvSpPr>
        <p:spPr>
          <a:xfrm>
            <a:off x="1115616" y="1511206"/>
            <a:ext cx="396044" cy="40562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59920" y="2060847"/>
            <a:ext cx="38654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1. ตรวจสอบคุณสมบัติของตนเอง</a:t>
            </a:r>
          </a:p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ระยะเวลาการดำรงตำแหน่ง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ชั่วโมงการปฏิบัติงาน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วินัย คุณธรรม จริยธรรม และจรรยาบรรณ</a:t>
            </a:r>
            <a:b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วิชาชีพ</a:t>
            </a:r>
            <a:endParaRPr lang="th-TH" sz="2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การพัฒนา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ผลการประเมินผลงานที่เกิดจากการปฏิบัติ</a:t>
            </a:r>
            <a:b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หน้าที่</a:t>
            </a:r>
          </a:p>
          <a:p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2. จัดทำคำขอ พร้อมเอกสารหลักฐาน</a:t>
            </a:r>
          </a:p>
          <a:p>
            <a:r>
              <a:rPr lang="th-TH" sz="2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3. มีผลงานทางวิชาการ (</a:t>
            </a:r>
            <a:r>
              <a:rPr lang="th-TH" sz="22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ชช</a:t>
            </a:r>
            <a:r>
              <a:rPr lang="th-TH" sz="2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 + </a:t>
            </a:r>
            <a:r>
              <a:rPr lang="th-TH" sz="22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ชชพ</a:t>
            </a:r>
            <a:r>
              <a:rPr lang="th-TH" sz="2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.) 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4781470" y="1949644"/>
            <a:ext cx="3894986" cy="4701031"/>
          </a:xfrm>
          <a:prstGeom prst="roundRect">
            <a:avLst/>
          </a:prstGeom>
          <a:solidFill>
            <a:srgbClr val="66FF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4797333" y="2103814"/>
            <a:ext cx="402313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กรณี ผอ. มี</a:t>
            </a:r>
            <a:r>
              <a:rPr lang="th-TH" sz="22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ฐานะไม่ต่ำกว่าที่ขอ</a:t>
            </a:r>
          </a:p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ตรวจสอบคุณสมบัติ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- สรุปผลการประเมิน 3 ด้าน 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13 ตัวชี้วัด รวม 5 ปีการศึกษา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- เสนอไปยัง </a:t>
            </a:r>
            <a:r>
              <a:rPr lang="th-TH" sz="2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สพท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และ </a:t>
            </a:r>
            <a:r>
              <a:rPr lang="th-TH" sz="2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ศธจ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พิจารณาต่อไป</a:t>
            </a:r>
          </a:p>
          <a:p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กรณี ผอ. มี</a:t>
            </a:r>
            <a:r>
              <a:rPr lang="th-TH" sz="22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ฐานะต่ำกว่าที่ขอ</a:t>
            </a:r>
          </a:p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เสนอให้ </a:t>
            </a:r>
            <a:r>
              <a:rPr lang="th-TH" sz="2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กศจ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พิจารณาแต่งตั้งข้าราชการครู</a:t>
            </a:r>
            <a:r>
              <a:rPr lang="th-TH" sz="2200" b="1" spc="-1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และบุคลากรทางการศึกษาในจังหวัดนั้นที่มี</a:t>
            </a:r>
            <a:r>
              <a:rPr lang="th-TH" sz="2200" b="1" spc="-100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200" b="1" spc="-1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ฐานะ</a:t>
            </a:r>
            <a:br>
              <a:rPr lang="th-TH" sz="2200" b="1" spc="-1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ไม่ต่ำกว่าที่ขอร่วมประเมิน และสรุปผล </a:t>
            </a:r>
            <a:b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 ปีการศึกษา</a:t>
            </a:r>
          </a:p>
        </p:txBody>
      </p:sp>
      <p:sp>
        <p:nvSpPr>
          <p:cNvPr id="16" name="วงรี 15"/>
          <p:cNvSpPr/>
          <p:nvPr/>
        </p:nvSpPr>
        <p:spPr>
          <a:xfrm>
            <a:off x="7236296" y="476672"/>
            <a:ext cx="1080120" cy="93610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ผอ.</a:t>
            </a:r>
            <a:endParaRPr lang="th-TH" sz="4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ลูกศรลง 16"/>
          <p:cNvSpPr/>
          <p:nvPr/>
        </p:nvSpPr>
        <p:spPr>
          <a:xfrm>
            <a:off x="7596336" y="1484784"/>
            <a:ext cx="396044" cy="40562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3211195" y="1281926"/>
            <a:ext cx="2505586" cy="523220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ยื่นได้รอบปีละ 1 ครั้ง</a:t>
            </a: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H="1">
            <a:off x="1568913" y="1772816"/>
            <a:ext cx="1634935" cy="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1691680" y="306104"/>
            <a:ext cx="5904656" cy="81864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450120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การดำเนินการของ </a:t>
            </a:r>
            <a:r>
              <a:rPr lang="th-TH" sz="36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สพท</a:t>
            </a: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. และ </a:t>
            </a:r>
            <a:r>
              <a:rPr lang="th-TH" sz="36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ศธจ</a:t>
            </a: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.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06808" y="1709294"/>
            <a:ext cx="2549791" cy="44560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50824" y="2049810"/>
            <a:ext cx="23762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สพท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- ตรวจสอบคุณสมบัติ 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(5 ข้อ)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- ตรวจสอบผล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การประเมิน </a:t>
            </a:r>
            <a:endParaRPr lang="th-TH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- เอกสารหลักฐาน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ที่เกี่ยวข้อง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- เสนอ </a:t>
            </a:r>
            <a:r>
              <a:rPr lang="th-TH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ศธจ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</p:txBody>
      </p:sp>
      <p:sp>
        <p:nvSpPr>
          <p:cNvPr id="11" name="ลูกศรขวา 10"/>
          <p:cNvSpPr/>
          <p:nvPr/>
        </p:nvSpPr>
        <p:spPr>
          <a:xfrm>
            <a:off x="2799096" y="3576499"/>
            <a:ext cx="432048" cy="4285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231144" y="1700808"/>
            <a:ext cx="2592288" cy="4464496"/>
          </a:xfrm>
          <a:prstGeom prst="round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6300192" y="1700808"/>
            <a:ext cx="2592288" cy="4464496"/>
          </a:xfrm>
          <a:prstGeom prst="roundRect">
            <a:avLst/>
          </a:prstGeom>
          <a:solidFill>
            <a:srgbClr val="66FF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ขวา 16"/>
          <p:cNvSpPr/>
          <p:nvPr/>
        </p:nvSpPr>
        <p:spPr>
          <a:xfrm>
            <a:off x="5895440" y="3614432"/>
            <a:ext cx="432048" cy="4285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3344096" y="2060848"/>
            <a:ext cx="23762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ศธจ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- ตรวจสอบคุณสมบัติ 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(5 ข้อ) 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- ตรวจสอบผล</a:t>
            </a:r>
            <a:b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การประเมิน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- เอกสารหลักฐาน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ที่เกี่ยวข้อง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- เสนอ </a:t>
            </a:r>
            <a:r>
              <a:rPr lang="th-TH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อกศจ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- เสนอ </a:t>
            </a:r>
            <a:r>
              <a:rPr lang="th-TH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กศจ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พิจารณา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4208" y="2060848"/>
            <a:ext cx="23762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 ก.ค.ศ.</a:t>
            </a:r>
          </a:p>
          <a:p>
            <a:endParaRPr lang="th-TH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- ตรวจสอบคุณสมบัติ 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(5 ข้อ)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- ประเมินผลงาน</a:t>
            </a:r>
            <a:b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ทางวิชาการ</a:t>
            </a:r>
          </a:p>
          <a:p>
            <a:r>
              <a:rPr lang="th-TH" b="1" spc="-60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- เสนอ ก.ค.ศ. 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20621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1907704" y="378112"/>
            <a:ext cx="547260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522128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การพิจารณาอนุมัติผลการประเมิน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683568" y="1700808"/>
            <a:ext cx="3517997" cy="43204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947557" y="2049810"/>
            <a:ext cx="3096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ชนก. 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b="1" dirty="0" err="1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ชนพ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กศจ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พิจารณา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อนุมัติ</a:t>
            </a:r>
            <a:b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ก่อนวันที่สำนักงานศึกษาธิการ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จังหวัดได้รับ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คำขอ</a:t>
            </a:r>
          </a:p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ชช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b="1" dirty="0" err="1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ชชพ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</a:t>
            </a:r>
          </a:p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ก.ค.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ศ. พิจารณา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อนุมัติ</a:t>
            </a:r>
            <a:b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ก่อนวันที่สำนักงาน ก.ค.ศ.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ได้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รับคำขอ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336792" y="1700808"/>
            <a:ext cx="3024336" cy="43204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6012160" y="3140968"/>
            <a:ext cx="1677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เสนอผู้มีอำนาจตามมาตรา 53 สั่งแต่งตั้ง</a:t>
            </a:r>
            <a:endParaRPr lang="th-TH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4427984" y="3501008"/>
            <a:ext cx="720080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21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1016312" y="130280"/>
            <a:ext cx="7200800" cy="967168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539552" y="188640"/>
            <a:ext cx="8208912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th-TH" sz="1400" dirty="0" smtClean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3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สำหรับผู้ดำรงตำแหน่งครู ก่อน 5 ก.ค. 2560 จะขอตาม ว 17/2552 </a:t>
            </a:r>
            <a:r>
              <a:rPr lang="th-TH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endParaRPr lang="th-TH" sz="32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46295"/>
              </p:ext>
            </p:extLst>
          </p:nvPr>
        </p:nvGraphicFramePr>
        <p:xfrm>
          <a:off x="278816" y="1390992"/>
          <a:ext cx="8613664" cy="527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064"/>
                <a:gridCol w="1584176"/>
                <a:gridCol w="1728192"/>
                <a:gridCol w="2088232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endParaRPr lang="th-TH" sz="1400" b="1" spc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2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ดำรงตำแหน่งครู</a:t>
                      </a:r>
                      <a:br>
                        <a:rPr lang="th-TH" sz="22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ก่อน 5 ก.ค.</a:t>
                      </a:r>
                      <a:r>
                        <a:rPr lang="th-TH" sz="22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60</a:t>
                      </a:r>
                      <a:endParaRPr lang="th-TH" sz="2200" b="1" spc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ขอตาม ว 17/2552 ได้ 1 ครั้ง ภายใน 1</a:t>
                      </a:r>
                      <a:r>
                        <a:rPr lang="th-TH" sz="2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ปี โดยนับตั้งแต่วันที่</a:t>
                      </a:r>
                      <a:endParaRPr lang="th-TH" sz="2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th-TH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มีคุณสมบัติครบ</a:t>
                      </a:r>
                      <a:endParaRPr lang="th-TH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หนังสือแจ้งมติ</a:t>
                      </a:r>
                      <a:endParaRPr lang="th-TH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หลักเกณฑ์ฯ </a:t>
                      </a:r>
                      <a:b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 21/2560 ประกาศใช้</a:t>
                      </a:r>
                      <a:endParaRPr lang="th-TH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6680">
                <a:tc>
                  <a:txBody>
                    <a:bodyPr/>
                    <a:lstStyle/>
                    <a:p>
                      <a:pPr algn="l"/>
                      <a:r>
                        <a:rPr lang="th-TH" sz="22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ยื่น ว 17/2552 ไว้แล้ว </a:t>
                      </a:r>
                      <a:br>
                        <a:rPr lang="th-TH" sz="22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ก่อนวันที่ 5 ก.ค. 60 </a:t>
                      </a:r>
                      <a:br>
                        <a:rPr lang="th-TH" sz="22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ทราบผลการพิจารณา</a:t>
                      </a:r>
                    </a:p>
                    <a:p>
                      <a:pPr algn="l"/>
                      <a:r>
                        <a:rPr lang="th-TH" sz="22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- อนุมัติ  ขอ ว 17/52 </a:t>
                      </a:r>
                      <a:br>
                        <a:rPr lang="th-TH" sz="22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</a:t>
                      </a:r>
                      <a:r>
                        <a:rPr lang="th-TH" sz="22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2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ฐานะถัดไป ได้อีก 1 ครั้ง</a:t>
                      </a:r>
                    </a:p>
                    <a:p>
                      <a:pPr algn="l"/>
                      <a:endParaRPr lang="th-TH" sz="800" b="1" spc="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/>
                      <a:r>
                        <a:rPr lang="th-TH" sz="22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- ไม่อนุมัติ  ขอ ว 17/52 </a:t>
                      </a:r>
                      <a:br>
                        <a:rPr lang="th-TH" sz="22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</a:t>
                      </a:r>
                      <a:r>
                        <a:rPr lang="th-TH" sz="22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2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ฐานะที่ขอ ได้อีก 1 ครั้ง</a:t>
                      </a:r>
                      <a:endParaRPr lang="th-TH" sz="2200" b="1" spc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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(ทราบผล</a:t>
                      </a:r>
                      <a:b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</a:b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แต่คุณสมบัติ</a:t>
                      </a:r>
                      <a:b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</a:b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ยังไม่ครบ)</a:t>
                      </a:r>
                      <a:endParaRPr lang="th-TH" sz="2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2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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(วันที่ทราบผล</a:t>
                      </a:r>
                      <a:b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</a:b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มีคุณสมบัติ</a:t>
                      </a:r>
                      <a:b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</a:b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ครบแล้ว)</a:t>
                      </a:r>
                      <a:endParaRPr lang="th-TH" sz="2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2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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  <a:p>
                      <a:pPr algn="ctr"/>
                      <a:endParaRPr lang="th-TH" sz="2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2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2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2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มีคุณสมบัติตาม ว 17/2552 </a:t>
                      </a:r>
                      <a:b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ก่อนวันที่ 5 ก.ค. 60 แต่ยังไม่ได้ยื่นคำขอ</a:t>
                      </a:r>
                      <a:endParaRPr lang="th-TH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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มีคุณสมบัติตาม 17/2552 ตั้งแต่วันที่</a:t>
                      </a:r>
                      <a: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5 ก.ค. 60 เป็นต้นไป</a:t>
                      </a:r>
                      <a:endParaRPr lang="th-TH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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0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251520" y="1484784"/>
            <a:ext cx="8712968" cy="9361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       เมื่อดำรงตำแหน่งครู และมีคุณสมบัติครบตามที่หลักเกณฑ์และวิธีการฯ กำหนดไว้ จะขอมี</a:t>
            </a:r>
            <a:r>
              <a:rPr lang="th-TH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ฐานะและเลื่อน</a:t>
            </a:r>
            <a:r>
              <a:rPr lang="th-TH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ฐานะได้ ดังนี้</a:t>
            </a:r>
            <a:endParaRPr lang="th-TH" sz="28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785024"/>
              </p:ext>
            </p:extLst>
          </p:nvPr>
        </p:nvGraphicFramePr>
        <p:xfrm>
          <a:off x="278816" y="2371680"/>
          <a:ext cx="861366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512168"/>
                <a:gridCol w="1584176"/>
                <a:gridCol w="4149168"/>
              </a:tblGrid>
              <a:tr h="741680">
                <a:tc>
                  <a:txBody>
                    <a:bodyPr/>
                    <a:lstStyle/>
                    <a:p>
                      <a:pPr algn="ctr"/>
                      <a:endParaRPr lang="th-TH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ตำแหน่ง</a:t>
                      </a:r>
                      <a:endParaRPr lang="th-TH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ก่อน 5 ก.ค.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60</a:t>
                      </a:r>
                      <a:endParaRPr lang="th-TH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ตั้งแต่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5 ก.ค. 60 เป็นต้นไป</a:t>
                      </a:r>
                      <a:endParaRPr lang="th-TH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การขอมีและเลื่อน</a:t>
                      </a:r>
                      <a:r>
                        <a:rPr lang="th-TH" sz="2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ฐานะ</a:t>
                      </a:r>
                      <a:endParaRPr lang="th-TH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ครูผู้ช่วย</a:t>
                      </a:r>
                    </a:p>
                    <a:p>
                      <a:endParaRPr lang="th-TH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</a:t>
                      </a:r>
                      <a:endParaRPr lang="th-TH" sz="2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มื่อดำรงตำแหน่งครูและมีคุณสมบัติครบ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</a:t>
                      </a:r>
                      <a:b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400" b="1" spc="-6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ขอมี</a:t>
                      </a:r>
                      <a:r>
                        <a:rPr lang="th-TH" sz="2400" b="1" spc="-6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spc="-6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ฐานะครูชำนาญการ ตาม ว 17/2552</a:t>
                      </a:r>
                      <a:br>
                        <a:rPr lang="th-TH" sz="2400" b="1" spc="-6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spc="-4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ได้ 1 ครั้ง ภายใน 1 ปี นับแต่วันที่มีคุณสมบัติครบกรณีจะนำวุฒิ ป.โท/ป.เอก มาขอลดระยะเวลา 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ต้องเป็นไปตามเงื่อนไข ว 26/2559  </a:t>
                      </a:r>
                      <a:r>
                        <a:rPr lang="th-TH" sz="2400" b="1" u="sng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</a:p>
                    <a:p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- ขอมี</a:t>
                      </a:r>
                      <a:r>
                        <a:rPr lang="th-TH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ฐานะครูชำนาญการ ตาม 21/2560</a:t>
                      </a:r>
                      <a:endParaRPr lang="th-TH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ครูผู้ช่วย</a:t>
                      </a:r>
                    </a:p>
                    <a:p>
                      <a:endParaRPr lang="th-TH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</a:t>
                      </a:r>
                      <a:endParaRPr lang="th-TH" sz="2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เมื่อดำรงตำแหน่งครูและมีคุณสมบัติครบ </a:t>
                      </a:r>
                      <a:b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spc="-6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ต้องขอตาม ว 21/2560</a:t>
                      </a:r>
                      <a:endParaRPr lang="th-TH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6" name="สี่เหลี่ยมผืนผ้ามุมมน 5"/>
          <p:cNvSpPr/>
          <p:nvPr/>
        </p:nvSpPr>
        <p:spPr>
          <a:xfrm>
            <a:off x="1547664" y="287944"/>
            <a:ext cx="6264696" cy="908808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39552" y="278808"/>
            <a:ext cx="8208912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th-TH" sz="1400" dirty="0" smtClean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3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สำหรับผู้ดำรงตำแหน่งครูผู้ช่วย</a:t>
            </a:r>
            <a:br>
              <a:rPr lang="th-TH" sz="3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endParaRPr lang="th-TH" sz="34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72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214282" y="1412776"/>
            <a:ext cx="8571420" cy="4752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thaiDist">
              <a:buNone/>
            </a:pPr>
            <a:endParaRPr lang="th-TH" sz="3600" b="1" spc="-60" dirty="0" smtClean="0">
              <a:solidFill>
                <a:schemeClr val="accent6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Text Box 50"/>
          <p:cNvSpPr>
            <a:spLocks noChangeArrowheads="1"/>
          </p:cNvSpPr>
          <p:nvPr/>
        </p:nvSpPr>
        <p:spPr bwMode="auto">
          <a:xfrm>
            <a:off x="1411736" y="2444989"/>
            <a:ext cx="3242617" cy="551963"/>
          </a:xfrm>
          <a:prstGeom prst="roundRect">
            <a:avLst>
              <a:gd name="adj" fmla="val 34568"/>
            </a:avLst>
          </a:prstGeom>
          <a:solidFill>
            <a:srgbClr val="C0000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1. ระยะเวลาการดำรงตำแหน่ง/</a:t>
            </a:r>
            <a:r>
              <a:rPr kumimoji="0" lang="th-TH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วิทย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ฐานะ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9" name="Text Box 50"/>
          <p:cNvSpPr>
            <a:spLocks noChangeArrowheads="1"/>
          </p:cNvSpPr>
          <p:nvPr/>
        </p:nvSpPr>
        <p:spPr bwMode="auto">
          <a:xfrm>
            <a:off x="1413993" y="3309085"/>
            <a:ext cx="3240359" cy="551963"/>
          </a:xfrm>
          <a:prstGeom prst="roundRect">
            <a:avLst>
              <a:gd name="adj" fmla="val 34568"/>
            </a:avLst>
          </a:prstGeom>
          <a:solidFill>
            <a:srgbClr val="00B05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2. ชั่วโมงการปฏิบัติงาน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0" name="Text Box 50"/>
          <p:cNvSpPr>
            <a:spLocks noChangeArrowheads="1"/>
          </p:cNvSpPr>
          <p:nvPr/>
        </p:nvSpPr>
        <p:spPr bwMode="auto">
          <a:xfrm>
            <a:off x="1413993" y="4173181"/>
            <a:ext cx="3242617" cy="551963"/>
          </a:xfrm>
          <a:prstGeom prst="roundRect">
            <a:avLst>
              <a:gd name="adj" fmla="val 34568"/>
            </a:avLst>
          </a:prstGeom>
          <a:solidFill>
            <a:srgbClr val="C0000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3. วินัย คุณธรรม จริยธรรมฯ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1" name="Text Box 50"/>
          <p:cNvSpPr>
            <a:spLocks noChangeArrowheads="1"/>
          </p:cNvSpPr>
          <p:nvPr/>
        </p:nvSpPr>
        <p:spPr bwMode="auto">
          <a:xfrm>
            <a:off x="1413993" y="4981951"/>
            <a:ext cx="3240359" cy="551963"/>
          </a:xfrm>
          <a:prstGeom prst="roundRect">
            <a:avLst>
              <a:gd name="adj" fmla="val 34568"/>
            </a:avLst>
          </a:prstGeom>
          <a:solidFill>
            <a:srgbClr val="00B05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4. การพัฒนา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2" name="Text Box 50"/>
          <p:cNvSpPr>
            <a:spLocks noChangeArrowheads="1"/>
          </p:cNvSpPr>
          <p:nvPr/>
        </p:nvSpPr>
        <p:spPr bwMode="auto">
          <a:xfrm>
            <a:off x="1405905" y="5846047"/>
            <a:ext cx="3240359" cy="551963"/>
          </a:xfrm>
          <a:prstGeom prst="roundRect">
            <a:avLst>
              <a:gd name="adj" fmla="val 34568"/>
            </a:avLst>
          </a:prstGeom>
          <a:solidFill>
            <a:srgbClr val="00B05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5. ผลงานที่เกิดจากการปฏิบัติหน้าที่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3" name="Text Box 50"/>
          <p:cNvSpPr>
            <a:spLocks noChangeArrowheads="1"/>
          </p:cNvSpPr>
          <p:nvPr/>
        </p:nvSpPr>
        <p:spPr bwMode="auto">
          <a:xfrm>
            <a:off x="619648" y="1652901"/>
            <a:ext cx="3672408" cy="551963"/>
          </a:xfrm>
          <a:prstGeom prst="roundRect">
            <a:avLst>
              <a:gd name="adj" fmla="val 34568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ผู้ขอรับการประเมินต้องมีคุณสมบัติ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ดังนี้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7" name="Text Box 50"/>
          <p:cNvSpPr>
            <a:spLocks noChangeArrowheads="1"/>
          </p:cNvSpPr>
          <p:nvPr/>
        </p:nvSpPr>
        <p:spPr bwMode="auto">
          <a:xfrm>
            <a:off x="5228160" y="2420888"/>
            <a:ext cx="2736304" cy="551963"/>
          </a:xfrm>
          <a:prstGeom prst="roundRect">
            <a:avLst>
              <a:gd name="adj" fmla="val 34568"/>
            </a:avLst>
          </a:prstGeom>
          <a:solidFill>
            <a:srgbClr val="FFFF0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ดำรงตำแหน่งครูหรือ</a:t>
            </a:r>
            <a:r>
              <a:rPr kumimoji="0" lang="th-TH" sz="1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วิทย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ฐานะ</a:t>
            </a:r>
            <a:b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ที่ดำรงอยู่ในปัจจุบัน</a:t>
            </a:r>
            <a:r>
              <a:rPr kumimoji="0" lang="th-TH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เป็นเวลา 5 ปี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8" name="Text Box 50"/>
          <p:cNvSpPr>
            <a:spLocks noChangeArrowheads="1"/>
          </p:cNvSpPr>
          <p:nvPr/>
        </p:nvSpPr>
        <p:spPr bwMode="auto">
          <a:xfrm>
            <a:off x="5228158" y="4156181"/>
            <a:ext cx="2736306" cy="551963"/>
          </a:xfrm>
          <a:prstGeom prst="roundRect">
            <a:avLst>
              <a:gd name="adj" fmla="val 34568"/>
            </a:avLst>
          </a:prstGeom>
          <a:solidFill>
            <a:srgbClr val="FFFF0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ไม่ถูกลงโทษทางวินัย/จรรยาบรรณวิชาชีพ ย้อนหลัง 5 ปี นับถึงวันที่ยื่นคำขอ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9" name="Text Box 50"/>
          <p:cNvSpPr>
            <a:spLocks noChangeArrowheads="1"/>
          </p:cNvSpPr>
          <p:nvPr/>
        </p:nvSpPr>
        <p:spPr bwMode="auto">
          <a:xfrm>
            <a:off x="5228160" y="3140968"/>
            <a:ext cx="2736304" cy="864097"/>
          </a:xfrm>
          <a:prstGeom prst="roundRect">
            <a:avLst>
              <a:gd name="adj" fmla="val 34568"/>
            </a:avLst>
          </a:prstGeom>
          <a:solidFill>
            <a:srgbClr val="FFFF0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ระยะเวลาย้อนหลัง</a:t>
            </a:r>
            <a:r>
              <a:rPr kumimoji="0" lang="th-TH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5 ปี</a:t>
            </a:r>
            <a:endParaRPr lang="th-TH" sz="14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ชนก./</a:t>
            </a:r>
            <a:r>
              <a:rPr kumimoji="0" lang="th-TH" sz="1400" b="1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ชนพ</a:t>
            </a:r>
            <a:r>
              <a:rPr kumimoji="0" lang="th-TH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.   4,000 ชม.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4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ชช</a:t>
            </a: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./</a:t>
            </a:r>
            <a:r>
              <a:rPr lang="th-TH" sz="14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ชชพ</a:t>
            </a: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.     </a:t>
            </a:r>
            <a:r>
              <a:rPr lang="th-TH" sz="1400" b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4,500 </a:t>
            </a: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ชม.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ต้องมี ชม. สอน/สัปดาห์ ตามที่ ก.ค.ศ. กำหนด</a:t>
            </a:r>
          </a:p>
        </p:txBody>
      </p:sp>
      <p:sp>
        <p:nvSpPr>
          <p:cNvPr id="20" name="Text Box 50"/>
          <p:cNvSpPr>
            <a:spLocks noChangeArrowheads="1"/>
          </p:cNvSpPr>
          <p:nvPr/>
        </p:nvSpPr>
        <p:spPr bwMode="auto">
          <a:xfrm>
            <a:off x="5228160" y="4893261"/>
            <a:ext cx="2736304" cy="695979"/>
          </a:xfrm>
          <a:prstGeom prst="roundRect">
            <a:avLst>
              <a:gd name="adj" fmla="val 34568"/>
            </a:avLst>
          </a:prstGeom>
          <a:solidFill>
            <a:srgbClr val="FFFF0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ชนพ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./</a:t>
            </a:r>
            <a:r>
              <a:rPr kumimoji="0" lang="th-TH" sz="1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ชช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.</a:t>
            </a:r>
            <a:r>
              <a:rPr kumimoji="0" lang="th-TH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-- ว 3/54 (ไม่หมดอายุ)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400" b="1" baseline="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ชนก./</a:t>
            </a:r>
            <a:r>
              <a:rPr lang="th-TH" sz="1400" b="1" baseline="0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ชชพ</a:t>
            </a:r>
            <a:r>
              <a:rPr lang="th-TH" sz="1400" b="1" baseline="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.</a:t>
            </a: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– </a:t>
            </a:r>
            <a:r>
              <a:rPr lang="th-TH" sz="1400" b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ว 22/60 </a:t>
            </a: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อบรม 20 ชม. ในปีที่ขอ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21" name="Text Box 50"/>
          <p:cNvSpPr>
            <a:spLocks noChangeArrowheads="1"/>
          </p:cNvSpPr>
          <p:nvPr/>
        </p:nvSpPr>
        <p:spPr bwMode="auto">
          <a:xfrm>
            <a:off x="5220072" y="5677930"/>
            <a:ext cx="2736304" cy="864096"/>
          </a:xfrm>
          <a:prstGeom prst="roundRect">
            <a:avLst>
              <a:gd name="adj" fmla="val 34568"/>
            </a:avLst>
          </a:prstGeom>
          <a:solidFill>
            <a:srgbClr val="FFFF0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ระยะเวลา 5 ปีการศึกษาย้อนหลัง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-  ประเมินตนเอง ตามแบบประเมินผลงานที่เกิด</a:t>
            </a:r>
            <a:b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จากการปฏิบัติหน้าที่ 3 ด้าน 13 ตัวบ่งชี้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-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ประเมินรายปี</a:t>
            </a:r>
            <a:r>
              <a:rPr kumimoji="0" lang="th-TH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รวม 5 ปีการศึกษา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cxnSp>
        <p:nvCxnSpPr>
          <p:cNvPr id="37" name="ลูกศรเชื่อมต่อแบบตรง 36"/>
          <p:cNvCxnSpPr>
            <a:endCxn id="17" idx="1"/>
          </p:cNvCxnSpPr>
          <p:nvPr/>
        </p:nvCxnSpPr>
        <p:spPr>
          <a:xfrm flipV="1">
            <a:off x="4654352" y="2696870"/>
            <a:ext cx="573808" cy="14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flipV="1">
            <a:off x="4654350" y="3585066"/>
            <a:ext cx="573808" cy="14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flipV="1">
            <a:off x="4656610" y="4455227"/>
            <a:ext cx="573808" cy="14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 flipV="1">
            <a:off x="4656610" y="5241251"/>
            <a:ext cx="573808" cy="14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/>
          <p:nvPr/>
        </p:nvCxnSpPr>
        <p:spPr>
          <a:xfrm flipV="1">
            <a:off x="4648522" y="6103930"/>
            <a:ext cx="573808" cy="14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มุมมน 21"/>
          <p:cNvSpPr/>
          <p:nvPr/>
        </p:nvSpPr>
        <p:spPr>
          <a:xfrm>
            <a:off x="282584" y="147696"/>
            <a:ext cx="8640960" cy="1224136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23" name="ชื่อเรื่อง 1"/>
          <p:cNvSpPr txBox="1">
            <a:spLocks/>
          </p:cNvSpPr>
          <p:nvPr/>
        </p:nvSpPr>
        <p:spPr>
          <a:xfrm>
            <a:off x="539552" y="260648"/>
            <a:ext cx="816605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th-TH" sz="3600" dirty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การดำเนินการขอมี</a:t>
            </a:r>
            <a:r>
              <a:rPr lang="th-TH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3600" dirty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ฐานะหรือเลื่อน</a:t>
            </a:r>
            <a:r>
              <a:rPr lang="th-TH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3600" dirty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ฐานะตาม ว 21/2560 </a:t>
            </a:r>
          </a:p>
          <a:p>
            <a:pPr lvl="0" algn="ctr">
              <a:defRPr/>
            </a:pPr>
            <a:r>
              <a:rPr lang="th-TH" sz="3600" dirty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ในช่วงระยะเวลาเปลี่ยนผ่าน</a:t>
            </a:r>
          </a:p>
        </p:txBody>
      </p:sp>
    </p:spTree>
    <p:extLst>
      <p:ext uri="{BB962C8B-B14F-4D97-AF65-F5344CB8AC3E}">
        <p14:creationId xmlns:p14="http://schemas.microsoft.com/office/powerpoint/2010/main" val="12726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844824"/>
            <a:ext cx="85689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6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ตย</a:t>
            </a:r>
            <a:r>
              <a:rPr lang="th-TH" sz="2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  การขอมี</a:t>
            </a:r>
            <a:r>
              <a:rPr lang="th-TH" sz="26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ฐานะครูชำนาญการ</a:t>
            </a:r>
          </a:p>
          <a:p>
            <a:pPr algn="thaiDist"/>
            <a:r>
              <a:rPr lang="th-TH" sz="2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ผู้ขอรับการประเมิน ต้องมีภาระงานสอนไม่ต่ำกว่าภาระงานขั้นต่ำตามที่ส่วนราชการกำหนด และต้องมีภาระงานสอนสะสมย้อนหลังเป็นเวลา 5 ปี นับถึงวันที่ยื่นคำขอ รวมกัน</a:t>
            </a:r>
            <a:br>
              <a:rPr lang="th-TH" sz="2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ไม่น้อยกว่า 4,000 ชั่วโมง </a:t>
            </a:r>
            <a:endParaRPr lang="th-TH" sz="26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83926"/>
              </p:ext>
            </p:extLst>
          </p:nvPr>
        </p:nvGraphicFramePr>
        <p:xfrm>
          <a:off x="683570" y="3613755"/>
          <a:ext cx="7848873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937"/>
                <a:gridCol w="941865"/>
                <a:gridCol w="1067447"/>
                <a:gridCol w="1004656"/>
                <a:gridCol w="1004656"/>
                <a:gridCol w="1004656"/>
                <a:gridCol w="10046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การปฏิบัติงานตำแหน่งครู</a:t>
                      </a:r>
                      <a:endParaRPr lang="th-TH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 5 ปี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จำนวนชั่วโมง</a:t>
                      </a:r>
                      <a:b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การปฏิบัติงาน</a:t>
                      </a:r>
                      <a:endParaRPr lang="th-TH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700</a:t>
                      </a:r>
                      <a:endParaRPr lang="th-TH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800</a:t>
                      </a:r>
                      <a:endParaRPr lang="th-TH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1,000</a:t>
                      </a:r>
                      <a:endParaRPr lang="th-TH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900</a:t>
                      </a:r>
                      <a:endParaRPr lang="th-TH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600</a:t>
                      </a:r>
                      <a:endParaRPr lang="th-TH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4,000</a:t>
                      </a:r>
                      <a:endParaRPr lang="th-TH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  <a:tr h="370840">
                <a:tc gridSpan="7">
                  <a:txBody>
                    <a:bodyPr/>
                    <a:lstStyle/>
                    <a:p>
                      <a:pPr algn="l"/>
                      <a:endParaRPr lang="th-TH" sz="1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โดยมีภาระงานสอนไม่ต่ำกว่า</a:t>
                      </a:r>
                      <a:r>
                        <a:rPr lang="th-TH" sz="2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ภาระงานขั้นต่ำตามที่ส่วนราชการกำหนด</a:t>
                      </a:r>
                      <a:br>
                        <a:rPr lang="th-TH" sz="2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ในแต่ละปี ต้องมีชั่วโมงสอนไม่น้อยกว่า 12 ชั่วโมง/สัปดาห์</a:t>
                      </a:r>
                      <a:endParaRPr lang="th-TH" sz="26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6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สี่เหลี่ยมผืนผ้ามุมมน 4"/>
          <p:cNvSpPr/>
          <p:nvPr/>
        </p:nvSpPr>
        <p:spPr>
          <a:xfrm>
            <a:off x="2771800" y="404664"/>
            <a:ext cx="3888432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2771800" y="575976"/>
            <a:ext cx="3888432" cy="6746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ชั่วโมงการปฏิบัติงาน 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39361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กรณีดำรงตำแหน่งครู มาแล้วไม่น้อยกว่า 5 ปี</a:t>
            </a:r>
            <a:endParaRPr lang="th-TH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114232"/>
              </p:ext>
            </p:extLst>
          </p:nvPr>
        </p:nvGraphicFramePr>
        <p:xfrm>
          <a:off x="539552" y="3183592"/>
          <a:ext cx="799289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955"/>
                <a:gridCol w="941865"/>
                <a:gridCol w="1067447"/>
                <a:gridCol w="1004656"/>
                <a:gridCol w="1004656"/>
                <a:gridCol w="1004656"/>
                <a:gridCol w="10046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การปฏิบัติงานตำแหน่งครู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2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3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4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5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 5 ปี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จำนวนชั่วโมงการปฏิบัติงาน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1,000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900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750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จำนวนชั่วโมง 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PLC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รวม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1,000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4,000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th-TH" sz="2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th-TH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ตำแหน่งครู 4 ปี มาแล้ว ได้</a:t>
                      </a:r>
                      <a:r>
                        <a:rPr lang="th-TH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3,200 ชม.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b="1" spc="-9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ตามเกณฑ์ใหม่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th-TH" sz="8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โดยมีภาระงานสอนไม่ต่ำกว่า</a:t>
                      </a:r>
                      <a:r>
                        <a:rPr lang="th-TH" sz="20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ภาระงานขั้นต่ำตามที่ส่วนราชการกำหนด</a:t>
                      </a:r>
                      <a:br>
                        <a:rPr lang="th-TH" sz="20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ในแต่ละปี ต้องมีชั่วโมงสอนไม่น้อยกว่า 12 ชั่วโมง/สัปดาห์</a:t>
                      </a:r>
                      <a:endParaRPr lang="th-TH" sz="20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1643316"/>
            <a:ext cx="8496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ตย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  การขอมี</a:t>
            </a:r>
            <a:r>
              <a:rPr lang="th-TH" sz="24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ฐานะครูชำนาญการ</a:t>
            </a:r>
          </a:p>
          <a:p>
            <a:pPr algn="thaiDist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ผู้ขอรับการประเมิน ต้องมีชั่วโมงการปฏิบัติงานในตำแหน่งครู ในปีที่ 5 ไม่น้อยกว่า 800 ชั่วโมง โดยรวมชั่วโมง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ไม่น้อยกว่า 50 ชั่วโมง และต้องมีชั่วโมงสอนขั้นต่ำตามที่ ก.ค.ศ. กำหนดด้วย </a:t>
            </a:r>
            <a:b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และมีชั่วโมงการปฏิบัติงานรวม 5 ปี ไม่น้อยกว่า 4,000 ชั่วโมง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วงเล็บปีกกาซ้าย 1"/>
          <p:cNvSpPr/>
          <p:nvPr/>
        </p:nvSpPr>
        <p:spPr>
          <a:xfrm rot="16200000">
            <a:off x="4422259" y="3218703"/>
            <a:ext cx="143145" cy="402012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เล็บปีกกาซ้าย 10"/>
          <p:cNvSpPr/>
          <p:nvPr/>
        </p:nvSpPr>
        <p:spPr>
          <a:xfrm rot="16200000">
            <a:off x="6948391" y="4797026"/>
            <a:ext cx="139824" cy="86015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915816" y="260648"/>
            <a:ext cx="367240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1331640" y="404664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ชั่วโมงการปฏิบัติงาน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17758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กรณีดำรงตำแหน่งครู มาแล้ว 4 ปี + ครู เพิ่มอีก 1 ปี</a:t>
            </a:r>
            <a:endParaRPr lang="th-TH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29939"/>
              </p:ext>
            </p:extLst>
          </p:nvPr>
        </p:nvGraphicFramePr>
        <p:xfrm>
          <a:off x="714324" y="1822048"/>
          <a:ext cx="7746108" cy="340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884"/>
                <a:gridCol w="2779920"/>
                <a:gridCol w="2736304"/>
              </a:tblGrid>
              <a:tr h="123991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ฐานะ</a:t>
                      </a:r>
                      <a:endParaRPr lang="th-TH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กรณีการพัฒนาเดิม</a:t>
                      </a:r>
                      <a:b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ไม่หมดอายุ</a:t>
                      </a:r>
                      <a:endParaRPr lang="th-TH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กรณีการพัฒนาเดิมหมดอายุ</a:t>
                      </a:r>
                      <a:endParaRPr lang="th-TH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08712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ชนพ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./</a:t>
                      </a:r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ชช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ใช้ผลการพัฒนาเดิม</a:t>
                      </a:r>
                    </a:p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ตาม ว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3 /2554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พัฒนาตาม ว 22/2560</a:t>
                      </a:r>
                    </a:p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(20 ชม.)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ชนก./</a:t>
                      </a:r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ชชพ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พัฒนาตาม ว 22/2560</a:t>
                      </a:r>
                    </a:p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(20 ชม.)</a:t>
                      </a: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มุมมน 3"/>
          <p:cNvSpPr/>
          <p:nvPr/>
        </p:nvSpPr>
        <p:spPr>
          <a:xfrm>
            <a:off x="3275856" y="522128"/>
            <a:ext cx="295232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331640" y="666144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การพัฒนา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3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062855"/>
              </p:ext>
            </p:extLst>
          </p:nvPr>
        </p:nvGraphicFramePr>
        <p:xfrm>
          <a:off x="467544" y="2132856"/>
          <a:ext cx="8208912" cy="3296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792088"/>
                <a:gridCol w="720080"/>
                <a:gridCol w="720080"/>
                <a:gridCol w="792088"/>
                <a:gridCol w="792088"/>
                <a:gridCol w="1224136"/>
              </a:tblGrid>
              <a:tr h="82801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ผลงานที่เกิดจากการปฏิบัติหน้าที่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สรุปผล</a:t>
                      </a:r>
                      <a:b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การประเมิน</a:t>
                      </a: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</a:tr>
              <a:tr h="812852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ด้านการจัดการเรียนการสอน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(8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ไม่ผ่าน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CC00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ผ่านเกณฑ์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</a:tr>
              <a:tr h="817906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ด้านการบริหารจัดการชั้นเรียน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(3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ด้านการพัฒนาตนเองและพัฒนาวิชาชีพ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(2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วงเล็บปีกกาขวา 7"/>
          <p:cNvSpPr/>
          <p:nvPr/>
        </p:nvSpPr>
        <p:spPr>
          <a:xfrm>
            <a:off x="3635896" y="2996952"/>
            <a:ext cx="144016" cy="2304256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907704" y="450120"/>
            <a:ext cx="547260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331640" y="59413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ผลงานที่เกิดจากการปฏิบัติหน้าที่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วงเล็บปีกกาขวา 9"/>
          <p:cNvSpPr/>
          <p:nvPr/>
        </p:nvSpPr>
        <p:spPr>
          <a:xfrm rot="5400000">
            <a:off x="5366831" y="3746729"/>
            <a:ext cx="349154" cy="381102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 Box 50"/>
          <p:cNvSpPr>
            <a:spLocks noChangeArrowheads="1"/>
          </p:cNvSpPr>
          <p:nvPr/>
        </p:nvSpPr>
        <p:spPr bwMode="auto">
          <a:xfrm>
            <a:off x="4283968" y="5898824"/>
            <a:ext cx="2520280" cy="55451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ผ่าน 3 ใน 5 ปีการศึกษา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53762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กรณีดำรงตำแหน่งครู มาแล้วไม่น้อยกว่า 5 ปี</a:t>
            </a:r>
            <a:endParaRPr lang="th-TH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251520" y="260648"/>
            <a:ext cx="8712968" cy="72008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467544" y="404664"/>
            <a:ext cx="8280920" cy="8633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เปรียบเทียบคุณสมบัติผู้ขอมี</a:t>
            </a:r>
            <a:r>
              <a:rPr lang="th-TH" sz="40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ฐานะและเลื่อน</a:t>
            </a:r>
            <a:r>
              <a:rPr lang="th-TH" sz="40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ฐานะ ตำแหน่งครู</a:t>
            </a:r>
            <a:endParaRPr lang="th-TH" sz="40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8" name="ตาราง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19741"/>
              </p:ext>
            </p:extLst>
          </p:nvPr>
        </p:nvGraphicFramePr>
        <p:xfrm>
          <a:off x="368240" y="1268760"/>
          <a:ext cx="8424936" cy="528032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248472"/>
                <a:gridCol w="4176464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 ระยะเวลาการดำรงตำแหน่ง/</a:t>
                      </a:r>
                      <a:r>
                        <a:rPr lang="th-TH" sz="2800" b="1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 ภาระงานสอนไม่ต่ำกว่าภาระงานขั้นต่ำ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ปฏิบัติงานตามหน้าที่ความรับผิดชอบด้านการเรียนการสอนและการพัฒนาผู้เรียนย้อนหลัง 2 ปีติดต่อกัน นับถึงวันที่ยื่นคำขอ 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 ระยะเวลาการดำรงตำแหน่ง/</a:t>
                      </a:r>
                      <a:r>
                        <a:rPr lang="th-TH" sz="2800" b="1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 ชั่วโมงการปฏิบัติงาน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5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 วินัย คุณธรรม จริยธรรม และจรรยาบรรณวิชาชีพ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4. ผ่านการพัฒนาตามที่ ก.ค.ศ. กำหนด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5. ผลงานที่เกิดจากการปฏิบัติหน้าที่ย้อนหลัง 5 ปีการศึกษาติดต่อกัน นับถึงวันสิ้นปีการศึกษาก่อนวันที่ยื่นคำขอ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0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683866"/>
              </p:ext>
            </p:extLst>
          </p:nvPr>
        </p:nvGraphicFramePr>
        <p:xfrm>
          <a:off x="467544" y="2148330"/>
          <a:ext cx="8208912" cy="3296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792088"/>
                <a:gridCol w="720080"/>
                <a:gridCol w="720080"/>
                <a:gridCol w="792088"/>
                <a:gridCol w="792088"/>
                <a:gridCol w="1224136"/>
              </a:tblGrid>
              <a:tr h="82801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ผลงานที่เกิดจากการปฏิบัติหน้าที่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สรุปผล</a:t>
                      </a:r>
                      <a:b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การประเมิน</a:t>
                      </a: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</a:tr>
              <a:tr h="812852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ด้านการจัดการเรียนการสอน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(8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ผ่าน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CC00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ไม่ผ่านเกณฑ์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</a:tr>
              <a:tr h="817906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ด้านการบริหารจัดการชั้นเรียน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(3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ด้านการพัฒนาตนเองและพัฒนาวิชาชีพ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(2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วงเล็บปีกกาขวา 7"/>
          <p:cNvSpPr/>
          <p:nvPr/>
        </p:nvSpPr>
        <p:spPr>
          <a:xfrm>
            <a:off x="3635896" y="2996952"/>
            <a:ext cx="144016" cy="2304256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763688" y="450120"/>
            <a:ext cx="5760640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331640" y="59413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ผลงานที่เกิดจากการปฏิบัติหน้าที่ (ต่อ)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วงเล็บปีกกาขวา 9"/>
          <p:cNvSpPr/>
          <p:nvPr/>
        </p:nvSpPr>
        <p:spPr>
          <a:xfrm rot="5400000">
            <a:off x="5366831" y="3674721"/>
            <a:ext cx="349154" cy="381102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 Box 50"/>
          <p:cNvSpPr>
            <a:spLocks noChangeArrowheads="1"/>
          </p:cNvSpPr>
          <p:nvPr/>
        </p:nvSpPr>
        <p:spPr bwMode="auto">
          <a:xfrm>
            <a:off x="4283968" y="5826816"/>
            <a:ext cx="2484276" cy="55451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ผ่าน 2 ใน 5 ปีการศึกษา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60963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กรณีดำรงตำแหน่งครู มาแล้วไม่น้อยกว่า 5 ปี</a:t>
            </a:r>
            <a:endParaRPr lang="th-TH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312482"/>
              </p:ext>
            </p:extLst>
          </p:nvPr>
        </p:nvGraphicFramePr>
        <p:xfrm>
          <a:off x="323528" y="2143967"/>
          <a:ext cx="8568952" cy="3601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720080"/>
                <a:gridCol w="720080"/>
                <a:gridCol w="720080"/>
                <a:gridCol w="720080"/>
                <a:gridCol w="720080"/>
                <a:gridCol w="1296144"/>
                <a:gridCol w="1080120"/>
              </a:tblGrid>
              <a:tr h="82801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ผลงานที่เกิดจากการปฏิบัติหน้าที่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5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สรุปผล</a:t>
                      </a:r>
                      <a:b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การประเมิน</a:t>
                      </a: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</a:tr>
              <a:tr h="812852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ด้านการจัดการเรียนการสอน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(8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ผ่าน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CC00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</a:tr>
              <a:tr h="817906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ด้านการบริหารจัดการชั้นเรียน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(3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ด้านการพัฒนาตนเองและพัฒนาวิชาชีพ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(2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วงเล็บปีกกาขวา 7"/>
          <p:cNvSpPr/>
          <p:nvPr/>
        </p:nvSpPr>
        <p:spPr>
          <a:xfrm>
            <a:off x="2915816" y="3059151"/>
            <a:ext cx="144016" cy="2592288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6535266" y="2011658"/>
            <a:ext cx="576064" cy="381642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th-TH" sz="2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ปีที่ 6</a:t>
            </a:r>
          </a:p>
          <a:p>
            <a:pPr algn="ctr"/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ผ่าน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9950" y="2017131"/>
            <a:ext cx="603360" cy="381642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th-TH" sz="2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ปีที่ 7</a:t>
            </a:r>
          </a:p>
          <a:p>
            <a:pPr algn="ctr"/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ผ่าน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วงเล็บปีกกาขวา 2"/>
          <p:cNvSpPr/>
          <p:nvPr/>
        </p:nvSpPr>
        <p:spPr>
          <a:xfrm rot="5400000">
            <a:off x="5937629" y="4251904"/>
            <a:ext cx="278221" cy="3365326"/>
          </a:xfrm>
          <a:prstGeom prst="rightBrace">
            <a:avLst/>
          </a:prstGeom>
          <a:ln w="254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 Box 50"/>
          <p:cNvSpPr>
            <a:spLocks noChangeArrowheads="1"/>
          </p:cNvSpPr>
          <p:nvPr/>
        </p:nvSpPr>
        <p:spPr bwMode="auto">
          <a:xfrm>
            <a:off x="4394076" y="6155495"/>
            <a:ext cx="3399234" cy="441857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ผลงาน 5 ปี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การศึกษา ย้อนหลัง ผ่านเกณฑ์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วงเล็บปีกกาขวา 9"/>
          <p:cNvSpPr/>
          <p:nvPr/>
        </p:nvSpPr>
        <p:spPr>
          <a:xfrm rot="5400000">
            <a:off x="5256858" y="3243790"/>
            <a:ext cx="278221" cy="336532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 Box 50"/>
          <p:cNvSpPr>
            <a:spLocks noChangeArrowheads="1"/>
          </p:cNvSpPr>
          <p:nvPr/>
        </p:nvSpPr>
        <p:spPr bwMode="auto">
          <a:xfrm>
            <a:off x="3713305" y="5178219"/>
            <a:ext cx="3365327" cy="441857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ผลงาน 5 ปี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การศึกษา ย้อนหลัง ไม่ผ่านเกณฑ์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763688" y="450120"/>
            <a:ext cx="5760640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1331640" y="59413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ผลงานที่เกิดจากการปฏิบัติหน้าที่ (ต่อ)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3310" y="412446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ผ่านเกณฑ์</a:t>
            </a:r>
            <a:endParaRPr lang="th-TH" sz="24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155679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กรณีดำรงตำแหน่งครู มาแล้วไม่น้อยกว่า 5 ปี</a:t>
            </a:r>
            <a:endParaRPr lang="th-TH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11" grpId="0" animBg="1"/>
      <p:bldP spid="10" grpId="0" animBg="1"/>
      <p:bldP spid="1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771800" y="287944"/>
            <a:ext cx="3528392" cy="8633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th-TH" sz="4000" dirty="0">
              <a:solidFill>
                <a:schemeClr val="accent6">
                  <a:lumMod val="50000"/>
                </a:schemeClr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619672" y="188640"/>
            <a:ext cx="619268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306104"/>
            <a:ext cx="6696744" cy="818640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 การดำรงตำแหน่ง/การดำรง</a:t>
            </a:r>
            <a:r>
              <a:rPr lang="th-TH" sz="36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ฐานะ</a:t>
            </a:r>
            <a:endParaRPr lang="th-TH" sz="36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97840"/>
              </p:ext>
            </p:extLst>
          </p:nvPr>
        </p:nvGraphicFramePr>
        <p:xfrm>
          <a:off x="683568" y="1268760"/>
          <a:ext cx="7848872" cy="542172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960440"/>
                <a:gridCol w="3888432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480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ฐานะครูชำนาญการ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ครู ป. ตรี   6  ปี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ป. โท   4  ปี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ป เอก  2 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480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ฐานะครูชำนาญการพิเศษ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ครูชำนาญการ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1 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80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ฐานะครูเชี่ยวชาญ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ครูชำนาญการ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5  ปี  หรือ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ครูชำนาญการพิเศษ  3 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9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ฐานะครูเชี่ยวชาญพิเศษ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ครูเชี่ยวชาญ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2  ปี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ปี</a:t>
                      </a:r>
                      <a:endParaRPr lang="en-US" sz="24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1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818743"/>
              </p:ext>
            </p:extLst>
          </p:nvPr>
        </p:nvGraphicFramePr>
        <p:xfrm>
          <a:off x="323528" y="1655352"/>
          <a:ext cx="8496944" cy="414989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448272"/>
                <a:gridCol w="1728192"/>
                <a:gridCol w="2376264"/>
                <a:gridCol w="1944216"/>
              </a:tblGrid>
              <a:tr h="6446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6957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ภาระงานสอน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ชั่วโมงสอนตามตารางสอน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- ภาระงานอื่น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200" b="0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ไม่ต่ำกว่า </a:t>
                      </a:r>
                      <a:b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18 ชม./สัปดาห์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ชั่วโมงการปฏิบัติงาน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0" spc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  <a:r>
                        <a:rPr lang="th-TH" sz="22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ชั่วโมงสอนตามตารางสอน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- งานอื่น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6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- </a:t>
                      </a:r>
                      <a:r>
                        <a:rPr lang="en-US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PLC</a:t>
                      </a:r>
                      <a:endParaRPr lang="en-US" sz="2200" b="1" spc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spc="0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มีชั่วโมงสอนตามที่</a:t>
                      </a: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b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ก.ค.ศ. กำหนด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6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50 ชม.ต่อปี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b="1" spc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spc="-100" baseline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spc="-100" baseline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200" b="1" spc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ฐานะที่ขอ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ชนก./</a:t>
                      </a:r>
                      <a:r>
                        <a:rPr lang="th-TH" sz="22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ชนพ</a:t>
                      </a: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r>
                        <a:rPr lang="th-TH" sz="22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./</a:t>
                      </a:r>
                      <a:r>
                        <a:rPr lang="th-TH" sz="22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  <a:endParaRPr lang="en-US" sz="2200" b="1" spc="0" baseline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200" b="0" spc="0" baseline="0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800  ชม./ปี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900 ขม./ปี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 spc="0" baseline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2339752" y="377368"/>
            <a:ext cx="475252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2771800" y="548680"/>
            <a:ext cx="3888432" cy="6746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2. ชั่วโมงการปฏิบัติงาน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วงเล็บปีกกาขวา 1"/>
          <p:cNvSpPr/>
          <p:nvPr/>
        </p:nvSpPr>
        <p:spPr>
          <a:xfrm>
            <a:off x="2843808" y="2852936"/>
            <a:ext cx="144016" cy="576064"/>
          </a:xfrm>
          <a:prstGeom prst="righ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วงเล็บปีกกาขวา 15"/>
          <p:cNvSpPr/>
          <p:nvPr/>
        </p:nvSpPr>
        <p:spPr>
          <a:xfrm>
            <a:off x="6920968" y="2852936"/>
            <a:ext cx="144016" cy="576064"/>
          </a:xfrm>
          <a:prstGeom prst="righ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77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569424" y="638848"/>
            <a:ext cx="4248472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2771800" y="810160"/>
            <a:ext cx="3888432" cy="6746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ชั่วโมงการปฏิบัติงาน (ต่อ)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988840"/>
            <a:ext cx="6480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ชั่วโมง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ปฏิบัติงาน</a:t>
            </a:r>
          </a:p>
          <a:p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หมายถึง</a:t>
            </a:r>
          </a:p>
          <a:p>
            <a:endParaRPr lang="th-TH" sz="800" b="1" dirty="0" smtClean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- จำนวน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ชั่วโมงสอนตามตารางสอน </a:t>
            </a:r>
            <a:endParaRPr lang="th-TH" sz="3600" b="1" dirty="0" smtClean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" b="1" dirty="0" smtClean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- งาน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สนับสนุนการจัดการเรียนรู้ </a:t>
            </a:r>
            <a:endParaRPr lang="th-TH" sz="3600" b="1" dirty="0" smtClean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" b="1" dirty="0" smtClean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- งาน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ตอบสนองนโยบาย</a:t>
            </a:r>
            <a:r>
              <a:rPr lang="th-TH" sz="3600" b="1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จุดเน้น</a:t>
            </a:r>
            <a:endParaRPr lang="th-TH" sz="3600" b="1" dirty="0" smtClean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20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188904"/>
              </p:ext>
            </p:extLst>
          </p:nvPr>
        </p:nvGraphicFramePr>
        <p:xfrm>
          <a:off x="331384" y="1632173"/>
          <a:ext cx="8517900" cy="446112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664552"/>
                <a:gridCol w="2016224"/>
                <a:gridCol w="1468972"/>
                <a:gridCol w="1368152"/>
              </a:tblGrid>
              <a:tr h="36003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ระดับการศึกษา/ประเภท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ชั่วโมงการปฏิบัติงานในการขอมี</a:t>
                      </a:r>
                      <a:r>
                        <a:rPr lang="th-TH" sz="1800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ฐานะและเลื่อน</a:t>
                      </a:r>
                      <a:r>
                        <a:rPr lang="th-TH" sz="1800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ฐานะ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4958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ชม.สอนตามตารางสอน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ต่อ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สัปดาห์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(ชม.ต่อสัปดาห์)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20" dirty="0">
                          <a:solidFill>
                            <a:schemeClr val="bg1"/>
                          </a:solidFill>
                          <a:effectLst/>
                        </a:rPr>
                        <a:t>ชม.สอนตามตารางสอน รวมกับ </a:t>
                      </a:r>
                      <a: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  <a:t>ชม.</a:t>
                      </a:r>
                      <a:r>
                        <a:rPr lang="th-TH" sz="1800" b="1" spc="-20" dirty="0">
                          <a:solidFill>
                            <a:schemeClr val="bg1"/>
                          </a:solidFill>
                          <a:effectLst/>
                        </a:rPr>
                        <a:t>การปฏิบัติงาน</a:t>
                      </a:r>
                      <a: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  <a:t>อื่น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ต่อ</a:t>
                      </a: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ปี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380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ฐานะ</a:t>
                      </a:r>
                      <a:b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ชก.+</a:t>
                      </a:r>
                      <a:r>
                        <a:rPr lang="th-TH" sz="1800" b="1" dirty="0" err="1" smtClean="0">
                          <a:solidFill>
                            <a:schemeClr val="bg1"/>
                          </a:solidFill>
                          <a:effectLst/>
                        </a:rPr>
                        <a:t>ชพ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(ชม.ต่อปี)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ฐานะ</a:t>
                      </a:r>
                      <a:b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th-TH" sz="1800" b="1" dirty="0" err="1">
                          <a:solidFill>
                            <a:schemeClr val="bg1"/>
                          </a:solidFill>
                          <a:effectLst/>
                        </a:rPr>
                        <a:t>ชช</a:t>
                      </a: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.+</a:t>
                      </a:r>
                      <a:r>
                        <a:rPr lang="th-TH" sz="1800" b="1" dirty="0" err="1" smtClean="0">
                          <a:solidFill>
                            <a:schemeClr val="bg1"/>
                          </a:solidFill>
                          <a:effectLst/>
                        </a:rPr>
                        <a:t>ชชพ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(ชม.ต่อปี)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1. ปฐมวัย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6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800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900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effectLst/>
                        </a:rPr>
                        <a:t>2. ประถมศึกษา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spc="-100" baseline="0" dirty="0">
                          <a:effectLst/>
                        </a:rPr>
                        <a:t>(รวมโรงเรียนวัตถุประสงค์พิเศษ หรือ โรงเรียนจัดการเรียนรวม)</a:t>
                      </a:r>
                      <a:endParaRPr lang="en-US" sz="1800" b="0" spc="-100" baseline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12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800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900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effectLst/>
                        </a:rPr>
                        <a:t>3. มัธยมศึกษา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effectLst/>
                        </a:rPr>
                        <a:t>(</a:t>
                      </a:r>
                      <a:r>
                        <a:rPr lang="th-TH" sz="1800" b="0" spc="-100" baseline="0" dirty="0">
                          <a:effectLst/>
                        </a:rPr>
                        <a:t>รวมโรงเรียนวัตถุประสงค์พิเศษ หรือ โรงเรียนจัดการเรียนรวม)</a:t>
                      </a:r>
                      <a:endParaRPr lang="en-US" sz="1800" b="0" spc="-100" baseline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12 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800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900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effectLst/>
                        </a:rPr>
                        <a:t>4. การศึกษาพิเศษ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effectLst/>
                        </a:rPr>
                        <a:t>    4.1 เฉพาะความพิการและศูนย์การศึกษาพิเศษ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6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800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900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</a:rPr>
                        <a:t>   </a:t>
                      </a:r>
                      <a:r>
                        <a:rPr lang="th-TH" sz="1800" dirty="0" smtClean="0">
                          <a:effectLst/>
                        </a:rPr>
                        <a:t> </a:t>
                      </a:r>
                      <a:r>
                        <a:rPr lang="th-TH" sz="1800" b="0" dirty="0" smtClean="0">
                          <a:effectLst/>
                        </a:rPr>
                        <a:t>4.2 </a:t>
                      </a:r>
                      <a:r>
                        <a:rPr lang="th-TH" sz="1800" b="0" dirty="0">
                          <a:effectLst/>
                        </a:rPr>
                        <a:t>ศึกษา</a:t>
                      </a:r>
                      <a:r>
                        <a:rPr lang="th-TH" sz="1800" b="0" dirty="0" smtClean="0">
                          <a:effectLst/>
                        </a:rPr>
                        <a:t>สงเคราะห์และ</a:t>
                      </a:r>
                      <a:r>
                        <a:rPr lang="th-TH" sz="1800" b="0" dirty="0">
                          <a:effectLst/>
                        </a:rPr>
                        <a:t>ราชประชานุเคราะห์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12</a:t>
                      </a: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800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900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11560" y="1052736"/>
            <a:ext cx="8229600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สังกัดสำนักงานคณะกรรมการการศึกษาพื้นฐาน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569424" y="260648"/>
            <a:ext cx="4248472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2771800" y="431960"/>
            <a:ext cx="3888432" cy="6746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ชั่วโมงการปฏิบัติงาน (ต่อ)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65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164819"/>
              </p:ext>
            </p:extLst>
          </p:nvPr>
        </p:nvGraphicFramePr>
        <p:xfrm>
          <a:off x="251520" y="1604737"/>
          <a:ext cx="8633104" cy="477659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072264"/>
                <a:gridCol w="3096344"/>
                <a:gridCol w="1829384"/>
                <a:gridCol w="1304728"/>
                <a:gridCol w="1330384"/>
              </a:tblGrid>
              <a:tr h="36003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ระดับการศึกษา/ประเภท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หน้าที่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ชั่วโมงการปฏิบัติงานในการขอมี</a:t>
                      </a:r>
                      <a:r>
                        <a:rPr lang="th-TH" sz="1800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ฐานะและเลื่อน</a:t>
                      </a:r>
                      <a:r>
                        <a:rPr lang="th-TH" sz="1800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ฐานะ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4958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ชม.สอนตามตารางสอน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ต่อ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สัปดาห์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(ชม.ต่อสัปดาห์ หรือ </a:t>
                      </a:r>
                      <a:b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ชม.ต่อภาคเรียน)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20" dirty="0">
                          <a:solidFill>
                            <a:schemeClr val="bg1"/>
                          </a:solidFill>
                          <a:effectLst/>
                        </a:rPr>
                        <a:t>ชม.สอนตามตารางสอน รวมกับ </a:t>
                      </a:r>
                      <a: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  <a:t>ชม.</a:t>
                      </a:r>
                      <a:r>
                        <a:rPr lang="th-TH" sz="1800" b="1" spc="-20" dirty="0">
                          <a:solidFill>
                            <a:schemeClr val="bg1"/>
                          </a:solidFill>
                          <a:effectLst/>
                        </a:rPr>
                        <a:t>การปฏิบัติงาน</a:t>
                      </a:r>
                      <a: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  <a:t>อื่น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ต่อ</a:t>
                      </a: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ปี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380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ฐานะ</a:t>
                      </a:r>
                      <a:b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ชก.+</a:t>
                      </a:r>
                      <a:r>
                        <a:rPr lang="th-TH" sz="1800" b="1" dirty="0" err="1" smtClean="0">
                          <a:solidFill>
                            <a:schemeClr val="bg1"/>
                          </a:solidFill>
                          <a:effectLst/>
                        </a:rPr>
                        <a:t>ชพ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(ชม.ต่อปี)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ฐานะ</a:t>
                      </a:r>
                      <a:b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th-TH" sz="1800" b="1" dirty="0" err="1">
                          <a:solidFill>
                            <a:schemeClr val="bg1"/>
                          </a:solidFill>
                          <a:effectLst/>
                        </a:rPr>
                        <a:t>ชช</a:t>
                      </a: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.+</a:t>
                      </a:r>
                      <a:r>
                        <a:rPr lang="th-TH" sz="1800" b="1" dirty="0" err="1" smtClean="0">
                          <a:solidFill>
                            <a:schemeClr val="bg1"/>
                          </a:solidFill>
                          <a:effectLst/>
                        </a:rPr>
                        <a:t>ชชพ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(ชม.ต่อปี)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err="1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ปวช</a:t>
                      </a:r>
                      <a:r>
                        <a:rPr lang="th-TH" sz="1800" b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, </a:t>
                      </a:r>
                      <a:r>
                        <a:rPr lang="th-TH" sz="1800" b="0" dirty="0" err="1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ปวส</a:t>
                      </a:r>
                      <a:r>
                        <a:rPr lang="th-TH" sz="1800" b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และหลักสูตรวิชาชีพระยะสั้น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ปฏิบัติการสอน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12 หรือ 216 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800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900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spc="-100" baseline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spc="-10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ปฏิบัติการสอนและปฏิบัติหน้าที่หัวหน้าแผนกวิชาหรือหัวหน้างาน</a:t>
                      </a:r>
                      <a:endParaRPr lang="en-US" sz="1800" b="0" spc="-100" baseline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6 หรือ 108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800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900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spc="-100" baseline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spc="-10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ปฏิบัติการสอนและปฏิบัติหน้าที่ครูที่ปรึกษา</a:t>
                      </a:r>
                      <a:endParaRPr lang="en-US" sz="1800" b="0" spc="-100" baseline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10 หรือ 180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800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900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ปฏิบัติการสอนและปฏิบัติหน้าที่ครูพี่เลี้ยง</a:t>
                      </a:r>
                      <a:r>
                        <a:rPr lang="th-TH" sz="1800" b="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th-TH" sz="1800" b="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1800" b="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ซึ่งต้องดูแลนักเรียนที่พักในหอพักของสถานศึกษา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6 หรือ 108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800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900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ปฏิบัติการสอนและปฏิบัติหน้าที่บริการงานวิชาชีพ</a:t>
                      </a:r>
                      <a:r>
                        <a:rPr lang="th-TH" sz="1800" b="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อบรมวิชาชีพสู่ชุมชน ครูนิเทศในระบบทวิภาคี </a:t>
                      </a:r>
                      <a:br>
                        <a:rPr lang="th-TH" sz="1800" b="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1800" b="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ครูนิเทศการฝึกงาน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6</a:t>
                      </a:r>
                      <a:r>
                        <a:rPr lang="en-US" sz="1800" b="0" dirty="0">
                          <a:effectLst/>
                        </a:rPr>
                        <a:t> </a:t>
                      </a:r>
                      <a:r>
                        <a:rPr lang="th-TH" sz="1800" b="0" dirty="0" smtClean="0">
                          <a:effectLst/>
                        </a:rPr>
                        <a:t> หรือ 108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800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</a:rPr>
                        <a:t>900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662880" y="1052423"/>
            <a:ext cx="8229600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สังกัดสำนักงานคณะกรรมการการอาชีวศึกษา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2569424" y="260648"/>
            <a:ext cx="4248472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2771800" y="431960"/>
            <a:ext cx="3888432" cy="6746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ชั่วโมงการปฏิบัติงาน (ต่อ)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60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461572"/>
              </p:ext>
            </p:extLst>
          </p:nvPr>
        </p:nvGraphicFramePr>
        <p:xfrm>
          <a:off x="331384" y="1643658"/>
          <a:ext cx="8561096" cy="193737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592544"/>
                <a:gridCol w="1872208"/>
                <a:gridCol w="1512168"/>
                <a:gridCol w="1584176"/>
              </a:tblGrid>
              <a:tr h="36003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ระดับการศึกษา/ประเภท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ชั่วโมงการปฏิบัติงานในการขอมี</a:t>
                      </a:r>
                      <a:r>
                        <a:rPr lang="th-TH" sz="1800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ฐานะและเลื่อน</a:t>
                      </a:r>
                      <a:r>
                        <a:rPr lang="th-TH" sz="1800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ฐานะ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4958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ชม.สอนตามตารางสอน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ต่อ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สัปดาห์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(ชม.ต่อสัปดาห์)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20" dirty="0">
                          <a:solidFill>
                            <a:schemeClr val="bg1"/>
                          </a:solidFill>
                          <a:effectLst/>
                        </a:rPr>
                        <a:t>ชม.สอนตามตารางสอน รวมกับ </a:t>
                      </a:r>
                      <a: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  <a:t>ชม.</a:t>
                      </a:r>
                      <a:r>
                        <a:rPr lang="th-TH" sz="1800" b="1" spc="-20" dirty="0">
                          <a:solidFill>
                            <a:schemeClr val="bg1"/>
                          </a:solidFill>
                          <a:effectLst/>
                        </a:rPr>
                        <a:t>การปฏิบัติงาน</a:t>
                      </a:r>
                      <a: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  <a:t>อื่น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ต่อ</a:t>
                      </a: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ปี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380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ฐานะ ชก.</a:t>
                      </a: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th-TH" sz="1800" b="1" dirty="0" err="1" smtClean="0">
                          <a:solidFill>
                            <a:schemeClr val="bg1"/>
                          </a:solidFill>
                          <a:effectLst/>
                        </a:rPr>
                        <a:t>ชพ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(ชม.ต่อปี)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ฐานะ</a:t>
                      </a:r>
                      <a:r>
                        <a:rPr lang="th-TH" sz="18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th-TH" sz="1800" b="1" dirty="0" err="1" smtClean="0">
                          <a:solidFill>
                            <a:schemeClr val="bg1"/>
                          </a:solidFill>
                          <a:effectLst/>
                        </a:rPr>
                        <a:t>ชช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th-TH" sz="1800" b="1" dirty="0" err="1" smtClean="0">
                          <a:solidFill>
                            <a:schemeClr val="bg1"/>
                          </a:solidFill>
                          <a:effectLst/>
                        </a:rPr>
                        <a:t>ชชพ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(ชม.ต่อปี)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ทุกประเภทที่จัดการศึกษาในสังกัดสำนักงาน</a:t>
                      </a:r>
                      <a:r>
                        <a:rPr lang="th-TH" sz="1800" b="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1800" b="0" baseline="0" dirty="0" err="1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กศน</a:t>
                      </a:r>
                      <a:r>
                        <a:rPr lang="th-TH" sz="1800" b="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611560" y="1052736"/>
            <a:ext cx="8229600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สังกัดสำนักงาน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 </a:t>
            </a:r>
            <a:r>
              <a:rPr kumimoji="0" lang="th-TH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กศน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.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35480"/>
              </p:ext>
            </p:extLst>
          </p:nvPr>
        </p:nvGraphicFramePr>
        <p:xfrm>
          <a:off x="331384" y="4128481"/>
          <a:ext cx="8517900" cy="225284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592544"/>
                <a:gridCol w="1800200"/>
                <a:gridCol w="1584176"/>
                <a:gridCol w="1540980"/>
              </a:tblGrid>
              <a:tr h="36003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ระดับการศึกษา/ประเภท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ชั่วโมงการปฏิบัติงานในการขอมี</a:t>
                      </a:r>
                      <a:r>
                        <a:rPr lang="th-TH" sz="1800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ฐานะและเลื่อน</a:t>
                      </a:r>
                      <a:r>
                        <a:rPr lang="th-TH" sz="1800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</a:rPr>
                        <a:t>ฐานะ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4958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ชม.สอนตามตารางสอน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ต่อ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สัปดาห์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(ชม.ต่อสัปดาห์ </a:t>
                      </a:r>
                      <a:b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หรือ ชม.ต่อปี)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20" dirty="0">
                          <a:solidFill>
                            <a:schemeClr val="bg1"/>
                          </a:solidFill>
                          <a:effectLst/>
                        </a:rPr>
                        <a:t>ชม.สอนตามตารางสอน รวมกับ </a:t>
                      </a:r>
                      <a: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  <a:t>ชม.</a:t>
                      </a:r>
                      <a:r>
                        <a:rPr lang="th-TH" sz="1800" b="1" spc="-20" dirty="0">
                          <a:solidFill>
                            <a:schemeClr val="bg1"/>
                          </a:solidFill>
                          <a:effectLst/>
                        </a:rPr>
                        <a:t>การปฏิบัติงาน</a:t>
                      </a:r>
                      <a:r>
                        <a:rPr lang="th-TH" sz="1800" b="1" spc="-20" dirty="0" smtClean="0">
                          <a:solidFill>
                            <a:schemeClr val="bg1"/>
                          </a:solidFill>
                          <a:effectLst/>
                        </a:rPr>
                        <a:t>อื่น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ต่อ</a:t>
                      </a: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ปี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380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ฐานะ ชก.</a:t>
                      </a: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th-TH" sz="1800" b="1" dirty="0" err="1" smtClean="0">
                          <a:solidFill>
                            <a:schemeClr val="bg1"/>
                          </a:solidFill>
                          <a:effectLst/>
                        </a:rPr>
                        <a:t>ชพ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(ชม.ต่อปี)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err="1">
                          <a:solidFill>
                            <a:schemeClr val="bg1"/>
                          </a:solidFill>
                          <a:effectLst/>
                        </a:rPr>
                        <a:t>วิทย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ฐานะ </a:t>
                      </a:r>
                      <a:r>
                        <a:rPr lang="th-TH" sz="1800" b="1" dirty="0" err="1" smtClean="0">
                          <a:solidFill>
                            <a:schemeClr val="bg1"/>
                          </a:solidFill>
                          <a:effectLst/>
                        </a:rPr>
                        <a:t>ชช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th-TH" sz="1800" b="1" dirty="0" err="1" smtClean="0">
                          <a:solidFill>
                            <a:schemeClr val="bg1"/>
                          </a:solidFill>
                          <a:effectLst/>
                        </a:rPr>
                        <a:t>ชชพ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(ชม.ต่อปี)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ทุกหลักสูตรที่ดำเนินการหรือหลักสูตรที่ดำเนินการร่วมกับหน่วยงานอื่น</a:t>
                      </a:r>
                      <a:endParaRPr lang="th-TH" sz="1800" b="0" baseline="0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 หรือ 312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900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611560" y="3573016"/>
            <a:ext cx="8229600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สังกัดสถาบันพัฒนาครู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 คณาจารย์และบุคลากรทางการศึกษา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569424" y="260648"/>
            <a:ext cx="4248472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2771800" y="431960"/>
            <a:ext cx="3888432" cy="6746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ชั่วโมงการปฏิบัติงาน (ต่อ)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70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กำหนดเอง 2">
      <a:dk1>
        <a:sysClr val="windowText" lastClr="000000"/>
      </a:dk1>
      <a:lt1>
        <a:sysClr val="window" lastClr="FFFFFF"/>
      </a:lt1>
      <a:dk2>
        <a:srgbClr val="A2E3FE"/>
      </a:dk2>
      <a:lt2>
        <a:srgbClr val="A2E3FE"/>
      </a:lt2>
      <a:accent1>
        <a:srgbClr val="17BBFD"/>
      </a:accent1>
      <a:accent2>
        <a:srgbClr val="17BBFD"/>
      </a:accent2>
      <a:accent3>
        <a:srgbClr val="72A0FF"/>
      </a:accent3>
      <a:accent4>
        <a:srgbClr val="17BBFD"/>
      </a:accent4>
      <a:accent5>
        <a:srgbClr val="005BD3"/>
      </a:accent5>
      <a:accent6>
        <a:srgbClr val="00349E"/>
      </a:accent6>
      <a:hlink>
        <a:srgbClr val="17BBFD"/>
      </a:hlink>
      <a:folHlink>
        <a:srgbClr val="17BBFD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9743</TotalTime>
  <Words>2742</Words>
  <Application>Microsoft Office PowerPoint</Application>
  <PresentationFormat>นำเสนอทางหน้าจอ (4:3)</PresentationFormat>
  <Paragraphs>791</Paragraphs>
  <Slides>31</Slides>
  <Notes>31</Notes>
  <HiddenSlides>0</HiddenSlides>
  <MMClips>0</MMClips>
  <ScaleCrop>false</ScaleCrop>
  <HeadingPairs>
    <vt:vector size="8" baseType="variant">
      <vt:variant>
        <vt:lpstr>แบบอักษรที่ถูกใช้</vt:lpstr>
      </vt:variant>
      <vt:variant>
        <vt:i4>10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31</vt:i4>
      </vt:variant>
      <vt:variant>
        <vt:lpstr>การนำเสนอแบบกำหนดเอง</vt:lpstr>
      </vt:variant>
      <vt:variant>
        <vt:i4>1</vt:i4>
      </vt:variant>
    </vt:vector>
  </HeadingPairs>
  <TitlesOfParts>
    <vt:vector size="43" baseType="lpstr">
      <vt:lpstr>Arial</vt:lpstr>
      <vt:lpstr>Angsana New</vt:lpstr>
      <vt:lpstr>Tahoma</vt:lpstr>
      <vt:lpstr>Browallia New</vt:lpstr>
      <vt:lpstr>Calibri</vt:lpstr>
      <vt:lpstr>TH SarabunIT๙</vt:lpstr>
      <vt:lpstr>Wingdings 2</vt:lpstr>
      <vt:lpstr>Constantia</vt:lpstr>
      <vt:lpstr>TH SarabunPSK</vt:lpstr>
      <vt:lpstr>Cordia New</vt:lpstr>
      <vt:lpstr>ไหลเวียน</vt:lpstr>
      <vt:lpstr>งานนำเสนอ PowerPoint</vt:lpstr>
      <vt:lpstr>งานนำเสนอ PowerPoint</vt:lpstr>
      <vt:lpstr>งานนำเสนอ PowerPoint</vt:lpstr>
      <vt:lpstr>1. การดำรงตำแหน่ง/การดำรงวิทยฐานะ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การนำเสนอแบบกำหนดเอง 1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เรื่องที่ 4.1</dc:title>
  <dc:creator>Microsoft Windows</dc:creator>
  <cp:lastModifiedBy>User</cp:lastModifiedBy>
  <cp:revision>890</cp:revision>
  <cp:lastPrinted>2017-10-09T05:01:50Z</cp:lastPrinted>
  <dcterms:created xsi:type="dcterms:W3CDTF">2015-05-21T06:06:02Z</dcterms:created>
  <dcterms:modified xsi:type="dcterms:W3CDTF">2017-10-10T01:56:57Z</dcterms:modified>
</cp:coreProperties>
</file>