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08" r:id="rId2"/>
    <p:sldMasterId id="2147483864" r:id="rId3"/>
    <p:sldMasterId id="2147483888" r:id="rId4"/>
    <p:sldMasterId id="2147484080" r:id="rId5"/>
    <p:sldMasterId id="2147484116" r:id="rId6"/>
    <p:sldMasterId id="2147484236" r:id="rId7"/>
    <p:sldMasterId id="2147484260" r:id="rId8"/>
    <p:sldMasterId id="2147484272" r:id="rId9"/>
  </p:sldMasterIdLst>
  <p:notesMasterIdLst>
    <p:notesMasterId r:id="rId59"/>
  </p:notesMasterIdLst>
  <p:handoutMasterIdLst>
    <p:handoutMasterId r:id="rId60"/>
  </p:handoutMasterIdLst>
  <p:sldIdLst>
    <p:sldId id="337" r:id="rId10"/>
    <p:sldId id="257" r:id="rId11"/>
    <p:sldId id="401" r:id="rId12"/>
    <p:sldId id="571" r:id="rId13"/>
    <p:sldId id="572" r:id="rId14"/>
    <p:sldId id="674" r:id="rId15"/>
    <p:sldId id="640" r:id="rId16"/>
    <p:sldId id="694" r:id="rId17"/>
    <p:sldId id="695" r:id="rId18"/>
    <p:sldId id="696" r:id="rId19"/>
    <p:sldId id="697" r:id="rId20"/>
    <p:sldId id="698" r:id="rId21"/>
    <p:sldId id="699" r:id="rId22"/>
    <p:sldId id="700" r:id="rId23"/>
    <p:sldId id="701" r:id="rId24"/>
    <p:sldId id="702" r:id="rId25"/>
    <p:sldId id="703" r:id="rId26"/>
    <p:sldId id="704" r:id="rId27"/>
    <p:sldId id="705" r:id="rId28"/>
    <p:sldId id="706" r:id="rId29"/>
    <p:sldId id="707" r:id="rId30"/>
    <p:sldId id="427" r:id="rId31"/>
    <p:sldId id="555" r:id="rId32"/>
    <p:sldId id="556" r:id="rId33"/>
    <p:sldId id="557" r:id="rId34"/>
    <p:sldId id="558" r:id="rId35"/>
    <p:sldId id="559" r:id="rId36"/>
    <p:sldId id="560" r:id="rId37"/>
    <p:sldId id="561" r:id="rId38"/>
    <p:sldId id="562" r:id="rId39"/>
    <p:sldId id="563" r:id="rId40"/>
    <p:sldId id="564" r:id="rId41"/>
    <p:sldId id="565" r:id="rId42"/>
    <p:sldId id="566" r:id="rId43"/>
    <p:sldId id="646" r:id="rId44"/>
    <p:sldId id="647" r:id="rId45"/>
    <p:sldId id="648" r:id="rId46"/>
    <p:sldId id="649" r:id="rId47"/>
    <p:sldId id="594" r:id="rId48"/>
    <p:sldId id="596" r:id="rId49"/>
    <p:sldId id="650" r:id="rId50"/>
    <p:sldId id="652" r:id="rId51"/>
    <p:sldId id="651" r:id="rId52"/>
    <p:sldId id="653" r:id="rId53"/>
    <p:sldId id="654" r:id="rId54"/>
    <p:sldId id="679" r:id="rId55"/>
    <p:sldId id="660" r:id="rId56"/>
    <p:sldId id="663" r:id="rId57"/>
    <p:sldId id="665" r:id="rId58"/>
  </p:sldIdLst>
  <p:sldSz cx="9144000" cy="6858000" type="screen4x3"/>
  <p:notesSz cx="6797675" cy="9926638"/>
  <p:embeddedFontLst>
    <p:embeddedFont>
      <p:font typeface="TH SarabunPSK" pitchFamily="34" charset="-34"/>
      <p:regular r:id="rId61"/>
      <p:bold r:id="rId62"/>
      <p:italic r:id="rId63"/>
      <p:boldItalic r:id="rId64"/>
    </p:embeddedFont>
    <p:embeddedFont>
      <p:font typeface="Angsana New" pitchFamily="18" charset="-34"/>
      <p:regular r:id="rId65"/>
      <p:bold r:id="rId66"/>
      <p:italic r:id="rId67"/>
      <p:boldItalic r:id="rId68"/>
    </p:embeddedFont>
    <p:embeddedFont>
      <p:font typeface="Cordia New" pitchFamily="34" charset="-34"/>
      <p:regular r:id="rId69"/>
      <p:bold r:id="rId70"/>
      <p:italic r:id="rId71"/>
      <p:boldItalic r:id="rId72"/>
    </p:embeddedFont>
    <p:embeddedFont>
      <p:font typeface="Tahoma" pitchFamily="34" charset="0"/>
      <p:regular r:id="rId73"/>
      <p:bold r:id="rId74"/>
    </p:embeddedFont>
    <p:embeddedFont>
      <p:font typeface="Gulim" pitchFamily="34" charset="-127"/>
      <p:regular r:id="rId75"/>
    </p:embeddedFont>
    <p:embeddedFont>
      <p:font typeface="Calibri" pitchFamily="34" charset="0"/>
      <p:regular r:id="rId76"/>
      <p:bold r:id="rId77"/>
      <p:italic r:id="rId78"/>
      <p:boldItalic r:id="rId7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FF6600"/>
    <a:srgbClr val="0000FF"/>
    <a:srgbClr val="FF9900"/>
    <a:srgbClr val="6666FF"/>
    <a:srgbClr val="663300"/>
    <a:srgbClr val="003300"/>
    <a:srgbClr val="FFCB97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4" autoAdjust="0"/>
    <p:restoredTop sz="94660"/>
  </p:normalViewPr>
  <p:slideViewPr>
    <p:cSldViewPr>
      <p:cViewPr>
        <p:scale>
          <a:sx n="90" d="100"/>
          <a:sy n="90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6" Type="http://schemas.openxmlformats.org/officeDocument/2006/relationships/font" Target="fonts/font16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79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.fntdata"/><Relationship Id="rId82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font" Target="fonts/font12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Sheet1!$A$3:$A$9</c:f>
              <c:strCache>
                <c:ptCount val="7"/>
                <c:pt idx="0">
                  <c:v>จุฬาภรณ์ฯ</c:v>
                </c:pt>
                <c:pt idx="1">
                  <c:v>สาธิต</c:v>
                </c:pt>
                <c:pt idx="2">
                  <c:v>มัธยม</c:v>
                </c:pt>
                <c:pt idx="3">
                  <c:v>ขยายโอกาส</c:v>
                </c:pt>
                <c:pt idx="4">
                  <c:v>เอกชน</c:v>
                </c:pt>
                <c:pt idx="5">
                  <c:v>กศท.</c:v>
                </c:pt>
                <c:pt idx="6">
                  <c:v>กทม.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570</c:v>
                </c:pt>
                <c:pt idx="1">
                  <c:v>534</c:v>
                </c:pt>
                <c:pt idx="2">
                  <c:v>457</c:v>
                </c:pt>
                <c:pt idx="3">
                  <c:v>440</c:v>
                </c:pt>
                <c:pt idx="4">
                  <c:v>418</c:v>
                </c:pt>
                <c:pt idx="5">
                  <c:v>406</c:v>
                </c:pt>
                <c:pt idx="6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11008"/>
        <c:axId val="30412800"/>
      </c:barChart>
      <c:catAx>
        <c:axId val="30411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 baseline="0"/>
            </a:pPr>
            <a:endParaRPr lang="en-US"/>
          </a:p>
        </c:txPr>
        <c:crossAx val="30412800"/>
        <c:crosses val="autoZero"/>
        <c:auto val="1"/>
        <c:lblAlgn val="ctr"/>
        <c:lblOffset val="100"/>
        <c:noMultiLvlLbl val="0"/>
      </c:catAx>
      <c:valAx>
        <c:axId val="3041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411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A0D43-7B87-4D99-9FCE-B3B76647601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9849E2B-700F-40A9-AFD1-617528B07F98}">
      <dgm:prSet custT="1"/>
      <dgm:spPr/>
      <dgm:t>
        <a:bodyPr/>
        <a:lstStyle/>
        <a:p>
          <a:r>
            <a:rPr lang="th-TH" sz="2400" b="1" dirty="0" smtClean="0"/>
            <a:t>คณะกรรมการอำนวยการการ</a:t>
          </a:r>
        </a:p>
        <a:p>
          <a:r>
            <a:rPr lang="th-TH" sz="2400" b="1" dirty="0" smtClean="0"/>
            <a:t>จัดการเรียนการสอนสะเต็มศึกษาในสถานศึกษา</a:t>
          </a:r>
          <a:endParaRPr lang="en-GB" sz="2400" b="1" dirty="0"/>
        </a:p>
      </dgm:t>
    </dgm:pt>
    <dgm:pt modelId="{658726D3-8089-4066-8662-E3629214B236}" type="parTrans" cxnId="{DE40FC83-6303-42FE-8307-72192276FD5F}">
      <dgm:prSet/>
      <dgm:spPr/>
      <dgm:t>
        <a:bodyPr/>
        <a:lstStyle/>
        <a:p>
          <a:endParaRPr lang="en-GB"/>
        </a:p>
      </dgm:t>
    </dgm:pt>
    <dgm:pt modelId="{1BCFD334-4653-4696-9DC2-625DAA2E3616}" type="sibTrans" cxnId="{DE40FC83-6303-42FE-8307-72192276FD5F}">
      <dgm:prSet/>
      <dgm:spPr/>
      <dgm:t>
        <a:bodyPr/>
        <a:lstStyle/>
        <a:p>
          <a:endParaRPr lang="en-GB"/>
        </a:p>
      </dgm:t>
    </dgm:pt>
    <dgm:pt modelId="{CBC8D8F4-2F3E-4B72-9FAE-4B1D16D21B9D}">
      <dgm:prSet custT="1"/>
      <dgm:spPr/>
      <dgm:t>
        <a:bodyPr/>
        <a:lstStyle/>
        <a:p>
          <a:r>
            <a:rPr lang="th-TH" sz="2400" b="1" dirty="0" smtClean="0"/>
            <a:t>คณะกรรมการ</a:t>
          </a:r>
        </a:p>
        <a:p>
          <a:r>
            <a:rPr lang="th-TH" sz="2400" b="1" dirty="0" smtClean="0"/>
            <a:t>พัฒนาหลักสูตรการจัดการเรียนการสอนสะเต็มศึกษาในสถานศึกษา</a:t>
          </a:r>
          <a:endParaRPr lang="en-GB" sz="2400" b="1" dirty="0"/>
        </a:p>
      </dgm:t>
    </dgm:pt>
    <dgm:pt modelId="{00DFFD0F-A63D-49E3-9D47-EB6244FC83CA}" type="parTrans" cxnId="{3233DCA6-4FB1-46BD-AAB1-8CBF6DF45943}">
      <dgm:prSet/>
      <dgm:spPr/>
      <dgm:t>
        <a:bodyPr/>
        <a:lstStyle/>
        <a:p>
          <a:endParaRPr lang="en-GB"/>
        </a:p>
      </dgm:t>
    </dgm:pt>
    <dgm:pt modelId="{645E9166-C43D-47C5-A8D4-E969EF10CD90}" type="sibTrans" cxnId="{3233DCA6-4FB1-46BD-AAB1-8CBF6DF45943}">
      <dgm:prSet/>
      <dgm:spPr/>
      <dgm:t>
        <a:bodyPr/>
        <a:lstStyle/>
        <a:p>
          <a:endParaRPr lang="en-GB"/>
        </a:p>
      </dgm:t>
    </dgm:pt>
    <dgm:pt modelId="{0691CB76-6E6A-4DF6-B615-C3CD6B0AD53B}">
      <dgm:prSet custT="1"/>
      <dgm:spPr/>
      <dgm:t>
        <a:bodyPr/>
        <a:lstStyle/>
        <a:p>
          <a:r>
            <a:rPr lang="th-TH" sz="2400" b="1" dirty="0" smtClean="0"/>
            <a:t>คณะกรรมการ</a:t>
          </a:r>
        </a:p>
        <a:p>
          <a:r>
            <a:rPr lang="th-TH" sz="2400" b="1" dirty="0" smtClean="0"/>
            <a:t>ขับเคลื่อนการจัดการเรียนการสอนสะเต็มศึกษาในสถานศึกษา</a:t>
          </a:r>
          <a:endParaRPr lang="en-GB" sz="2400" b="1" dirty="0"/>
        </a:p>
      </dgm:t>
    </dgm:pt>
    <dgm:pt modelId="{8CF3BA00-68F5-4A41-A940-925ADF1C6FCA}" type="parTrans" cxnId="{F07C76A5-398B-4A17-B542-4CD8585FBDD9}">
      <dgm:prSet/>
      <dgm:spPr/>
      <dgm:t>
        <a:bodyPr/>
        <a:lstStyle/>
        <a:p>
          <a:endParaRPr lang="en-GB"/>
        </a:p>
      </dgm:t>
    </dgm:pt>
    <dgm:pt modelId="{96F8169F-73BC-4EB2-B6A5-D5568570293E}" type="sibTrans" cxnId="{F07C76A5-398B-4A17-B542-4CD8585FBDD9}">
      <dgm:prSet/>
      <dgm:spPr/>
      <dgm:t>
        <a:bodyPr/>
        <a:lstStyle/>
        <a:p>
          <a:endParaRPr lang="en-GB"/>
        </a:p>
      </dgm:t>
    </dgm:pt>
    <dgm:pt modelId="{1CD8D611-6A7A-4BFF-B793-507E96CE7EFF}" type="pres">
      <dgm:prSet presAssocID="{B2BA0D43-7B87-4D99-9FCE-B3B766476017}" presName="compositeShape" presStyleCnt="0">
        <dgm:presLayoutVars>
          <dgm:dir/>
          <dgm:resizeHandles/>
        </dgm:presLayoutVars>
      </dgm:prSet>
      <dgm:spPr/>
    </dgm:pt>
    <dgm:pt modelId="{8FDCF725-00BB-4995-91A8-781B7246999F}" type="pres">
      <dgm:prSet presAssocID="{B2BA0D43-7B87-4D99-9FCE-B3B766476017}" presName="pyramid" presStyleLbl="node1" presStyleIdx="0" presStyleCnt="1" custLinFactNeighborX="-31596"/>
      <dgm:spPr/>
    </dgm:pt>
    <dgm:pt modelId="{D5A48BE7-A405-45B8-8673-9024C3B42E9F}" type="pres">
      <dgm:prSet presAssocID="{B2BA0D43-7B87-4D99-9FCE-B3B766476017}" presName="theList" presStyleCnt="0"/>
      <dgm:spPr/>
    </dgm:pt>
    <dgm:pt modelId="{E217C5DA-71BA-4742-B503-4F39F8506559}" type="pres">
      <dgm:prSet presAssocID="{39849E2B-700F-40A9-AFD1-617528B07F98}" presName="aNode" presStyleLbl="fgAcc1" presStyleIdx="0" presStyleCnt="3" custScaleX="183930" custLinFactNeighborX="13294" custLinFactNeighborY="5796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01FE613-9715-447A-9794-8E915CCD422B}" type="pres">
      <dgm:prSet presAssocID="{39849E2B-700F-40A9-AFD1-617528B07F98}" presName="aSpace" presStyleCnt="0"/>
      <dgm:spPr/>
    </dgm:pt>
    <dgm:pt modelId="{CBF5045F-3F4E-4857-AAF9-A0C67F668878}" type="pres">
      <dgm:prSet presAssocID="{CBC8D8F4-2F3E-4B72-9FAE-4B1D16D21B9D}" presName="aNode" presStyleLbl="fgAcc1" presStyleIdx="1" presStyleCnt="3" custScaleX="183930" custLinFactNeighborX="13294" custLinFactNeighborY="5796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FE2191A-E644-4962-BB6B-33B9C472D41F}" type="pres">
      <dgm:prSet presAssocID="{CBC8D8F4-2F3E-4B72-9FAE-4B1D16D21B9D}" presName="aSpace" presStyleCnt="0"/>
      <dgm:spPr/>
    </dgm:pt>
    <dgm:pt modelId="{2A2AEC86-8761-402C-AD96-3B31DE44025C}" type="pres">
      <dgm:prSet presAssocID="{0691CB76-6E6A-4DF6-B615-C3CD6B0AD53B}" presName="aNode" presStyleLbl="fgAcc1" presStyleIdx="2" presStyleCnt="3" custScaleX="183930" custLinFactNeighborX="13294" custLinFactNeighborY="5796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3DE6A67-3490-472B-BA89-FB9956C139D5}" type="pres">
      <dgm:prSet presAssocID="{0691CB76-6E6A-4DF6-B615-C3CD6B0AD53B}" presName="aSpace" presStyleCnt="0"/>
      <dgm:spPr/>
    </dgm:pt>
  </dgm:ptLst>
  <dgm:cxnLst>
    <dgm:cxn modelId="{3233DCA6-4FB1-46BD-AAB1-8CBF6DF45943}" srcId="{B2BA0D43-7B87-4D99-9FCE-B3B766476017}" destId="{CBC8D8F4-2F3E-4B72-9FAE-4B1D16D21B9D}" srcOrd="1" destOrd="0" parTransId="{00DFFD0F-A63D-49E3-9D47-EB6244FC83CA}" sibTransId="{645E9166-C43D-47C5-A8D4-E969EF10CD90}"/>
    <dgm:cxn modelId="{DE40FC83-6303-42FE-8307-72192276FD5F}" srcId="{B2BA0D43-7B87-4D99-9FCE-B3B766476017}" destId="{39849E2B-700F-40A9-AFD1-617528B07F98}" srcOrd="0" destOrd="0" parTransId="{658726D3-8089-4066-8662-E3629214B236}" sibTransId="{1BCFD334-4653-4696-9DC2-625DAA2E3616}"/>
    <dgm:cxn modelId="{E360D604-84C1-410F-8E16-B1924C018ACD}" type="presOf" srcId="{0691CB76-6E6A-4DF6-B615-C3CD6B0AD53B}" destId="{2A2AEC86-8761-402C-AD96-3B31DE44025C}" srcOrd="0" destOrd="0" presId="urn:microsoft.com/office/officeart/2005/8/layout/pyramid2"/>
    <dgm:cxn modelId="{C422063D-31BA-4EE2-BE8E-59559017F225}" type="presOf" srcId="{B2BA0D43-7B87-4D99-9FCE-B3B766476017}" destId="{1CD8D611-6A7A-4BFF-B793-507E96CE7EFF}" srcOrd="0" destOrd="0" presId="urn:microsoft.com/office/officeart/2005/8/layout/pyramid2"/>
    <dgm:cxn modelId="{F07C76A5-398B-4A17-B542-4CD8585FBDD9}" srcId="{B2BA0D43-7B87-4D99-9FCE-B3B766476017}" destId="{0691CB76-6E6A-4DF6-B615-C3CD6B0AD53B}" srcOrd="2" destOrd="0" parTransId="{8CF3BA00-68F5-4A41-A940-925ADF1C6FCA}" sibTransId="{96F8169F-73BC-4EB2-B6A5-D5568570293E}"/>
    <dgm:cxn modelId="{44359CB3-86BF-4AA4-90E4-81DB88CA397A}" type="presOf" srcId="{CBC8D8F4-2F3E-4B72-9FAE-4B1D16D21B9D}" destId="{CBF5045F-3F4E-4857-AAF9-A0C67F668878}" srcOrd="0" destOrd="0" presId="urn:microsoft.com/office/officeart/2005/8/layout/pyramid2"/>
    <dgm:cxn modelId="{B2A6C161-2A9B-4D45-A586-58F268146EF0}" type="presOf" srcId="{39849E2B-700F-40A9-AFD1-617528B07F98}" destId="{E217C5DA-71BA-4742-B503-4F39F8506559}" srcOrd="0" destOrd="0" presId="urn:microsoft.com/office/officeart/2005/8/layout/pyramid2"/>
    <dgm:cxn modelId="{229B15BE-2837-45E9-A489-74BBE4972CAE}" type="presParOf" srcId="{1CD8D611-6A7A-4BFF-B793-507E96CE7EFF}" destId="{8FDCF725-00BB-4995-91A8-781B7246999F}" srcOrd="0" destOrd="0" presId="urn:microsoft.com/office/officeart/2005/8/layout/pyramid2"/>
    <dgm:cxn modelId="{99660985-55C2-481D-A383-81CD239B6D7F}" type="presParOf" srcId="{1CD8D611-6A7A-4BFF-B793-507E96CE7EFF}" destId="{D5A48BE7-A405-45B8-8673-9024C3B42E9F}" srcOrd="1" destOrd="0" presId="urn:microsoft.com/office/officeart/2005/8/layout/pyramid2"/>
    <dgm:cxn modelId="{B7C7C04F-BE3C-4F25-85B3-CC19F4621C07}" type="presParOf" srcId="{D5A48BE7-A405-45B8-8673-9024C3B42E9F}" destId="{E217C5DA-71BA-4742-B503-4F39F8506559}" srcOrd="0" destOrd="0" presId="urn:microsoft.com/office/officeart/2005/8/layout/pyramid2"/>
    <dgm:cxn modelId="{C663BD68-8798-4D56-8ACB-D86C44EBA927}" type="presParOf" srcId="{D5A48BE7-A405-45B8-8673-9024C3B42E9F}" destId="{301FE613-9715-447A-9794-8E915CCD422B}" srcOrd="1" destOrd="0" presId="urn:microsoft.com/office/officeart/2005/8/layout/pyramid2"/>
    <dgm:cxn modelId="{CF322408-D312-4A33-94B8-764687A0F218}" type="presParOf" srcId="{D5A48BE7-A405-45B8-8673-9024C3B42E9F}" destId="{CBF5045F-3F4E-4857-AAF9-A0C67F668878}" srcOrd="2" destOrd="0" presId="urn:microsoft.com/office/officeart/2005/8/layout/pyramid2"/>
    <dgm:cxn modelId="{55BDAB49-2D02-4DC7-A1F4-7F830ED39E97}" type="presParOf" srcId="{D5A48BE7-A405-45B8-8673-9024C3B42E9F}" destId="{5FE2191A-E644-4962-BB6B-33B9C472D41F}" srcOrd="3" destOrd="0" presId="urn:microsoft.com/office/officeart/2005/8/layout/pyramid2"/>
    <dgm:cxn modelId="{494E081A-1C28-4521-951C-B7607CEBB438}" type="presParOf" srcId="{D5A48BE7-A405-45B8-8673-9024C3B42E9F}" destId="{2A2AEC86-8761-402C-AD96-3B31DE44025C}" srcOrd="4" destOrd="0" presId="urn:microsoft.com/office/officeart/2005/8/layout/pyramid2"/>
    <dgm:cxn modelId="{8E29CC4C-74A0-4E78-8C59-5FBB7ABF1334}" type="presParOf" srcId="{D5A48BE7-A405-45B8-8673-9024C3B42E9F}" destId="{43DE6A67-3490-472B-BA89-FB9956C139D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662AF-B1EB-459D-BB7C-E9152F900128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C108C-EF36-49BC-A263-883282B40BA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566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A88E8-30EB-4668-860D-58191BA135B1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BF531-5D76-46CC-8856-3C45E375C15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611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EBF20-5E03-4007-A9C3-9D899999E300}" type="slidenum">
              <a:rPr lang="th-TH" smtClean="0">
                <a:solidFill>
                  <a:prstClr val="black"/>
                </a:solidFill>
              </a:rPr>
              <a:pPr/>
              <a:t>19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6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D57FA-D792-413F-B5B1-D281EF1D019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9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D57FA-D792-413F-B5B1-D281EF1D019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75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D57FA-D792-413F-B5B1-D281EF1D019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75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D57FA-D792-413F-B5B1-D281EF1D019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7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D57FA-D792-413F-B5B1-D281EF1D019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75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CA28D-3CC5-4B41-872F-379E8B728507}" type="slidenum">
              <a:rPr lang="th-TH" smtClean="0">
                <a:solidFill>
                  <a:prstClr val="black"/>
                </a:solidFill>
              </a:rPr>
              <a:pPr/>
              <a:t>31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56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CA28D-3CC5-4B41-872F-379E8B728507}" type="slidenum">
              <a:rPr lang="th-TH" smtClean="0">
                <a:solidFill>
                  <a:prstClr val="black"/>
                </a:solidFill>
              </a:rPr>
              <a:pPr/>
              <a:t>34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56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4198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E8775B-17B7-4D6B-93AC-1BE6634E5DEB}" type="slidenum">
              <a:rPr lang="th-TH" smtClean="0">
                <a:solidFill>
                  <a:prstClr val="black"/>
                </a:solidFill>
              </a:rPr>
              <a:pPr/>
              <a:t>35</a:t>
            </a:fld>
            <a:endParaRPr lang="th-TH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97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296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8242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35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40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33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16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6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60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96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7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4040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4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30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98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1371-46A5-4FAE-8A57-8CE8207FA35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5AE-3AE7-442D-8BE2-C01B59BE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99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1371-46A5-4FAE-8A57-8CE8207FA35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5AE-3AE7-442D-8BE2-C01B59BE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14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1371-46A5-4FAE-8A57-8CE8207FA35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5AE-3AE7-442D-8BE2-C01B59BE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59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1371-46A5-4FAE-8A57-8CE8207FA35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5AE-3AE7-442D-8BE2-C01B59BE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69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1371-46A5-4FAE-8A57-8CE8207FA35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5AE-3AE7-442D-8BE2-C01B59BE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43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1371-46A5-4FAE-8A57-8CE8207FA35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5AE-3AE7-442D-8BE2-C01B59BE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47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1371-46A5-4FAE-8A57-8CE8207FA35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5AE-3AE7-442D-8BE2-C01B59BE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8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3320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1371-46A5-4FAE-8A57-8CE8207FA35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5AE-3AE7-442D-8BE2-C01B59BE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9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1371-46A5-4FAE-8A57-8CE8207FA35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5AE-3AE7-442D-8BE2-C01B59BE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37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1371-46A5-4FAE-8A57-8CE8207FA35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5AE-3AE7-442D-8BE2-C01B59BE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24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1371-46A5-4FAE-8A57-8CE8207FA35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85AE-3AE7-442D-8BE2-C01B59BE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93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B75C-1A9C-47FF-A979-94CDDD02DE3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5BD1-4F73-4D24-B7AF-66CC50D8D0D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57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B75C-1A9C-47FF-A979-94CDDD02DE3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5BD1-4F73-4D24-B7AF-66CC50D8D0D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32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B75C-1A9C-47FF-A979-94CDDD02DE3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5BD1-4F73-4D24-B7AF-66CC50D8D0D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28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B75C-1A9C-47FF-A979-94CDDD02DE3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5BD1-4F73-4D24-B7AF-66CC50D8D0D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28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B75C-1A9C-47FF-A979-94CDDD02DE3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5BD1-4F73-4D24-B7AF-66CC50D8D0D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30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B75C-1A9C-47FF-A979-94CDDD02DE3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5BD1-4F73-4D24-B7AF-66CC50D8D0D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7523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B75C-1A9C-47FF-A979-94CDDD02DE3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5BD1-4F73-4D24-B7AF-66CC50D8D0D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54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B75C-1A9C-47FF-A979-94CDDD02DE3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5BD1-4F73-4D24-B7AF-66CC50D8D0D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65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B75C-1A9C-47FF-A979-94CDDD02DE3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5BD1-4F73-4D24-B7AF-66CC50D8D0D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13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B75C-1A9C-47FF-A979-94CDDD02DE3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5BD1-4F73-4D24-B7AF-66CC50D8D0D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11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B75C-1A9C-47FF-A979-94CDDD02DE3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5BD1-4F73-4D24-B7AF-66CC50D8D0D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482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41FB-257C-42C5-9E61-769AE90CE2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83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F90B-1F4E-4040-8A09-C3D2647DA1E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57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F7C0-AFDA-49F7-BDDC-43011AC472F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709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CC94-F941-4899-B964-8F9D2FFB77F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50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8D53-9280-4EB2-99A7-CD3BE85DEE3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8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2225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A003-DC33-4677-B2A0-06CA8CCB638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00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9DDB-A036-4634-B765-3B357FCBD4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54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E925-F4D9-4608-A6EC-345DEA0358A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094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2CDE-5EEB-48F0-8BDA-FFCCEC16E0E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04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128A-16A7-41F9-887F-5BC2103794E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84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7040-4FF7-4C30-BE10-A2FEFC5519C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08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00B6-70FA-40DC-BE00-3957D644D19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2C1C9-FA33-4A71-9C34-59EA1852F821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273941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874F-33CF-4443-A57D-845A7DB6CAE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47887-4010-4356-8DC2-426B2D2D6910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877264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D2C8-1081-4819-B60B-E086A35172E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FEC33-1C69-47F6-B6FF-864190556204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485020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64BB-C1E3-4B3E-A56D-55292C21490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6D031-A15D-4F7F-B0BA-10F938068561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5873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0997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A8CD7-B241-4FC7-895D-3C5F7A04D79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2BDBC-ACE8-4FF1-B588-6288A89A2B7D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765780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0555-FA76-450D-8187-F31DE35946E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49A28-AA31-498E-8564-F76D1541FFDA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889718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8F78-006C-4CBD-9F32-E462B779E64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14179-C57C-4CB7-A457-873D8CB52D75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636297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F70F-8981-40C2-B6A6-2C9A4FBC44F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AF28E-1AD4-4E6E-A19C-5D0042A69E7C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72055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5226-E645-49BC-86E2-EEF3DFFA409B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CF69D-48CB-470B-89A2-0DCD2EF38065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515350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84A4-BD10-4DDD-9CD3-B00F87322E8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07AC0-9046-4AE2-B4C8-4ECD17CCCC6B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311468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4F103-111A-4368-8683-D5F0187CF63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78D7-29CE-42F0-BDAA-33698CE54790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754217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10C09-AF6A-46BD-9450-2EFF1E04C92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1E9D-9EAC-4DD0-8542-20AFFAB0B9E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756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C8D5-583E-4963-863F-E5AC0BB43E2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86A5-6A00-49E9-9777-D32677B9997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32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2E634-22C8-4A8D-9FDB-D23602E6630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C460-3770-459D-A08A-B646D4C4737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3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62473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F54D-AAD1-47FB-B1A8-82C67A26B00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5FDBF-1DCD-494D-9658-2FFC0C60D429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67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66D2-E98C-4614-BDBC-FB56BA80D84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BE96-3698-4CFA-9401-EEE39F773B1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585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FAF7-B058-48D7-9184-A90080CE4DA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8F41-9CF3-444F-9034-06A037C9C8C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957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119E-2B53-4DC5-AFD7-119FA135C2A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71BBE-532F-4C13-8DED-C121B457824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580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3C22-81C4-4D63-B7DB-7C1D7945E5A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AEA4-F0E6-481B-9A7D-A47B4EBCC02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458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4334-DCC7-4C4E-A72F-093CB694D42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2270A-87A3-487B-8826-2B5C2C05BB7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27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90AC-546F-4A01-9633-762CD74262A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E07E-CCD9-4A6A-B736-10DF58BAE4AB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75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C7BF8-7B59-4B67-834E-E6CE9EBA8EE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FF8F2-680B-4FBA-BFF7-309676B26A3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324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56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2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6849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965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535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535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859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244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85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307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406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049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450-9BE8-4999-895B-755597C42BA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2C77-7266-4F62-82CD-A10E3B85F4D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1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33612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450-9BE8-4999-895B-755597C42BA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2C77-7266-4F62-82CD-A10E3B85F4D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282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450-9BE8-4999-895B-755597C42BA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2C77-7266-4F62-82CD-A10E3B85F4D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208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450-9BE8-4999-895B-755597C42BA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2C77-7266-4F62-82CD-A10E3B85F4D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832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450-9BE8-4999-895B-755597C42BA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2C77-7266-4F62-82CD-A10E3B85F4D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229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450-9BE8-4999-895B-755597C42BA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2C77-7266-4F62-82CD-A10E3B85F4D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15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450-9BE8-4999-895B-755597C42BA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2C77-7266-4F62-82CD-A10E3B85F4D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76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450-9BE8-4999-895B-755597C42BA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2C77-7266-4F62-82CD-A10E3B85F4D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877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450-9BE8-4999-895B-755597C42BA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2C77-7266-4F62-82CD-A10E3B85F4D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72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450-9BE8-4999-895B-755597C42BA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2C77-7266-4F62-82CD-A10E3B85F4D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540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7450-9BE8-4999-895B-755597C42BA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2C77-7266-4F62-82CD-A10E3B85F4D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6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179B-97E1-4D53-B65E-25028B319FC7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224D-881B-4603-AF98-72464EBCFC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538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D9F0011-89F6-4AAF-AE95-ABB9C1E72C82}" type="datetimeFigureOut">
              <a:rPr lang="th-TH" smtClean="0">
                <a:solidFill>
                  <a:prstClr val="white">
                    <a:alpha val="50000"/>
                  </a:prstClr>
                </a:solidFill>
              </a:rPr>
              <a:pPr/>
              <a:t>17/05/59</a:t>
            </a:fld>
            <a:endParaRPr lang="th-TH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43FF92-E523-42B5-9C72-4283977F8886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02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F1371-46A5-4FAE-8A57-8CE8207FA35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85AE-3AE7-442D-8BE2-C01B59BE81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0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7B75C-1A9C-47FF-A979-94CDDD02DE3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5BD1-4F73-4D24-B7AF-66CC50D8D0D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6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A7ED-66ED-4025-9AC5-06705FADB98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6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  <a:endParaRPr lang="th-TH" alt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  <a:endParaRPr lang="th-TH" alt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862E3D-F59E-4491-9242-6DABB1C5654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2AFA7D-0EA6-43BD-85C8-2BD0016D086E}" type="slidenum">
              <a:rPr lang="th-TH" alt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559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7FE9A6-7A40-454F-B99B-2A99BFF2B84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1E1D5E-A088-410B-BD13-AAF9F1F660C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2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179B-97E1-4D53-B65E-25028B319FC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224D-881B-4603-AF98-72464EBCFC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6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7450-9BE8-4999-895B-755597C42BA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42C77-7266-4F62-82CD-A10E3B85F4D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3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url=http://pirun.ku.ac.th/~b5510802201/history.html&amp;rct=j&amp;frm=1&amp;q=&amp;esrc=s&amp;sa=U&amp;ved=0ahUKEwiwie71odTMAhVEro8KHZ3dDToQwW4IGzAD&amp;sig2=eWdEq19yPdu5M3Es7T9z8Q&amp;usg=AFQjCNHXNePv21DWoK6Dpeyt5OhdgPo7V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th/url?sa=i&amp;rct=j&amp;q=&amp;esrc=s&amp;source=images&amp;cd=&amp;cad=rja&amp;uact=8&amp;ved=0ahUKEwi7_efThbvMAhVSc44KHQV6DdAQjRwIBw&amp;url=http://www.freepik.com/free-photos-vectors/student-icon&amp;psig=AFQjCNFOnKlfEuCW3wwGwWXwMYYOqdcuMg&amp;ust=1462266536368997" TargetMode="Externa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policy30\AppData\Local\Microsoft\Windows\Temporary Internet Files\Content.IE5\M7OOQOAX\ปก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5733256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บรรยายโดย  พันเอก ณัฐพงษ์  เพราแก้ว</a:t>
            </a:r>
          </a:p>
          <a:p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   เลขานุการรัฐมนตรีว่าการกระทรวงศึกษาธิการ</a:t>
            </a:r>
            <a:endParaRPr lang="th-TH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36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13356" y="116632"/>
            <a:ext cx="8352928" cy="516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</a:t>
            </a:r>
            <a:r>
              <a:rPr lang="th-TH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ระเด็นปัญหาของการศึกษาไทย</a:t>
            </a:r>
            <a:endParaRPr lang="th-TH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6"/>
          <p:cNvSpPr/>
          <p:nvPr/>
        </p:nvSpPr>
        <p:spPr>
          <a:xfrm>
            <a:off x="5298792" y="4041068"/>
            <a:ext cx="1758094" cy="1044116"/>
          </a:xfrm>
          <a:prstGeom prst="roundRect">
            <a:avLst/>
          </a:prstGeom>
          <a:solidFill>
            <a:srgbClr val="FFFF00"/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</a:t>
            </a:r>
          </a:p>
          <a:p>
            <a:pPr algn="ctr"/>
            <a:r>
              <a:rPr 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และการพัฒนามาตรฐานการศึกษา</a:t>
            </a:r>
            <a:endParaRPr lang="en-US" sz="22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ounded Rectangle 7"/>
          <p:cNvSpPr/>
          <p:nvPr/>
        </p:nvSpPr>
        <p:spPr>
          <a:xfrm>
            <a:off x="1560229" y="3933056"/>
            <a:ext cx="1800200" cy="1044116"/>
          </a:xfrm>
          <a:prstGeom prst="roundRect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การบริหารจัดการ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ounded Rectangle 18"/>
          <p:cNvSpPr/>
          <p:nvPr/>
        </p:nvSpPr>
        <p:spPr>
          <a:xfrm>
            <a:off x="5226283" y="2615704"/>
            <a:ext cx="1830603" cy="92021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ผลิต พัฒนากำลังคนและงานวิจัย </a:t>
            </a:r>
            <a:endParaRPr lang="th-TH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ounded Rectangle 167"/>
          <p:cNvSpPr/>
          <p:nvPr/>
        </p:nvSpPr>
        <p:spPr>
          <a:xfrm>
            <a:off x="1623245" y="2564906"/>
            <a:ext cx="1737185" cy="9117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ครู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ounded Rectangle 168"/>
          <p:cNvSpPr/>
          <p:nvPr/>
        </p:nvSpPr>
        <p:spPr>
          <a:xfrm>
            <a:off x="3530431" y="1772816"/>
            <a:ext cx="1737185" cy="792088"/>
          </a:xfrm>
          <a:prstGeom prst="roundRect">
            <a:avLst/>
          </a:prstGeom>
          <a:solidFill>
            <a:srgbClr val="CC9900"/>
          </a:solidFill>
          <a:ln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หลักสูตรและกระบวนการเรียนรู้</a:t>
            </a:r>
            <a:endParaRPr lang="en-US" sz="20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ounded Rectangle 127"/>
          <p:cNvSpPr/>
          <p:nvPr/>
        </p:nvSpPr>
        <p:spPr>
          <a:xfrm>
            <a:off x="3419873" y="5105877"/>
            <a:ext cx="1818151" cy="996699"/>
          </a:xfrm>
          <a:prstGeom prst="roundRect">
            <a:avLst/>
          </a:prstGeom>
          <a:solidFill>
            <a:srgbClr val="FF0066"/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ICT </a:t>
            </a:r>
            <a:r>
              <a:rPr lang="th-TH" sz="32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เพื่อการศึกษา</a:t>
            </a:r>
            <a:endParaRPr 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2163299" y="719351"/>
            <a:ext cx="1300200" cy="291645"/>
          </a:xfrm>
          <a:prstGeom prst="roundRect">
            <a:avLst/>
          </a:prstGeom>
          <a:solidFill>
            <a:srgbClr val="CC9900"/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6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เด็กเครียด</a:t>
            </a:r>
            <a:endParaRPr lang="en-US" sz="16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ounded Rectangle 149"/>
          <p:cNvSpPr/>
          <p:nvPr/>
        </p:nvSpPr>
        <p:spPr>
          <a:xfrm>
            <a:off x="4731841" y="1175066"/>
            <a:ext cx="1615621" cy="433817"/>
          </a:xfrm>
          <a:prstGeom prst="roundRect">
            <a:avLst/>
          </a:prstGeom>
          <a:solidFill>
            <a:srgbClr val="CC9900"/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6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กระบวนการเรียนรู้ไม่พัฒนาทักษะเด็ก</a:t>
            </a:r>
            <a:endParaRPr lang="en-US" sz="16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Rounded Rectangle 157"/>
          <p:cNvSpPr/>
          <p:nvPr/>
        </p:nvSpPr>
        <p:spPr>
          <a:xfrm>
            <a:off x="6403415" y="627358"/>
            <a:ext cx="784669" cy="974741"/>
          </a:xfrm>
          <a:prstGeom prst="roundRect">
            <a:avLst/>
          </a:prstGeom>
          <a:solidFill>
            <a:srgbClr val="CC9900"/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4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การเรียนภาษาอังกฤษ</a:t>
            </a:r>
            <a:br>
              <a:rPr lang="th-TH" sz="14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ขาดมาตรฐาน</a:t>
            </a:r>
            <a:endParaRPr lang="th-TH" sz="14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Rectangle 159"/>
          <p:cNvSpPr/>
          <p:nvPr/>
        </p:nvSpPr>
        <p:spPr>
          <a:xfrm>
            <a:off x="3521923" y="1174455"/>
            <a:ext cx="1152128" cy="401337"/>
          </a:xfrm>
          <a:prstGeom prst="roundRect">
            <a:avLst/>
          </a:prstGeom>
          <a:solidFill>
            <a:srgbClr val="CC9900"/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6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เด็กเรียนเยอะ</a:t>
            </a:r>
            <a:endParaRPr lang="en-US" sz="16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ectangle 164"/>
          <p:cNvSpPr/>
          <p:nvPr/>
        </p:nvSpPr>
        <p:spPr>
          <a:xfrm>
            <a:off x="2163299" y="1061796"/>
            <a:ext cx="1300200" cy="509159"/>
          </a:xfrm>
          <a:prstGeom prst="roundRect">
            <a:avLst/>
          </a:prstGeom>
          <a:solidFill>
            <a:srgbClr val="CC9900"/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6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เด็กไม่มีความสุขกับการ</a:t>
            </a:r>
            <a:r>
              <a:rPr lang="th-TH" sz="16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เรียน</a:t>
            </a:r>
            <a:endParaRPr lang="en-US" sz="16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Rectangle 164"/>
          <p:cNvSpPr/>
          <p:nvPr/>
        </p:nvSpPr>
        <p:spPr>
          <a:xfrm>
            <a:off x="4724459" y="673717"/>
            <a:ext cx="1623003" cy="462637"/>
          </a:xfrm>
          <a:prstGeom prst="roundRect">
            <a:avLst/>
          </a:prstGeom>
          <a:solidFill>
            <a:srgbClr val="CC9900"/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4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เนื้อหาไม่สอดคล้องกับบริบทของสังคมที่เปลี่ยนแปลง</a:t>
            </a:r>
          </a:p>
        </p:txBody>
      </p:sp>
      <p:sp>
        <p:nvSpPr>
          <p:cNvPr id="27" name="Rectangle 164"/>
          <p:cNvSpPr/>
          <p:nvPr/>
        </p:nvSpPr>
        <p:spPr>
          <a:xfrm>
            <a:off x="3521923" y="716514"/>
            <a:ext cx="1152128" cy="401337"/>
          </a:xfrm>
          <a:prstGeom prst="roundRect">
            <a:avLst/>
          </a:prstGeom>
          <a:solidFill>
            <a:srgbClr val="CC9900"/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6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ผลสัมฤทธิ์</a:t>
            </a:r>
            <a:r>
              <a:rPr lang="th-TH" sz="16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ต่ำ</a:t>
            </a:r>
            <a:endParaRPr lang="en-US" sz="16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Rounded Rectangle 12"/>
          <p:cNvSpPr/>
          <p:nvPr/>
        </p:nvSpPr>
        <p:spPr>
          <a:xfrm>
            <a:off x="171287" y="2948522"/>
            <a:ext cx="1247821" cy="383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8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ครูไม่เก่ง</a:t>
            </a:r>
            <a:endParaRPr lang="en-US" sz="18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Rounded Rectangle 13">
            <a:hlinkClick r:id="" action="ppaction://noaction"/>
          </p:cNvPr>
          <p:cNvSpPr/>
          <p:nvPr/>
        </p:nvSpPr>
        <p:spPr>
          <a:xfrm>
            <a:off x="145887" y="1652899"/>
            <a:ext cx="1316764" cy="5469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8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ครูไม่ครบชั้น </a:t>
            </a:r>
          </a:p>
          <a:p>
            <a:pPr algn="ctr"/>
            <a:r>
              <a:rPr lang="th-TH" sz="18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สอนไม่ตรงเอก</a:t>
            </a:r>
            <a:endParaRPr lang="en-US" sz="18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Rounded Rectangle 14"/>
          <p:cNvSpPr/>
          <p:nvPr/>
        </p:nvSpPr>
        <p:spPr>
          <a:xfrm>
            <a:off x="145506" y="1149378"/>
            <a:ext cx="1286303" cy="4215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ภาระงานเยอะ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Rounded Rectangle 15"/>
          <p:cNvSpPr/>
          <p:nvPr/>
        </p:nvSpPr>
        <p:spPr>
          <a:xfrm>
            <a:off x="152064" y="2279458"/>
            <a:ext cx="1286303" cy="5962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8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ครูขาดขวัญ</a:t>
            </a:r>
          </a:p>
          <a:p>
            <a:pPr algn="ctr"/>
            <a:r>
              <a:rPr lang="th-TH" sz="18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และกำลังใจ</a:t>
            </a:r>
            <a:endParaRPr lang="en-US" sz="18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Rounded Rectangle 12"/>
          <p:cNvSpPr/>
          <p:nvPr/>
        </p:nvSpPr>
        <p:spPr>
          <a:xfrm>
            <a:off x="7337257" y="990456"/>
            <a:ext cx="833989" cy="10998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ขาดกำลังแรงงานสายวิชาชีพ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Rounded Rectangle 149"/>
          <p:cNvSpPr/>
          <p:nvPr/>
        </p:nvSpPr>
        <p:spPr>
          <a:xfrm>
            <a:off x="7294648" y="2256553"/>
            <a:ext cx="1763792" cy="8074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มาตรฐานฝีมือ</a:t>
            </a:r>
            <a:b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</a:b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ยังไม่เป็นที่ยอมรับ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จากสถานประกอบการ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Rounded Rectangle 157"/>
          <p:cNvSpPr/>
          <p:nvPr/>
        </p:nvSpPr>
        <p:spPr>
          <a:xfrm>
            <a:off x="7315245" y="3136650"/>
            <a:ext cx="1759352" cy="7966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การผลิตบัณฑิต</a:t>
            </a:r>
          </a:p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ในสาขาวิชาที่ไม่เป็นไปตามความต้องการของ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ประเทศ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Rounded Rectangle 397"/>
          <p:cNvSpPr/>
          <p:nvPr/>
        </p:nvSpPr>
        <p:spPr>
          <a:xfrm>
            <a:off x="8238150" y="988623"/>
            <a:ext cx="785647" cy="1088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งานวิจัยไม่สามารถนำไปใช้งานได้จริง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Rounded Rectangle 18"/>
          <p:cNvSpPr/>
          <p:nvPr/>
        </p:nvSpPr>
        <p:spPr>
          <a:xfrm>
            <a:off x="2075546" y="6250104"/>
            <a:ext cx="954564" cy="374335"/>
          </a:xfrm>
          <a:prstGeom prst="rect">
            <a:avLst/>
          </a:prstGeom>
          <a:solidFill>
            <a:srgbClr val="FF9999"/>
          </a:solidFill>
          <a:ln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ไม่ทั่วถึง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Rounded Rectangle 18"/>
          <p:cNvSpPr/>
          <p:nvPr/>
        </p:nvSpPr>
        <p:spPr>
          <a:xfrm>
            <a:off x="3070702" y="6255378"/>
            <a:ext cx="943207" cy="356629"/>
          </a:xfrm>
          <a:prstGeom prst="rect">
            <a:avLst/>
          </a:prstGeom>
          <a:solidFill>
            <a:srgbClr val="FF9999"/>
          </a:solidFill>
          <a:ln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ทับซ้อน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Rounded Rectangle 18"/>
          <p:cNvSpPr/>
          <p:nvPr/>
        </p:nvSpPr>
        <p:spPr>
          <a:xfrm>
            <a:off x="2098330" y="5280373"/>
            <a:ext cx="1224476" cy="359545"/>
          </a:xfrm>
          <a:prstGeom prst="rect">
            <a:avLst/>
          </a:prstGeom>
          <a:solidFill>
            <a:srgbClr val="FF9999"/>
          </a:solidFill>
          <a:ln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ขาดความเสถียร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Rounded Rectangle 18"/>
          <p:cNvSpPr/>
          <p:nvPr/>
        </p:nvSpPr>
        <p:spPr>
          <a:xfrm>
            <a:off x="4066198" y="6240721"/>
            <a:ext cx="1331287" cy="369066"/>
          </a:xfrm>
          <a:prstGeom prst="rect">
            <a:avLst/>
          </a:prstGeom>
          <a:solidFill>
            <a:srgbClr val="FF9999"/>
          </a:solidFill>
          <a:ln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ขาดการบูร</a:t>
            </a:r>
            <a:r>
              <a:rPr lang="th-TH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Rounded Rectangle 18"/>
          <p:cNvSpPr/>
          <p:nvPr/>
        </p:nvSpPr>
        <p:spPr>
          <a:xfrm>
            <a:off x="2073405" y="5748873"/>
            <a:ext cx="1262100" cy="337090"/>
          </a:xfrm>
          <a:prstGeom prst="rect">
            <a:avLst/>
          </a:prstGeom>
          <a:solidFill>
            <a:srgbClr val="FF9999"/>
          </a:solidFill>
          <a:ln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ไม่ทันสมัย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Rounded Rectangle 18"/>
          <p:cNvSpPr/>
          <p:nvPr/>
        </p:nvSpPr>
        <p:spPr>
          <a:xfrm>
            <a:off x="5368513" y="5399523"/>
            <a:ext cx="1331287" cy="517897"/>
          </a:xfrm>
          <a:prstGeom prst="rect">
            <a:avLst/>
          </a:prstGeom>
          <a:solidFill>
            <a:srgbClr val="FF9999"/>
          </a:solidFill>
          <a:ln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ไม่ได้นำข้อมูลมาใช้ในการตัดสินใจ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Rounded Rectangle 18"/>
          <p:cNvSpPr/>
          <p:nvPr/>
        </p:nvSpPr>
        <p:spPr>
          <a:xfrm>
            <a:off x="5464463" y="6062132"/>
            <a:ext cx="1331287" cy="517897"/>
          </a:xfrm>
          <a:prstGeom prst="rect">
            <a:avLst/>
          </a:prstGeom>
          <a:solidFill>
            <a:srgbClr val="FF9999"/>
          </a:solidFill>
          <a:ln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ผลิตแต่ไม่เผยแพร่และนำไปใช้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Rounded Rectangle 149"/>
          <p:cNvSpPr/>
          <p:nvPr/>
        </p:nvSpPr>
        <p:spPr>
          <a:xfrm>
            <a:off x="7262670" y="5250957"/>
            <a:ext cx="755471" cy="1234682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ระบบการศึกษาต่อในแต่ละระดับ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Rounded Rectangle 397"/>
          <p:cNvSpPr/>
          <p:nvPr/>
        </p:nvSpPr>
        <p:spPr>
          <a:xfrm>
            <a:off x="7285025" y="4789862"/>
            <a:ext cx="1729149" cy="380731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การประเมินสถานศึกษา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Rounded Rectangle 157"/>
          <p:cNvSpPr/>
          <p:nvPr/>
        </p:nvSpPr>
        <p:spPr>
          <a:xfrm>
            <a:off x="7282664" y="4332789"/>
            <a:ext cx="1719526" cy="405682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การประเมิน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ครู</a:t>
            </a:r>
          </a:p>
        </p:txBody>
      </p:sp>
      <p:sp>
        <p:nvSpPr>
          <p:cNvPr id="46" name="Rounded Rectangle 12"/>
          <p:cNvSpPr/>
          <p:nvPr/>
        </p:nvSpPr>
        <p:spPr>
          <a:xfrm>
            <a:off x="8087644" y="5250958"/>
            <a:ext cx="936153" cy="1234683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ประเมินผลสัมฤทธิ์ของผู้เรียน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Rounded Rectangle 149"/>
          <p:cNvSpPr/>
          <p:nvPr/>
        </p:nvSpPr>
        <p:spPr>
          <a:xfrm>
            <a:off x="173272" y="5621947"/>
            <a:ext cx="1222429" cy="9272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ระบบงบประมาณ</a:t>
            </a:r>
          </a:p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ที่ไม่สอดคล้องต่อการดำเนินงาน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Rounded Rectangle 157"/>
          <p:cNvSpPr/>
          <p:nvPr/>
        </p:nvSpPr>
        <p:spPr>
          <a:xfrm>
            <a:off x="177464" y="4939712"/>
            <a:ext cx="1222429" cy="5914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การกำกับดูแลขาดประสิทธิภาพ</a:t>
            </a:r>
          </a:p>
        </p:txBody>
      </p:sp>
      <p:sp>
        <p:nvSpPr>
          <p:cNvPr id="52" name="Rounded Rectangle 397"/>
          <p:cNvSpPr/>
          <p:nvPr/>
        </p:nvSpPr>
        <p:spPr>
          <a:xfrm>
            <a:off x="160572" y="4227930"/>
            <a:ext cx="1222429" cy="6287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การกระจายอำนาจ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3" name="Rounded Rectangle 153"/>
          <p:cNvSpPr/>
          <p:nvPr/>
        </p:nvSpPr>
        <p:spPr>
          <a:xfrm>
            <a:off x="162556" y="3534977"/>
            <a:ext cx="1222429" cy="6235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ขาด</a:t>
            </a: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</a:p>
          <a:p>
            <a:pPr algn="ctr"/>
            <a:r>
              <a:rPr lang="th-TH" sz="18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</a:p>
        </p:txBody>
      </p:sp>
      <p:cxnSp>
        <p:nvCxnSpPr>
          <p:cNvPr id="56" name="ตัวเชื่อมต่อตรง 55"/>
          <p:cNvCxnSpPr/>
          <p:nvPr/>
        </p:nvCxnSpPr>
        <p:spPr>
          <a:xfrm>
            <a:off x="1462651" y="3846731"/>
            <a:ext cx="0" cy="239399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ตรง 57"/>
          <p:cNvCxnSpPr>
            <a:stCxn id="52" idx="3"/>
          </p:cNvCxnSpPr>
          <p:nvPr/>
        </p:nvCxnSpPr>
        <p:spPr>
          <a:xfrm>
            <a:off x="1383001" y="4542315"/>
            <a:ext cx="17722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ตัวเชื่อมต่อตรง 59"/>
          <p:cNvCxnSpPr>
            <a:stCxn id="53" idx="3"/>
          </p:cNvCxnSpPr>
          <p:nvPr/>
        </p:nvCxnSpPr>
        <p:spPr>
          <a:xfrm>
            <a:off x="1384985" y="3846731"/>
            <a:ext cx="7766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ตัวเชื่อมต่อตรง 61"/>
          <p:cNvCxnSpPr/>
          <p:nvPr/>
        </p:nvCxnSpPr>
        <p:spPr>
          <a:xfrm flipH="1">
            <a:off x="1383000" y="6240723"/>
            <a:ext cx="55366" cy="938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ตัวเชื่อมต่อตรง 63"/>
          <p:cNvCxnSpPr>
            <a:stCxn id="51" idx="3"/>
            <a:endCxn id="51" idx="3"/>
          </p:cNvCxnSpPr>
          <p:nvPr/>
        </p:nvCxnSpPr>
        <p:spPr>
          <a:xfrm>
            <a:off x="1399892" y="52354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ตัวเชื่อมต่อตรง 65"/>
          <p:cNvCxnSpPr>
            <a:stCxn id="51" idx="3"/>
          </p:cNvCxnSpPr>
          <p:nvPr/>
        </p:nvCxnSpPr>
        <p:spPr>
          <a:xfrm>
            <a:off x="1399893" y="5235412"/>
            <a:ext cx="71722" cy="2769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ตัวเชื่อมต่อตรง 67"/>
          <p:cNvCxnSpPr/>
          <p:nvPr/>
        </p:nvCxnSpPr>
        <p:spPr>
          <a:xfrm>
            <a:off x="1534829" y="1360164"/>
            <a:ext cx="0" cy="179277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ตัวเชื่อมต่อตรง 69"/>
          <p:cNvCxnSpPr>
            <a:stCxn id="28" idx="3"/>
          </p:cNvCxnSpPr>
          <p:nvPr/>
        </p:nvCxnSpPr>
        <p:spPr>
          <a:xfrm>
            <a:off x="1419108" y="3140238"/>
            <a:ext cx="204137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ตัวเชื่อมต่อตรง 71"/>
          <p:cNvCxnSpPr>
            <a:stCxn id="30" idx="3"/>
          </p:cNvCxnSpPr>
          <p:nvPr/>
        </p:nvCxnSpPr>
        <p:spPr>
          <a:xfrm flipV="1">
            <a:off x="1431809" y="1360166"/>
            <a:ext cx="128421" cy="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ตรง 77"/>
          <p:cNvCxnSpPr>
            <a:stCxn id="29" idx="3"/>
          </p:cNvCxnSpPr>
          <p:nvPr/>
        </p:nvCxnSpPr>
        <p:spPr>
          <a:xfrm>
            <a:off x="1462652" y="1926396"/>
            <a:ext cx="7217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ตัวเชื่อมต่อตรง 81"/>
          <p:cNvCxnSpPr>
            <a:stCxn id="31" idx="3"/>
          </p:cNvCxnSpPr>
          <p:nvPr/>
        </p:nvCxnSpPr>
        <p:spPr>
          <a:xfrm flipV="1">
            <a:off x="1438367" y="2577605"/>
            <a:ext cx="121863" cy="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ตัวเชื่อมต่อตรง 83"/>
          <p:cNvCxnSpPr/>
          <p:nvPr/>
        </p:nvCxnSpPr>
        <p:spPr>
          <a:xfrm>
            <a:off x="1867381" y="1696616"/>
            <a:ext cx="4928369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ตัวเชื่อมต่อตรง 85"/>
          <p:cNvCxnSpPr>
            <a:stCxn id="24" idx="2"/>
          </p:cNvCxnSpPr>
          <p:nvPr/>
        </p:nvCxnSpPr>
        <p:spPr>
          <a:xfrm>
            <a:off x="4097986" y="1575790"/>
            <a:ext cx="0" cy="19702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ตัวเชื่อมต่อตรง 87"/>
          <p:cNvCxnSpPr>
            <a:stCxn id="25" idx="2"/>
          </p:cNvCxnSpPr>
          <p:nvPr/>
        </p:nvCxnSpPr>
        <p:spPr>
          <a:xfrm>
            <a:off x="2813399" y="1570955"/>
            <a:ext cx="0" cy="12566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ตัวเชื่อมต่อตรง 89"/>
          <p:cNvCxnSpPr>
            <a:stCxn id="23" idx="2"/>
            <a:endCxn id="23" idx="2"/>
          </p:cNvCxnSpPr>
          <p:nvPr/>
        </p:nvCxnSpPr>
        <p:spPr>
          <a:xfrm>
            <a:off x="6795749" y="16020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ตัวเชื่อมต่อตรง 91"/>
          <p:cNvCxnSpPr>
            <a:stCxn id="22" idx="2"/>
          </p:cNvCxnSpPr>
          <p:nvPr/>
        </p:nvCxnSpPr>
        <p:spPr>
          <a:xfrm flipH="1">
            <a:off x="5539651" y="1608883"/>
            <a:ext cx="1" cy="8773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ตัวเชื่อมต่อตรง 93"/>
          <p:cNvCxnSpPr/>
          <p:nvPr/>
        </p:nvCxnSpPr>
        <p:spPr>
          <a:xfrm>
            <a:off x="6795749" y="1576698"/>
            <a:ext cx="0" cy="11991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ตัวเชื่อมต่อตรง 95"/>
          <p:cNvCxnSpPr/>
          <p:nvPr/>
        </p:nvCxnSpPr>
        <p:spPr>
          <a:xfrm>
            <a:off x="7188083" y="1652748"/>
            <a:ext cx="0" cy="18831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ตัวเชื่อมต่อตรง 97"/>
          <p:cNvCxnSpPr>
            <a:stCxn id="7" idx="3"/>
          </p:cNvCxnSpPr>
          <p:nvPr/>
        </p:nvCxnSpPr>
        <p:spPr>
          <a:xfrm>
            <a:off x="7056886" y="3075809"/>
            <a:ext cx="13119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ตัวเชื่อมต่อตรง 103"/>
          <p:cNvCxnSpPr/>
          <p:nvPr/>
        </p:nvCxnSpPr>
        <p:spPr>
          <a:xfrm>
            <a:off x="7188084" y="2168860"/>
            <a:ext cx="136763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ตัวเชื่อมต่อตรง 105"/>
          <p:cNvCxnSpPr/>
          <p:nvPr/>
        </p:nvCxnSpPr>
        <p:spPr>
          <a:xfrm flipV="1">
            <a:off x="8555719" y="2077581"/>
            <a:ext cx="0" cy="9128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ตัวเชื่อมต่อตรง 107"/>
          <p:cNvCxnSpPr>
            <a:endCxn id="34" idx="1"/>
          </p:cNvCxnSpPr>
          <p:nvPr/>
        </p:nvCxnSpPr>
        <p:spPr>
          <a:xfrm>
            <a:off x="7158284" y="3534977"/>
            <a:ext cx="15696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ตัวเชื่อมต่อตรง 111"/>
          <p:cNvCxnSpPr>
            <a:endCxn id="33" idx="1"/>
          </p:cNvCxnSpPr>
          <p:nvPr/>
        </p:nvCxnSpPr>
        <p:spPr>
          <a:xfrm>
            <a:off x="7188084" y="2660296"/>
            <a:ext cx="106564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ตัวเชื่อมต่อตรง 113"/>
          <p:cNvCxnSpPr>
            <a:stCxn id="5" idx="3"/>
            <a:endCxn id="45" idx="1"/>
          </p:cNvCxnSpPr>
          <p:nvPr/>
        </p:nvCxnSpPr>
        <p:spPr>
          <a:xfrm flipV="1">
            <a:off x="7056887" y="4535630"/>
            <a:ext cx="225777" cy="274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ตัวเชื่อมต่อตรง 115"/>
          <p:cNvCxnSpPr/>
          <p:nvPr/>
        </p:nvCxnSpPr>
        <p:spPr>
          <a:xfrm>
            <a:off x="7158283" y="4542317"/>
            <a:ext cx="0" cy="151981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ตัวเชื่อมต่อตรง 117"/>
          <p:cNvCxnSpPr>
            <a:endCxn id="44" idx="1"/>
          </p:cNvCxnSpPr>
          <p:nvPr/>
        </p:nvCxnSpPr>
        <p:spPr>
          <a:xfrm>
            <a:off x="7158284" y="4980227"/>
            <a:ext cx="126741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ตัวเชื่อมต่อตรง 119"/>
          <p:cNvCxnSpPr/>
          <p:nvPr/>
        </p:nvCxnSpPr>
        <p:spPr>
          <a:xfrm>
            <a:off x="7158283" y="6085578"/>
            <a:ext cx="78480" cy="169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ตัวเชื่อมต่อตรง 121"/>
          <p:cNvCxnSpPr/>
          <p:nvPr/>
        </p:nvCxnSpPr>
        <p:spPr>
          <a:xfrm flipV="1">
            <a:off x="2877652" y="6163151"/>
            <a:ext cx="2490861" cy="292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ตัวเชื่อมต่อตรง 124"/>
          <p:cNvCxnSpPr/>
          <p:nvPr/>
        </p:nvCxnSpPr>
        <p:spPr>
          <a:xfrm>
            <a:off x="5298792" y="5658471"/>
            <a:ext cx="0" cy="507605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ตัวเชื่อมต่อตรง 126"/>
          <p:cNvCxnSpPr>
            <a:stCxn id="10" idx="2"/>
          </p:cNvCxnSpPr>
          <p:nvPr/>
        </p:nvCxnSpPr>
        <p:spPr>
          <a:xfrm flipH="1">
            <a:off x="4328948" y="6102576"/>
            <a:ext cx="1" cy="138147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ตัวเชื่อมต่อตรง 128"/>
          <p:cNvCxnSpPr/>
          <p:nvPr/>
        </p:nvCxnSpPr>
        <p:spPr>
          <a:xfrm>
            <a:off x="2877651" y="6085580"/>
            <a:ext cx="0" cy="155143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ตัวเชื่อมต่อตรง 130"/>
          <p:cNvCxnSpPr>
            <a:endCxn id="37" idx="0"/>
          </p:cNvCxnSpPr>
          <p:nvPr/>
        </p:nvCxnSpPr>
        <p:spPr>
          <a:xfrm>
            <a:off x="3542305" y="6171649"/>
            <a:ext cx="1" cy="83729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ตัวเชื่อมต่อตรง 134"/>
          <p:cNvCxnSpPr/>
          <p:nvPr/>
        </p:nvCxnSpPr>
        <p:spPr>
          <a:xfrm>
            <a:off x="5298792" y="6163149"/>
            <a:ext cx="16567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ตัวเชื่อมต่อตรง 136"/>
          <p:cNvCxnSpPr/>
          <p:nvPr/>
        </p:nvCxnSpPr>
        <p:spPr>
          <a:xfrm>
            <a:off x="2877651" y="5658469"/>
            <a:ext cx="0" cy="90404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ตัวเชื่อมต่อตรง 138"/>
          <p:cNvCxnSpPr>
            <a:stCxn id="21" idx="2"/>
            <a:endCxn id="25" idx="0"/>
          </p:cNvCxnSpPr>
          <p:nvPr/>
        </p:nvCxnSpPr>
        <p:spPr>
          <a:xfrm>
            <a:off x="2813399" y="1010994"/>
            <a:ext cx="0" cy="50800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ตัวเชื่อมต่อตรง 140"/>
          <p:cNvCxnSpPr>
            <a:stCxn id="27" idx="2"/>
            <a:endCxn id="24" idx="0"/>
          </p:cNvCxnSpPr>
          <p:nvPr/>
        </p:nvCxnSpPr>
        <p:spPr>
          <a:xfrm>
            <a:off x="4097986" y="1117849"/>
            <a:ext cx="0" cy="56604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ตัวเชื่อมต่อตรง 142"/>
          <p:cNvCxnSpPr>
            <a:stCxn id="26" idx="2"/>
            <a:endCxn id="22" idx="0"/>
          </p:cNvCxnSpPr>
          <p:nvPr/>
        </p:nvCxnSpPr>
        <p:spPr>
          <a:xfrm>
            <a:off x="5535961" y="1136355"/>
            <a:ext cx="3691" cy="38711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ตัวเชื่อมต่อตรง 146"/>
          <p:cNvCxnSpPr/>
          <p:nvPr/>
        </p:nvCxnSpPr>
        <p:spPr>
          <a:xfrm>
            <a:off x="7158284" y="1652750"/>
            <a:ext cx="156961" cy="2155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157"/>
          <p:cNvSpPr/>
          <p:nvPr/>
        </p:nvSpPr>
        <p:spPr>
          <a:xfrm>
            <a:off x="1611245" y="719350"/>
            <a:ext cx="512273" cy="851604"/>
          </a:xfrm>
          <a:prstGeom prst="roundRect">
            <a:avLst/>
          </a:prstGeom>
          <a:solidFill>
            <a:srgbClr val="CC9900"/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4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ขาดระเบียบวินัย</a:t>
            </a:r>
            <a:endParaRPr lang="th-TH" sz="14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1" name="ตัวเชื่อมต่อตรง 10"/>
          <p:cNvCxnSpPr>
            <a:stCxn id="80" idx="2"/>
          </p:cNvCxnSpPr>
          <p:nvPr/>
        </p:nvCxnSpPr>
        <p:spPr>
          <a:xfrm flipH="1">
            <a:off x="1867381" y="1570954"/>
            <a:ext cx="1" cy="12566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ตัวเชื่อมต่อตรง 2"/>
          <p:cNvCxnSpPr>
            <a:endCxn id="41" idx="1"/>
          </p:cNvCxnSpPr>
          <p:nvPr/>
        </p:nvCxnSpPr>
        <p:spPr>
          <a:xfrm>
            <a:off x="5298792" y="5639916"/>
            <a:ext cx="69720" cy="18554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2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277906"/>
            <a:ext cx="9144000" cy="12998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ตัวเลขที่แสดงว่าเด็กไทยเรียนเยอะ</a:t>
            </a:r>
            <a:r>
              <a:rPr lang="th-TH" sz="4400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endParaRPr lang="en-US" sz="4400" dirty="0">
              <a:solidFill>
                <a:prstClr val="white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877" y="2357110"/>
            <a:ext cx="651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จำนวนชั่วโมงเรียนต่อ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en-US" sz="2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นักเรียนในระดับอายุ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(ข้อมูลจาก </a:t>
            </a:r>
            <a:r>
              <a:rPr lang="en-US" sz="24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UNESCO)</a:t>
            </a:r>
            <a:endParaRPr lang="en-US" sz="24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505653"/>
              </p:ext>
            </p:extLst>
          </p:nvPr>
        </p:nvGraphicFramePr>
        <p:xfrm>
          <a:off x="221877" y="2924421"/>
          <a:ext cx="8700249" cy="212974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684799"/>
                <a:gridCol w="1684799"/>
                <a:gridCol w="1684799"/>
                <a:gridCol w="1775417"/>
                <a:gridCol w="1870435"/>
              </a:tblGrid>
              <a:tr h="70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</a:t>
                      </a:r>
                      <a:r>
                        <a:rPr lang="en-US" sz="2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.3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</a:t>
                      </a:r>
                      <a:r>
                        <a:rPr lang="en-US" sz="2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.4</a:t>
                      </a:r>
                      <a:endParaRPr lang="en-US" sz="26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</a:t>
                      </a:r>
                      <a:r>
                        <a:rPr lang="en-US" sz="2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.5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</a:t>
                      </a:r>
                      <a:r>
                        <a:rPr lang="en-US" sz="2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.6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</a:t>
                      </a:r>
                      <a:r>
                        <a:rPr lang="en-US" sz="2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.1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9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</a:t>
                      </a:r>
                      <a:r>
                        <a:rPr lang="th-TH" sz="2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ของโลก</a:t>
                      </a:r>
                      <a:r>
                        <a:rPr lang="th-TH" sz="2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2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1,080 ชม./ปี</a:t>
                      </a:r>
                      <a:endParaRPr lang="en-US" sz="2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</a:t>
                      </a:r>
                      <a:r>
                        <a:rPr lang="th-TH" sz="2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ของโลก</a:t>
                      </a:r>
                      <a:endParaRPr lang="en-US" sz="2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1,200 ชม./ปี</a:t>
                      </a:r>
                      <a:endParaRPr lang="en-US" sz="2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</a:t>
                      </a:r>
                      <a:r>
                        <a:rPr lang="th-TH" sz="2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ของโลก</a:t>
                      </a:r>
                      <a:endParaRPr lang="en-US" sz="2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 ชม./ปี</a:t>
                      </a:r>
                      <a:endParaRPr lang="en-US" sz="2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</a:t>
                      </a:r>
                      <a:r>
                        <a:rPr lang="th-TH" sz="2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ของโลก</a:t>
                      </a:r>
                      <a:endParaRPr lang="en-US" sz="2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167 ชม./ปี</a:t>
                      </a:r>
                      <a:endParaRPr lang="en-US" sz="2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</a:t>
                      </a:r>
                      <a:r>
                        <a:rPr lang="th-TH" sz="26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 ของโลก</a:t>
                      </a:r>
                      <a:endParaRPr lang="en-US" sz="26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1,167 ชม./ปี</a:t>
                      </a:r>
                      <a:endParaRPr lang="en-US" sz="2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2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520008"/>
              </p:ext>
            </p:extLst>
          </p:nvPr>
        </p:nvGraphicFramePr>
        <p:xfrm>
          <a:off x="755576" y="2132856"/>
          <a:ext cx="7920880" cy="3840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84176"/>
                <a:gridCol w="6336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ลำดับที่</a:t>
                      </a:r>
                      <a:endParaRPr lang="th-TH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ประเทศ</a:t>
                      </a:r>
                      <a:r>
                        <a:rPr lang="th-TH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/</a:t>
                      </a:r>
                      <a:r>
                        <a:rPr lang="en-US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%</a:t>
                      </a:r>
                      <a:r>
                        <a:rPr lang="th-TH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ของคนที่พูดภาษาอังกฤษได้</a:t>
                      </a:r>
                      <a:endParaRPr lang="th-TH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36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สิงคโปร์   71</a:t>
                      </a:r>
                      <a:r>
                        <a:rPr lang="th-TH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36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ฟิลิปปินส์</a:t>
                      </a:r>
                      <a:r>
                        <a:rPr lang="th-TH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55.49</a:t>
                      </a:r>
                      <a:r>
                        <a:rPr lang="en-US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36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บรูไน ดา</a:t>
                      </a:r>
                      <a:r>
                        <a:rPr lang="th-TH" sz="3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รุส</a:t>
                      </a:r>
                      <a:r>
                        <a:rPr lang="th-TH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ซาลาม </a:t>
                      </a:r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37.73</a:t>
                      </a:r>
                      <a:r>
                        <a:rPr lang="en-US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%</a:t>
                      </a:r>
                      <a:endParaRPr lang="th-TH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36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มาเลเซีย</a:t>
                      </a:r>
                      <a:r>
                        <a:rPr lang="th-TH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27.24 </a:t>
                      </a:r>
                      <a:r>
                        <a:rPr lang="en-US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36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ไทย</a:t>
                      </a:r>
                      <a:r>
                        <a:rPr lang="th-TH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 </a:t>
                      </a:r>
                      <a:r>
                        <a:rPr lang="en-US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(6.54 ล้านคน)</a:t>
                      </a:r>
                      <a:endParaRPr lang="th-TH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0" y="116632"/>
            <a:ext cx="9144000" cy="14611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ผลการจัดอันดับความรู้ภาษาอังกฤษ </a:t>
            </a:r>
          </a:p>
          <a:p>
            <a:pPr algn="ctr"/>
            <a:r>
              <a:rPr lang="th-TH" sz="4400" b="1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จาก 10 ประเทศอาเซียน</a:t>
            </a:r>
            <a:endParaRPr lang="en-US" sz="4400" b="1" dirty="0">
              <a:solidFill>
                <a:prstClr val="white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67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432048" y="1813942"/>
            <a:ext cx="7128792" cy="3991322"/>
            <a:chOff x="467544" y="1196752"/>
            <a:chExt cx="7128792" cy="3991322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90703238"/>
                </p:ext>
              </p:extLst>
            </p:nvPr>
          </p:nvGraphicFramePr>
          <p:xfrm>
            <a:off x="2051720" y="1196752"/>
            <a:ext cx="5544616" cy="39913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>
              <a:off x="2319676" y="1844824"/>
              <a:ext cx="4896544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682959" y="1619660"/>
              <a:ext cx="1440160" cy="5760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OECD (EU) 494</a:t>
              </a:r>
              <a:endPara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329953" y="1916832"/>
              <a:ext cx="48965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574099" y="1988276"/>
              <a:ext cx="1440160" cy="5760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rgbClr val="1F497D">
                      <a:lumMod val="75000"/>
                    </a:srgb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USA 481</a:t>
              </a:r>
              <a:endParaRPr lang="th-TH" sz="1800" b="1" dirty="0">
                <a:solidFill>
                  <a:srgbClr val="1F497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339752" y="2132856"/>
              <a:ext cx="4896544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619673" y="1907692"/>
              <a:ext cx="720079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67544" y="2492896"/>
              <a:ext cx="1562172" cy="5760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600" b="1" dirty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427</a:t>
              </a:r>
            </a:p>
            <a:p>
              <a:pPr algn="ctr"/>
              <a:r>
                <a:rPr lang="th-TH" sz="1600" b="1" dirty="0" smtClean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คะแนนเฉลี่ยประเทศไทย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1835696" y="2132856"/>
              <a:ext cx="504056" cy="43148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" name="Rectangle 3"/>
          <p:cNvSpPr/>
          <p:nvPr/>
        </p:nvSpPr>
        <p:spPr>
          <a:xfrm>
            <a:off x="971600" y="116632"/>
            <a:ext cx="748883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ผลการศึกษา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คณิตศาสตร์</a:t>
            </a:r>
            <a:r>
              <a:rPr lang="th-TH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ขั้นพื้นฐาน</a:t>
            </a:r>
          </a:p>
          <a:p>
            <a:pPr algn="ctr"/>
            <a:r>
              <a:rPr lang="th-TH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ของนักเรียนไทยเทียบเท่านักเรียนในสหรัฐอเมริกาและประเทศกลุ่มยุโรป</a:t>
            </a:r>
            <a:endParaRPr lang="th-TH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431539" y="6237312"/>
            <a:ext cx="8568953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 smtClean="0">
                <a:solidFill>
                  <a:srgbClr val="1F497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ผลการทดสอบ </a:t>
            </a:r>
            <a:r>
              <a:rPr lang="en-US" sz="1800" dirty="0" smtClean="0">
                <a:solidFill>
                  <a:srgbClr val="1F497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PISA 2012 </a:t>
            </a:r>
            <a:r>
              <a:rPr lang="th-TH" sz="1800" dirty="0" smtClean="0">
                <a:solidFill>
                  <a:srgbClr val="1F497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นักเรียนระดับ ม.3 และ ม.4(อายุ 15</a:t>
            </a:r>
            <a:r>
              <a:rPr lang="th-TH" sz="1800" dirty="0">
                <a:solidFill>
                  <a:srgbClr val="1F497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ปี) จาก </a:t>
            </a:r>
            <a:r>
              <a:rPr lang="th-TH" sz="1800" dirty="0" err="1">
                <a:solidFill>
                  <a:srgbClr val="1F497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1800" dirty="0">
                <a:solidFill>
                  <a:srgbClr val="1F497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.กลุ่มตัวอย่าง 273 </a:t>
            </a:r>
            <a:r>
              <a:rPr lang="th-TH" sz="1800" dirty="0" err="1" smtClean="0">
                <a:solidFill>
                  <a:srgbClr val="1F497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1800" dirty="0" smtClean="0">
                <a:solidFill>
                  <a:srgbClr val="1F497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จำนวน </a:t>
            </a:r>
            <a:r>
              <a:rPr lang="th-TH" sz="1800" dirty="0" err="1" smtClean="0">
                <a:solidFill>
                  <a:srgbClr val="1F497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นร</a:t>
            </a:r>
            <a:r>
              <a:rPr lang="th-TH" sz="1800" dirty="0" smtClean="0">
                <a:solidFill>
                  <a:srgbClr val="1F497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.ที่ทำการทดสอบ 8,937 คน</a:t>
            </a:r>
            <a:endParaRPr lang="th-TH" sz="1800" dirty="0">
              <a:solidFill>
                <a:srgbClr val="1F497D">
                  <a:lumMod val="75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4"/>
          <p:cNvSpPr/>
          <p:nvPr/>
        </p:nvSpPr>
        <p:spPr>
          <a:xfrm>
            <a:off x="7452319" y="4406230"/>
            <a:ext cx="1656185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rgbClr val="1F497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ข้อมูลจาก </a:t>
            </a:r>
            <a:r>
              <a:rPr lang="th-TH" sz="2000" b="1" dirty="0" err="1" smtClean="0">
                <a:solidFill>
                  <a:srgbClr val="1F497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สสวท</a:t>
            </a:r>
            <a:r>
              <a:rPr lang="th-TH" sz="2000" b="1" dirty="0" smtClean="0">
                <a:solidFill>
                  <a:srgbClr val="1F497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2000" b="1" dirty="0">
              <a:solidFill>
                <a:srgbClr val="1F497D">
                  <a:lumMod val="75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7010400" y="6592267"/>
            <a:ext cx="2133600" cy="365125"/>
          </a:xfrm>
        </p:spPr>
        <p:txBody>
          <a:bodyPr/>
          <a:lstStyle/>
          <a:p>
            <a:fld id="{5A1AE9F6-9961-400A-98DD-2F0C014CDE8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3848" y="1124744"/>
            <a:ext cx="331236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rgbClr val="FF0000"/>
                </a:solidFill>
              </a:rPr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PISA)</a:t>
            </a:r>
            <a:endParaRPr lang="th-TH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277908"/>
            <a:ext cx="9144000" cy="1326777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จำนวนครูที่ไม่ครบ</a:t>
            </a:r>
            <a:r>
              <a:rPr lang="th-TH" sz="4800" b="1" dirty="0" smtClean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ชั้น</a:t>
            </a:r>
            <a:endParaRPr lang="en-US" sz="4800" dirty="0">
              <a:solidFill>
                <a:prstClr val="white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65098"/>
              </p:ext>
            </p:extLst>
          </p:nvPr>
        </p:nvGraphicFramePr>
        <p:xfrm>
          <a:off x="827584" y="2204864"/>
          <a:ext cx="7488831" cy="345638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47042"/>
                <a:gridCol w="1362377"/>
                <a:gridCol w="1371738"/>
                <a:gridCol w="3507674"/>
              </a:tblGrid>
              <a:tr h="1931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ขนาดนักเรียน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0" dirty="0" smtClean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จำนวนห้องเรียน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จำนวนครู</a:t>
                      </a:r>
                      <a:br>
                        <a:rPr lang="th-TH" sz="2800" b="0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ที่มีอยู่จริง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จำนวนห้องเรียนขาดครู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(ครูน้อยกว่าห้องเรียน)</a:t>
                      </a:r>
                      <a:endParaRPr lang="en-US" sz="36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</a:tr>
              <a:tr h="1525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0" dirty="0" smtClean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120</a:t>
                      </a:r>
                      <a:r>
                        <a:rPr lang="en-US" sz="2800" b="0" dirty="0" smtClean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0" dirty="0" smtClean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คน</a:t>
                      </a:r>
                      <a:endParaRPr lang="en-US" sz="2800" b="0" dirty="0" smtClean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0" dirty="0" smtClean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ลง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632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84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941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35</a:t>
                      </a:r>
                      <a:r>
                        <a:rPr lang="th-TH" sz="60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,6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91</a:t>
                      </a:r>
                      <a:endParaRPr lang="en-US" sz="54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3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277908"/>
            <a:ext cx="9144000" cy="1326777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จำนวนโรงเรียนที่ไม่ผ่านการประเมิน</a:t>
            </a:r>
            <a:endParaRPr lang="en-US" sz="48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103933"/>
              </p:ext>
            </p:extLst>
          </p:nvPr>
        </p:nvGraphicFramePr>
        <p:xfrm>
          <a:off x="378200" y="2456315"/>
          <a:ext cx="8387604" cy="306858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175062"/>
                <a:gridCol w="2454089"/>
                <a:gridCol w="3758453"/>
              </a:tblGrid>
              <a:tr h="1526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จำนวนโรงเรียนทั้งหมด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(โรง)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โรงเรียนที่ผ่านการประเมิน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(โรง/ร้อยละ)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โรงเรียนที่ไม่ผ่านการประเมิน</a:t>
                      </a:r>
                      <a:endParaRPr lang="en-US" sz="3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(โรง/ร้อยละ)</a:t>
                      </a:r>
                      <a:endParaRPr lang="en-US" sz="3600" b="1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</a:tr>
              <a:tr h="1371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30,742</a:t>
                      </a:r>
                      <a:endParaRPr lang="en-US" sz="3200" b="0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23,810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(77.45)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6,932</a:t>
                      </a:r>
                      <a:endParaRPr lang="en-US" sz="44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(22.55)</a:t>
                      </a:r>
                      <a:endParaRPr lang="en-US" sz="44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0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40791"/>
            <a:ext cx="7015113" cy="601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67744" y="1052736"/>
            <a:ext cx="288032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277906"/>
            <a:ext cx="9144000" cy="12998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จำนวนเปอร์เซ็นต์บัณฑิตตกงาน</a:t>
            </a:r>
            <a:endParaRPr lang="en-US" sz="4400" dirty="0">
              <a:solidFill>
                <a:prstClr val="white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428458"/>
              </p:ext>
            </p:extLst>
          </p:nvPr>
        </p:nvGraphicFramePr>
        <p:xfrm>
          <a:off x="994292" y="2732838"/>
          <a:ext cx="7155418" cy="2363491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636415"/>
                <a:gridCol w="3046550"/>
                <a:gridCol w="1472453"/>
              </a:tblGrid>
              <a:tr h="1417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จำนวนผู้ตอบแบบสอบถาม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ยังไม่ได้</a:t>
                      </a:r>
                      <a:r>
                        <a:rPr lang="th-TH" sz="3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ทำงาน</a:t>
                      </a:r>
                      <a:endParaRPr lang="en-US" sz="36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th-TH" sz="3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ไม่ได้ศึกษาต่อ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</a:tr>
              <a:tr h="708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109,202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5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25,925</a:t>
                      </a:r>
                      <a:endParaRPr lang="en-US" sz="54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5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23.7</a:t>
                      </a:r>
                      <a:endParaRPr lang="en-US" sz="54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3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84380" cy="10081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ภาพรวมครู  </a:t>
            </a: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อัตรากำลังกับการบรรจุจริง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242162"/>
              </p:ext>
            </p:extLst>
          </p:nvPr>
        </p:nvGraphicFramePr>
        <p:xfrm>
          <a:off x="683568" y="1412776"/>
          <a:ext cx="7920880" cy="3755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792"/>
                <a:gridCol w="1979792"/>
                <a:gridCol w="1980648"/>
                <a:gridCol w="1980648"/>
              </a:tblGrid>
              <a:tr h="938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อัตรากำลัง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บรรจุจริง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ขาด/เกิน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938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สพป.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๒๙๓,๐๔๕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๓๐๒,๐๐๘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+๘,๙๖๓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938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สพม.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๑๒๘.๓๕๗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๑๑๙,๖๙๓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๘,๖๔๔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938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สศ</a:t>
                      </a: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ศ.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๙,๗๑๗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๔,๔๒๘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๕,๕๒๙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84380" cy="10081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จำนวนโรงเรียนที่มีครูขาด ครูเกิน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970307"/>
              </p:ext>
            </p:extLst>
          </p:nvPr>
        </p:nvGraphicFramePr>
        <p:xfrm>
          <a:off x="611560" y="1556792"/>
          <a:ext cx="7344816" cy="3744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5807"/>
                <a:gridCol w="1835807"/>
                <a:gridCol w="1836601"/>
                <a:gridCol w="1836601"/>
              </a:tblGrid>
              <a:tr h="180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ครูขาด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(จำนวนโรงเรียน)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ครูเกิน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(จำนวนโรงเรียน)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ครูพอดี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(จำนวนโรงเรียน)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647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สพป.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๖,๕๗๐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๑๒,๔๐๙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๙,๐๐๙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647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สพม.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๑,๑๘๘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๙๕๕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๒๑๗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647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สศศ.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๑๖๒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๑๐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8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811718"/>
              </p:ext>
            </p:extLst>
          </p:nvPr>
        </p:nvGraphicFramePr>
        <p:xfrm>
          <a:off x="755576" y="764704"/>
          <a:ext cx="7920880" cy="270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th-TH" sz="4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ประเด็นชี้แจง</a:t>
                      </a:r>
                      <a:endParaRPr lang="th-TH" sz="4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๑. ยุทธศาสตร์กระทรวงศึกษาธิการ</a:t>
                      </a:r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๒. การบริหารจัดการศึกษาโดยใช้ภูมิภาคเป็นฐาน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84380" cy="10081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สัดส่วนจำนวนครูต่อห้องเรียน</a:t>
            </a:r>
            <a:endParaRPr lang="th-TH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70080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dirty="0" smtClean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(๑) </a:t>
            </a:r>
            <a:r>
              <a:rPr lang="th-TH" sz="3600" b="1" u="sng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โรงเรียนขนาดเล็ก (นักเรียน จำนวน </a:t>
            </a:r>
            <a:r>
              <a:rPr lang="th-TH" sz="3600" b="1" u="sng" dirty="0" smtClean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๑๒๐ </a:t>
            </a:r>
            <a:r>
              <a:rPr lang="th-TH" sz="3600" b="1" u="sng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คนลงมา)</a:t>
            </a:r>
            <a:endParaRPr lang="en-US" sz="3600" b="1" dirty="0">
              <a:solidFill>
                <a:srgbClr val="4E67C8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600" b="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- </a:t>
            </a:r>
            <a:r>
              <a:rPr lang="th-TH" sz="3600" b="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ครู </a:t>
            </a:r>
            <a:r>
              <a:rPr lang="th-TH" sz="3600" b="1" dirty="0" smtClean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๘๔,๙๔๑ </a:t>
            </a:r>
            <a:r>
              <a:rPr lang="th-TH" sz="3600" b="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en-US" sz="3600" b="1" dirty="0">
              <a:solidFill>
                <a:srgbClr val="4E67C8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- จำนวนห้องเรียน </a:t>
            </a:r>
            <a:r>
              <a:rPr lang="th-TH" sz="3600" b="1" dirty="0" smtClean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๑๒๐,๖๓๒ ห้อง</a:t>
            </a:r>
            <a:endParaRPr lang="en-US" sz="3600" b="1" dirty="0">
              <a:solidFill>
                <a:srgbClr val="4E67C8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-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ห้องเรียนที่ไม่มีครูประจำชั้น ๓๕,๖๙๑ ห้อง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dirty="0" smtClean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(๒) </a:t>
            </a:r>
            <a:r>
              <a:rPr lang="th-TH" sz="3600" b="1" u="sng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โรงเรียนตั้งแต่ </a:t>
            </a:r>
            <a:r>
              <a:rPr lang="th-TH" sz="3600" b="1" u="sng" dirty="0" smtClean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๑๒๑ </a:t>
            </a:r>
            <a:r>
              <a:rPr lang="th-TH" sz="3600" b="1" u="sng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</a:t>
            </a:r>
            <a:endParaRPr lang="en-US" sz="3600" b="1" dirty="0">
              <a:solidFill>
                <a:srgbClr val="4E67C8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600" b="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- </a:t>
            </a:r>
            <a:r>
              <a:rPr lang="th-TH" sz="3600" b="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ครู </a:t>
            </a:r>
            <a:r>
              <a:rPr lang="th-TH" sz="3600" b="1" dirty="0" smtClean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๓๑๔,๘๕๘ คน</a:t>
            </a:r>
            <a:endParaRPr lang="en-US" sz="3600" b="1" dirty="0">
              <a:solidFill>
                <a:srgbClr val="4E67C8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- จำนวนห้องเรียน </a:t>
            </a:r>
            <a:r>
              <a:rPr lang="th-TH" sz="3600" b="1" dirty="0" smtClean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๒๒๔,๐๖๗ ห้อง</a:t>
            </a:r>
            <a:endParaRPr lang="en-US" sz="3600" b="1" dirty="0">
              <a:solidFill>
                <a:srgbClr val="4E67C8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ครูเกินห้องเรียน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๙๐,๗๙๐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0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84380" cy="10081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ครูสอนไม่ตรงสาขา</a:t>
            </a:r>
            <a:endParaRPr lang="th-TH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20733"/>
              </p:ext>
            </p:extLst>
          </p:nvPr>
        </p:nvGraphicFramePr>
        <p:xfrm>
          <a:off x="971600" y="1124744"/>
          <a:ext cx="7128792" cy="4971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7606"/>
                <a:gridCol w="3911186"/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สาขาวิชา</a:t>
                      </a:r>
                      <a:endParaRPr lang="en-US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จำนวนครูที่สอนไม่</a:t>
                      </a:r>
                      <a:r>
                        <a:rPr lang="th-TH" sz="32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ตรงสาขา </a:t>
                      </a:r>
                      <a:r>
                        <a:rPr lang="th-TH" sz="3200" b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(คน) </a:t>
                      </a:r>
                      <a:endParaRPr lang="en-US" sz="24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79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u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ปฐมวัย</a:t>
                      </a:r>
                      <a:endParaRPr lang="en-US" sz="2000" b="1" u="non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๙,๗๕๐</a:t>
                      </a:r>
                      <a:endParaRPr lang="en-US" sz="20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79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ภาษาไทย</a:t>
                      </a:r>
                      <a:endParaRPr lang="en-US" sz="20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๘,๖๔๓</a:t>
                      </a:r>
                      <a:endParaRPr lang="en-US" sz="20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79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คณิตศาสตร์</a:t>
                      </a:r>
                      <a:endParaRPr lang="en-US" sz="20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๘,๓๗๗</a:t>
                      </a:r>
                      <a:endParaRPr lang="en-US" sz="20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79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u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วิทยาศาสตร์</a:t>
                      </a:r>
                      <a:endParaRPr lang="en-US" sz="2000" b="1" u="non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๒,๔๓๗</a:t>
                      </a:r>
                      <a:endParaRPr lang="en-US" sz="20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79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u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ศิลปศึกษา</a:t>
                      </a:r>
                      <a:endParaRPr lang="en-US" sz="2000" b="1" u="non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๑,๑๔๙</a:t>
                      </a:r>
                      <a:endParaRPr lang="en-US" sz="20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3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07504" y="146996"/>
            <a:ext cx="8568952" cy="66537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187624" y="166754"/>
            <a:ext cx="4896544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altLang="th-TH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นโยบายจากหน่วยเหนือ</a:t>
            </a:r>
            <a:endParaRPr lang="th-TH" altLang="th-TH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8343" y="224260"/>
            <a:ext cx="576064" cy="5216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Gulim" pitchFamily="34" charset="-127"/>
              <a:cs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0351" y="73922"/>
            <a:ext cx="432048" cy="82230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1</a:t>
            </a:r>
          </a:p>
        </p:txBody>
      </p:sp>
      <p:pic>
        <p:nvPicPr>
          <p:cNvPr id="8" name="Picture 3" descr="C:\Users\policy30\Google Drive\Untitled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293" y="1124744"/>
            <a:ext cx="3805373" cy="53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0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ลูกศรเชื่อมต่อแบบตรง 25"/>
          <p:cNvCxnSpPr/>
          <p:nvPr/>
        </p:nvCxnSpPr>
        <p:spPr>
          <a:xfrm flipV="1">
            <a:off x="3040064" y="1651000"/>
            <a:ext cx="2928937" cy="3665538"/>
          </a:xfrm>
          <a:prstGeom prst="straightConnector1">
            <a:avLst/>
          </a:prstGeom>
          <a:ln w="38100">
            <a:solidFill>
              <a:srgbClr val="FF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>
            <a:off x="2060575" y="2692402"/>
            <a:ext cx="4840288" cy="1370013"/>
          </a:xfrm>
          <a:prstGeom prst="straightConnector1">
            <a:avLst/>
          </a:prstGeom>
          <a:ln w="38100">
            <a:solidFill>
              <a:srgbClr val="FF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1692276" y="1055688"/>
            <a:ext cx="5688013" cy="4900612"/>
          </a:xfrm>
          <a:prstGeom prst="ellipse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1924" y="5459976"/>
            <a:ext cx="1772572" cy="968153"/>
          </a:xfrm>
          <a:prstGeom prst="roundRect">
            <a:avLst/>
          </a:prstGeom>
          <a:solidFill>
            <a:srgbClr val="7030A0"/>
          </a:solidFill>
          <a:ln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1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ระบบงบประมาณและทรัพยากร         เพื่อการศึกษา</a:t>
            </a:r>
            <a:endParaRPr lang="en-US" sz="18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59894" y="545252"/>
            <a:ext cx="1800200" cy="10441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10. การวิจัยเพื่อพัฒนา  และเพิ่มขีดความสามารถในการแข่งขันของประเทศ</a:t>
            </a:r>
            <a:endParaRPr lang="en-US" sz="1600" b="1" dirty="0">
              <a:solidFill>
                <a:prstClr val="black">
                  <a:lumMod val="95000"/>
                  <a:lumOff val="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3613729" y="65306"/>
            <a:ext cx="1783860" cy="959891"/>
          </a:xfrm>
          <a:prstGeom prst="roundRect">
            <a:avLst/>
          </a:prstGeom>
          <a:solidFill>
            <a:srgbClr val="FFFF00"/>
          </a:solidFill>
          <a:ln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18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หลักสูตรและ</a:t>
            </a:r>
          </a:p>
          <a:p>
            <a:pPr algn="ctr">
              <a:defRPr/>
            </a:pPr>
            <a:r>
              <a:rPr lang="th-TH" sz="18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กระบวนการเรียนรู้</a:t>
            </a:r>
            <a:endParaRPr lang="en-US" sz="18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7357419" y="3772241"/>
            <a:ext cx="1737185" cy="911727"/>
          </a:xfrm>
          <a:prstGeom prst="roundRect">
            <a:avLst/>
          </a:prstGeom>
          <a:solidFill>
            <a:srgbClr val="CC9900"/>
          </a:solidFill>
          <a:ln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16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การผลิตและพัฒนากำลังคนให้สอดคล้องกับความต้องการของประเทศ</a:t>
            </a:r>
            <a:endParaRPr lang="en-US" sz="16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ounded Rectangle 127"/>
          <p:cNvSpPr/>
          <p:nvPr/>
        </p:nvSpPr>
        <p:spPr>
          <a:xfrm>
            <a:off x="6059415" y="520393"/>
            <a:ext cx="1872208" cy="948706"/>
          </a:xfrm>
          <a:prstGeom prst="roundRect">
            <a:avLst/>
          </a:prstGeom>
          <a:solidFill>
            <a:srgbClr val="FF0066"/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6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พัฒนาระบบการผลิต   การสรรหา และการพัฒนาครูและบุคลากรทางการศึกษา</a:t>
            </a:r>
            <a:endParaRPr lang="en-US" sz="16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>
            <a:off x="4379914" y="1100138"/>
            <a:ext cx="52387" cy="4591050"/>
          </a:xfrm>
          <a:prstGeom prst="straightConnector1">
            <a:avLst/>
          </a:prstGeom>
          <a:ln w="38100">
            <a:solidFill>
              <a:srgbClr val="FF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 flipV="1">
            <a:off x="2184401" y="2641602"/>
            <a:ext cx="4860925" cy="1692275"/>
          </a:xfrm>
          <a:prstGeom prst="straightConnector1">
            <a:avLst/>
          </a:prstGeom>
          <a:ln w="38100">
            <a:solidFill>
              <a:srgbClr val="FF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2844800" y="1619250"/>
            <a:ext cx="3467100" cy="3517900"/>
          </a:xfrm>
          <a:prstGeom prst="straightConnector1">
            <a:avLst/>
          </a:prstGeom>
          <a:ln w="38100">
            <a:solidFill>
              <a:srgbClr val="FF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851525" y="2571921"/>
            <a:ext cx="3231367" cy="165618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ยุทธศาสตร์การขับเคลื่อนและ</a:t>
            </a:r>
            <a:r>
              <a:rPr lang="th-TH" sz="2400" b="1" spc="-1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ปฏิรูปด้านการพัฒนาทรัพยากรมนุษย์</a:t>
            </a:r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และระบบการศึกษา</a:t>
            </a:r>
            <a:endParaRPr lang="en-US" sz="24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" name="Picture 21" descr="thai-ministry-of-educa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788" y="115888"/>
            <a:ext cx="468312" cy="64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2">
                <a:alpha val="0"/>
              </a:schemeClr>
            </a:outerShdw>
          </a:effectLst>
          <a:extLst/>
        </p:spPr>
      </p:pic>
      <p:sp>
        <p:nvSpPr>
          <p:cNvPr id="18" name="Rounded Rectangle 18"/>
          <p:cNvSpPr/>
          <p:nvPr/>
        </p:nvSpPr>
        <p:spPr>
          <a:xfrm>
            <a:off x="7190247" y="1874007"/>
            <a:ext cx="1871842" cy="8663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ระบบตรวจสอบและประเมินคุณภาพการศึกษา</a:t>
            </a:r>
            <a:endParaRPr lang="en-US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76987" y="5174785"/>
            <a:ext cx="1826521" cy="8989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 ระบบสื่อสารและเทคโนโลยีเพื่อการศึกษา</a:t>
            </a:r>
            <a:endParaRPr 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ounded Rectangle 7"/>
          <p:cNvSpPr/>
          <p:nvPr/>
        </p:nvSpPr>
        <p:spPr>
          <a:xfrm>
            <a:off x="3567108" y="5944052"/>
            <a:ext cx="1800200" cy="8693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1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ระบบบริหารจัดการ</a:t>
            </a:r>
            <a:endParaRPr lang="en-US" sz="18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ounded Rectangle 7"/>
          <p:cNvSpPr/>
          <p:nvPr/>
        </p:nvSpPr>
        <p:spPr>
          <a:xfrm>
            <a:off x="350083" y="3831661"/>
            <a:ext cx="1800200" cy="10441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8. สร้างโอกาส</a:t>
            </a:r>
          </a:p>
          <a:p>
            <a:pPr algn="ctr">
              <a:defRPr/>
            </a:pPr>
            <a:r>
              <a:rPr lang="th-TH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ทางการศึกษา</a:t>
            </a:r>
            <a:endParaRPr lang="en-US" sz="1800" b="1" dirty="0">
              <a:solidFill>
                <a:prstClr val="black">
                  <a:lumMod val="95000"/>
                  <a:lumOff val="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ounded Rectangle 7"/>
          <p:cNvSpPr/>
          <p:nvPr/>
        </p:nvSpPr>
        <p:spPr>
          <a:xfrm>
            <a:off x="227026" y="2194261"/>
            <a:ext cx="1800200" cy="10441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9. พัฒนาการศึกษาจังหวัดชายแดนภาคใต้</a:t>
            </a:r>
            <a:endParaRPr lang="en-US" sz="1800" b="1" dirty="0">
              <a:solidFill>
                <a:prstClr val="black">
                  <a:lumMod val="95000"/>
                  <a:lumOff val="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15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val 137"/>
          <p:cNvSpPr/>
          <p:nvPr/>
        </p:nvSpPr>
        <p:spPr>
          <a:xfrm>
            <a:off x="1691680" y="1360112"/>
            <a:ext cx="5688632" cy="4901279"/>
          </a:xfrm>
          <a:prstGeom prst="ellipse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05230" y="3933056"/>
            <a:ext cx="1881201" cy="1872208"/>
          </a:xfrm>
          <a:prstGeom prst="roundRect">
            <a:avLst/>
          </a:prstGeom>
          <a:solidFill>
            <a:srgbClr val="7030A0"/>
          </a:solidFill>
          <a:ln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0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การทดสอบ</a:t>
            </a:r>
            <a:br>
              <a:rPr lang="th-TH" sz="20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การประเมิน</a:t>
            </a:r>
          </a:p>
          <a:p>
            <a:pPr algn="ctr"/>
            <a:r>
              <a:rPr lang="th-TH" sz="20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การประกันคุณภาพและการพัฒนามาตรฐานการศึกษา</a:t>
            </a:r>
            <a:endParaRPr lang="en-US" sz="20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0856" y="1628800"/>
            <a:ext cx="1800200" cy="10441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6. การบริหารจัดการ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6448492" y="1196753"/>
            <a:ext cx="1867925" cy="1393960"/>
          </a:xfrm>
          <a:prstGeom prst="roundRect">
            <a:avLst/>
          </a:prstGeom>
          <a:solidFill>
            <a:srgbClr val="FFFF00"/>
          </a:solidFill>
          <a:ln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2.การผลิตและพัฒนาครู</a:t>
            </a:r>
            <a:endParaRPr lang="en-US" sz="4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3539454" y="908720"/>
            <a:ext cx="1737185" cy="911727"/>
          </a:xfrm>
          <a:prstGeom prst="roundRect">
            <a:avLst/>
          </a:prstGeom>
          <a:solidFill>
            <a:srgbClr val="CC9900"/>
          </a:solidFill>
          <a:ln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 หลักสูตรและกระบวนการเรียนรู้</a:t>
            </a:r>
            <a:endParaRPr lang="en-US" sz="2200" b="1" dirty="0">
              <a:solidFill>
                <a:prstClr val="black">
                  <a:lumMod val="95000"/>
                  <a:lumOff val="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90660" y="78707"/>
            <a:ext cx="8262189" cy="7143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18" tIns="45710" rIns="91418" bIns="45710" rtlCol="0" anchor="ctr">
            <a:normAutofit fontScale="92500"/>
          </a:bodyPr>
          <a:lstStyle/>
          <a:p>
            <a:pPr defTabSz="914180">
              <a:spcBef>
                <a:spcPct val="0"/>
              </a:spcBef>
              <a:defRPr/>
            </a:pP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จุดเน้น 6 ยุทธศาสตร์ </a:t>
            </a: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กระทรวงศึกษาธิการ 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การศึกษาในระบบ)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ounded Rectangle 127"/>
          <p:cNvSpPr/>
          <p:nvPr/>
        </p:nvSpPr>
        <p:spPr>
          <a:xfrm>
            <a:off x="375236" y="4374457"/>
            <a:ext cx="1960245" cy="1035449"/>
          </a:xfrm>
          <a:prstGeom prst="roundRect">
            <a:avLst/>
          </a:prstGeom>
          <a:solidFill>
            <a:srgbClr val="FF0066"/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5. ICT </a:t>
            </a:r>
            <a:r>
              <a:rPr lang="th-TH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เพื่อการศึกษา</a:t>
            </a:r>
            <a:endParaRPr 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" name="ลูกศรเชื่อมต่อแบบตรง 9"/>
          <p:cNvCxnSpPr>
            <a:stCxn id="169" idx="2"/>
          </p:cNvCxnSpPr>
          <p:nvPr/>
        </p:nvCxnSpPr>
        <p:spPr>
          <a:xfrm>
            <a:off x="4408046" y="1820446"/>
            <a:ext cx="41295" cy="3536307"/>
          </a:xfrm>
          <a:prstGeom prst="straightConnector1">
            <a:avLst/>
          </a:prstGeom>
          <a:ln w="38100">
            <a:solidFill>
              <a:srgbClr val="FF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 flipV="1">
            <a:off x="2368752" y="2359397"/>
            <a:ext cx="4075456" cy="2532785"/>
          </a:xfrm>
          <a:prstGeom prst="straightConnector1">
            <a:avLst/>
          </a:prstGeom>
          <a:ln w="38100">
            <a:solidFill>
              <a:srgbClr val="FF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2221055" y="2476884"/>
            <a:ext cx="4499856" cy="2480887"/>
          </a:xfrm>
          <a:prstGeom prst="straightConnector1">
            <a:avLst/>
          </a:prstGeom>
          <a:ln w="38100">
            <a:solidFill>
              <a:srgbClr val="FF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823586" y="2731938"/>
            <a:ext cx="3231367" cy="16561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การปฏิรูปการศึกษา</a:t>
            </a:r>
            <a:endParaRPr lang="en-US" sz="4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" name="Picture 21" descr="thai-ministry-of-educa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93" y="2"/>
            <a:ext cx="911553" cy="125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2">
                <a:alpha val="0"/>
              </a:schemeClr>
            </a:outerShdw>
          </a:effectLst>
          <a:extLst/>
        </p:spPr>
      </p:pic>
      <p:sp>
        <p:nvSpPr>
          <p:cNvPr id="18" name="Rounded Rectangle 18"/>
          <p:cNvSpPr/>
          <p:nvPr/>
        </p:nvSpPr>
        <p:spPr>
          <a:xfrm>
            <a:off x="2812892" y="5409906"/>
            <a:ext cx="3172634" cy="13862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ผลิต พัฒนากำลังคนและงานวิจัย </a:t>
            </a:r>
          </a:p>
          <a:p>
            <a:pPr algn="ctr"/>
            <a:r>
              <a:rPr lang="th-TH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ที่สอดคล้องกับความต้องการ</a:t>
            </a:r>
          </a:p>
          <a:p>
            <a:pPr algn="ctr"/>
            <a:r>
              <a:rPr lang="th-TH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ของการพัฒนาประเทศ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97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438911" y="155615"/>
            <a:ext cx="1152128" cy="4013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เด็กเครียด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23173" y="74184"/>
            <a:ext cx="1952313" cy="2884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ปฏิรูปหลักสูตร(</a:t>
            </a:r>
            <a:r>
              <a:rPr lang="th-TH" sz="14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สพฐ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.อาชีวศึกษา)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27088" y="4060443"/>
            <a:ext cx="1921356" cy="258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ทวิศึกษา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539552" y="2508419"/>
            <a:ext cx="1487286" cy="166058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หลักสูตร</a:t>
            </a:r>
            <a:b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และกระบวน</a:t>
            </a:r>
            <a:b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การเรียน</a:t>
            </a:r>
          </a:p>
          <a:p>
            <a:pPr algn="ctr"/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การสอน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209382" y="1292473"/>
            <a:ext cx="1470401" cy="5415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ปรับปรุงโครงสร้าง</a:t>
            </a:r>
          </a:p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เวลาเรียน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5209383" y="835842"/>
            <a:ext cx="1470401" cy="337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ลดสาระการเรียนรู้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5209382" y="179691"/>
            <a:ext cx="1470401" cy="534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ปรับหลักสูตร กศ.</a:t>
            </a:r>
          </a:p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ขั้นพื้นฐาน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7016202" y="3693783"/>
            <a:ext cx="1921356" cy="2926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ใช้กระบวนการ </a:t>
            </a:r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BBL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016202" y="3322430"/>
            <a:ext cx="1921356" cy="320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STEM Education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5217097" y="4272984"/>
            <a:ext cx="1470402" cy="7513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เพิ่มทักษะการคิดวิเคราะห์และใช้กระบวนการตัดสินใจ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7023173" y="4386796"/>
            <a:ext cx="1921356" cy="4702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พัฒนาระบบแนะแนว</a:t>
            </a:r>
          </a:p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(แนะแนวอาชีวะใน </a:t>
            </a:r>
            <a:r>
              <a:rPr lang="th-TH" sz="14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สพฐ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.)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7047109" y="438080"/>
            <a:ext cx="1921356" cy="2546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ตั้งกรมวิชาการ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7048143" y="777439"/>
            <a:ext cx="1921356" cy="3219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ค.ลดเวลาเรียนเพิ่มเวลารู้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2348224" y="2954057"/>
            <a:ext cx="1222429" cy="10267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กระบวนการการเรียนรู้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2" name="Rounded Rectangle 18"/>
          <p:cNvSpPr/>
          <p:nvPr/>
        </p:nvSpPr>
        <p:spPr>
          <a:xfrm>
            <a:off x="3810392" y="4967377"/>
            <a:ext cx="1158420" cy="8965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เด็กสื่อสารภาษาอังกฤษไม่ได้</a:t>
            </a:r>
            <a:b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</a:br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768286" y="3128117"/>
            <a:ext cx="1152128" cy="4211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เด็กขาดการฝึกคิดวิเคราะห์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214802" y="5127734"/>
            <a:ext cx="1470402" cy="5278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สร้างเส้นทางเลือก</a:t>
            </a:r>
          </a:p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เพื่อการประกอบอาชีพ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3768286" y="3667482"/>
            <a:ext cx="1152128" cy="481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เด็กขาดทักษะในการแสวงหาความรู้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444930" y="5448650"/>
            <a:ext cx="1153453" cy="10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การเรียนภาษาอังกฤษยังขาดมาตรฐาน</a:t>
            </a:r>
          </a:p>
        </p:txBody>
      </p:sp>
      <p:sp>
        <p:nvSpPr>
          <p:cNvPr id="161" name="Rounded Rectangle 18"/>
          <p:cNvSpPr/>
          <p:nvPr/>
        </p:nvSpPr>
        <p:spPr>
          <a:xfrm>
            <a:off x="3810393" y="5958651"/>
            <a:ext cx="1153229" cy="724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ไม่ตระหนักถึงความสำคัญของภาษาอังกฤษ</a:t>
            </a:r>
            <a:b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</a:br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016202" y="4912315"/>
            <a:ext cx="1921356" cy="248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สื่อสร้างความตระหนัก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7025877" y="6353644"/>
            <a:ext cx="1921356" cy="4203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นักศึกษาต้องประเมินภาษาอังกฤษก่อนจบการศึกษา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5204615" y="5781388"/>
            <a:ext cx="1470402" cy="687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ยกระดับมาตรฐานและพัฒนาหลักสูตรภาษาอังกฤษ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70" name="Straight Connector 169"/>
          <p:cNvCxnSpPr>
            <a:stCxn id="128" idx="3"/>
            <a:endCxn id="158" idx="1"/>
          </p:cNvCxnSpPr>
          <p:nvPr/>
        </p:nvCxnSpPr>
        <p:spPr>
          <a:xfrm>
            <a:off x="2026839" y="3338707"/>
            <a:ext cx="418090" cy="2619943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28" idx="3"/>
            <a:endCxn id="150" idx="1"/>
          </p:cNvCxnSpPr>
          <p:nvPr/>
        </p:nvCxnSpPr>
        <p:spPr>
          <a:xfrm>
            <a:off x="2026838" y="3338711"/>
            <a:ext cx="321384" cy="128701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28" idx="3"/>
          </p:cNvCxnSpPr>
          <p:nvPr/>
        </p:nvCxnSpPr>
        <p:spPr>
          <a:xfrm flipV="1">
            <a:off x="2026839" y="1004693"/>
            <a:ext cx="283252" cy="2334014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>
          <a:xfrm>
            <a:off x="2446255" y="637392"/>
            <a:ext cx="1152128" cy="4013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เด็กเรียนเยอะ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2455803" y="1126333"/>
            <a:ext cx="1152128" cy="8803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เด็กไม่มีความสุขกับการเรียน/ผลสัมฤทธิ์ต่ำ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7025728" y="5860705"/>
            <a:ext cx="1949759" cy="4265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จัดทำมาตรฐานภาษาอังกฤษ</a:t>
            </a:r>
            <a:b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ในแต่ละช่วงชั้น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03" name="Straight Connector 202"/>
          <p:cNvCxnSpPr>
            <a:stCxn id="139" idx="3"/>
            <a:endCxn id="21" idx="1"/>
          </p:cNvCxnSpPr>
          <p:nvPr/>
        </p:nvCxnSpPr>
        <p:spPr>
          <a:xfrm flipV="1">
            <a:off x="6679781" y="218433"/>
            <a:ext cx="343392" cy="22867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39" idx="3"/>
            <a:endCxn id="148" idx="1"/>
          </p:cNvCxnSpPr>
          <p:nvPr/>
        </p:nvCxnSpPr>
        <p:spPr>
          <a:xfrm>
            <a:off x="6679783" y="447107"/>
            <a:ext cx="367328" cy="11828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138" idx="3"/>
            <a:endCxn id="149" idx="1"/>
          </p:cNvCxnSpPr>
          <p:nvPr/>
        </p:nvCxnSpPr>
        <p:spPr>
          <a:xfrm flipV="1">
            <a:off x="6679784" y="938411"/>
            <a:ext cx="368361" cy="6628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144" idx="3"/>
            <a:endCxn id="142" idx="1"/>
          </p:cNvCxnSpPr>
          <p:nvPr/>
        </p:nvCxnSpPr>
        <p:spPr>
          <a:xfrm flipV="1">
            <a:off x="6687501" y="3482563"/>
            <a:ext cx="328703" cy="116611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144" idx="3"/>
            <a:endCxn id="141" idx="1"/>
          </p:cNvCxnSpPr>
          <p:nvPr/>
        </p:nvCxnSpPr>
        <p:spPr>
          <a:xfrm flipV="1">
            <a:off x="6687501" y="3840130"/>
            <a:ext cx="328703" cy="80855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155" idx="3"/>
            <a:endCxn id="26" idx="1"/>
          </p:cNvCxnSpPr>
          <p:nvPr/>
        </p:nvCxnSpPr>
        <p:spPr>
          <a:xfrm flipV="1">
            <a:off x="6685206" y="4189757"/>
            <a:ext cx="341884" cy="120189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>
            <a:stCxn id="155" idx="3"/>
            <a:endCxn id="145" idx="1"/>
          </p:cNvCxnSpPr>
          <p:nvPr/>
        </p:nvCxnSpPr>
        <p:spPr>
          <a:xfrm flipV="1">
            <a:off x="6685206" y="4621916"/>
            <a:ext cx="337969" cy="76973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>
            <a:stCxn id="150" idx="3"/>
            <a:endCxn id="153" idx="1"/>
          </p:cNvCxnSpPr>
          <p:nvPr/>
        </p:nvCxnSpPr>
        <p:spPr>
          <a:xfrm flipV="1">
            <a:off x="3570653" y="3338711"/>
            <a:ext cx="197633" cy="128701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>
            <a:stCxn id="150" idx="3"/>
            <a:endCxn id="156" idx="1"/>
          </p:cNvCxnSpPr>
          <p:nvPr/>
        </p:nvCxnSpPr>
        <p:spPr>
          <a:xfrm>
            <a:off x="3570653" y="3467408"/>
            <a:ext cx="197633" cy="44063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>
            <a:stCxn id="153" idx="3"/>
            <a:endCxn id="144" idx="1"/>
          </p:cNvCxnSpPr>
          <p:nvPr/>
        </p:nvCxnSpPr>
        <p:spPr>
          <a:xfrm>
            <a:off x="4920413" y="3338711"/>
            <a:ext cx="296685" cy="1309971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stCxn id="156" idx="3"/>
            <a:endCxn id="144" idx="1"/>
          </p:cNvCxnSpPr>
          <p:nvPr/>
        </p:nvCxnSpPr>
        <p:spPr>
          <a:xfrm>
            <a:off x="4920413" y="3908038"/>
            <a:ext cx="296685" cy="74064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>
            <a:stCxn id="158" idx="3"/>
            <a:endCxn id="152" idx="1"/>
          </p:cNvCxnSpPr>
          <p:nvPr/>
        </p:nvCxnSpPr>
        <p:spPr>
          <a:xfrm flipV="1">
            <a:off x="3598383" y="5415670"/>
            <a:ext cx="212011" cy="54298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>
            <a:stCxn id="158" idx="3"/>
            <a:endCxn id="161" idx="1"/>
          </p:cNvCxnSpPr>
          <p:nvPr/>
        </p:nvCxnSpPr>
        <p:spPr>
          <a:xfrm>
            <a:off x="3598381" y="5958654"/>
            <a:ext cx="212010" cy="362333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>
            <a:stCxn id="152" idx="3"/>
            <a:endCxn id="164" idx="1"/>
          </p:cNvCxnSpPr>
          <p:nvPr/>
        </p:nvCxnSpPr>
        <p:spPr>
          <a:xfrm>
            <a:off x="4968812" y="5415674"/>
            <a:ext cx="235803" cy="709349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>
            <a:stCxn id="161" idx="3"/>
            <a:endCxn id="164" idx="1"/>
          </p:cNvCxnSpPr>
          <p:nvPr/>
        </p:nvCxnSpPr>
        <p:spPr>
          <a:xfrm flipV="1">
            <a:off x="4963622" y="6125019"/>
            <a:ext cx="240995" cy="195964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>
            <a:stCxn id="164" idx="3"/>
            <a:endCxn id="173" idx="1"/>
          </p:cNvCxnSpPr>
          <p:nvPr/>
        </p:nvCxnSpPr>
        <p:spPr>
          <a:xfrm flipV="1">
            <a:off x="6675017" y="6073958"/>
            <a:ext cx="350709" cy="5106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>
            <a:stCxn id="164" idx="3"/>
            <a:endCxn id="163" idx="1"/>
          </p:cNvCxnSpPr>
          <p:nvPr/>
        </p:nvCxnSpPr>
        <p:spPr>
          <a:xfrm>
            <a:off x="6675018" y="6125019"/>
            <a:ext cx="350860" cy="43881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7" idx="3"/>
            <a:endCxn id="149" idx="1"/>
          </p:cNvCxnSpPr>
          <p:nvPr/>
        </p:nvCxnSpPr>
        <p:spPr>
          <a:xfrm flipV="1">
            <a:off x="6679782" y="938413"/>
            <a:ext cx="368362" cy="62481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12"/>
          <p:cNvSpPr/>
          <p:nvPr/>
        </p:nvSpPr>
        <p:spPr>
          <a:xfrm>
            <a:off x="3697985" y="199288"/>
            <a:ext cx="1222429" cy="636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เนื้อหาสาระเยอะ/ซ้ำซ้อน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5" name="Rectangle 164"/>
          <p:cNvSpPr/>
          <p:nvPr/>
        </p:nvSpPr>
        <p:spPr>
          <a:xfrm>
            <a:off x="2427229" y="2098898"/>
            <a:ext cx="1152128" cy="7852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เนื้อหาไม่สอดคล้องกับบริบทของสังคมที่เปลี่ยนแปลง</a:t>
            </a:r>
          </a:p>
        </p:txBody>
      </p:sp>
      <p:sp>
        <p:nvSpPr>
          <p:cNvPr id="69" name="Rectangle 152"/>
          <p:cNvSpPr/>
          <p:nvPr/>
        </p:nvSpPr>
        <p:spPr>
          <a:xfrm>
            <a:off x="3733135" y="961852"/>
            <a:ext cx="1152128" cy="5575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ขาดการปรับปรุง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0" name="Rectangle 152"/>
          <p:cNvSpPr/>
          <p:nvPr/>
        </p:nvSpPr>
        <p:spPr>
          <a:xfrm>
            <a:off x="3733135" y="1655354"/>
            <a:ext cx="1152128" cy="6264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เทคโนโลยีเปลี่ยนแปลงไปอย่างรวดเร็ว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2" name="Rectangle 152"/>
          <p:cNvSpPr/>
          <p:nvPr/>
        </p:nvSpPr>
        <p:spPr>
          <a:xfrm>
            <a:off x="3733135" y="2394920"/>
            <a:ext cx="1152128" cy="5522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สังคม</a:t>
            </a:r>
          </a:p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ขาดภูมิต้านทาน</a:t>
            </a:r>
          </a:p>
          <a:p>
            <a:pPr algn="ctr"/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" name="Rectangle 143"/>
          <p:cNvSpPr/>
          <p:nvPr/>
        </p:nvSpPr>
        <p:spPr>
          <a:xfrm>
            <a:off x="5236292" y="1889086"/>
            <a:ext cx="1470402" cy="4196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ปลูกฝังเรื่องคุณธรรมจริยธรรม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2310090" y="357195"/>
            <a:ext cx="0" cy="1209314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>
            <a:endCxn id="17" idx="1"/>
          </p:cNvCxnSpPr>
          <p:nvPr/>
        </p:nvCxnSpPr>
        <p:spPr>
          <a:xfrm>
            <a:off x="2310092" y="356285"/>
            <a:ext cx="128821" cy="1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>
            <a:endCxn id="160" idx="1"/>
          </p:cNvCxnSpPr>
          <p:nvPr/>
        </p:nvCxnSpPr>
        <p:spPr>
          <a:xfrm>
            <a:off x="2310092" y="838060"/>
            <a:ext cx="136163" cy="1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>
            <a:endCxn id="165" idx="1"/>
          </p:cNvCxnSpPr>
          <p:nvPr/>
        </p:nvCxnSpPr>
        <p:spPr>
          <a:xfrm>
            <a:off x="2310092" y="1563234"/>
            <a:ext cx="145713" cy="3279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>
            <a:stCxn id="128" idx="3"/>
            <a:endCxn id="65" idx="1"/>
          </p:cNvCxnSpPr>
          <p:nvPr/>
        </p:nvCxnSpPr>
        <p:spPr>
          <a:xfrm flipV="1">
            <a:off x="2026839" y="2491506"/>
            <a:ext cx="400390" cy="847205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>
            <a:stCxn id="17" idx="3"/>
            <a:endCxn id="62" idx="1"/>
          </p:cNvCxnSpPr>
          <p:nvPr/>
        </p:nvCxnSpPr>
        <p:spPr>
          <a:xfrm>
            <a:off x="3591039" y="356282"/>
            <a:ext cx="106944" cy="161282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>
            <a:stCxn id="160" idx="3"/>
            <a:endCxn id="62" idx="1"/>
          </p:cNvCxnSpPr>
          <p:nvPr/>
        </p:nvCxnSpPr>
        <p:spPr>
          <a:xfrm flipV="1">
            <a:off x="3598381" y="517568"/>
            <a:ext cx="99602" cy="3204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 flipV="1">
            <a:off x="3603156" y="530548"/>
            <a:ext cx="90052" cy="1048945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>
            <a:stCxn id="65" idx="3"/>
            <a:endCxn id="69" idx="1"/>
          </p:cNvCxnSpPr>
          <p:nvPr/>
        </p:nvCxnSpPr>
        <p:spPr>
          <a:xfrm flipV="1">
            <a:off x="3579357" y="1240637"/>
            <a:ext cx="153778" cy="1250869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ตรง 46"/>
          <p:cNvCxnSpPr>
            <a:stCxn id="65" idx="3"/>
            <a:endCxn id="70" idx="1"/>
          </p:cNvCxnSpPr>
          <p:nvPr/>
        </p:nvCxnSpPr>
        <p:spPr>
          <a:xfrm flipV="1">
            <a:off x="3579357" y="1968587"/>
            <a:ext cx="153778" cy="522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41"/>
          <p:cNvSpPr/>
          <p:nvPr/>
        </p:nvSpPr>
        <p:spPr>
          <a:xfrm>
            <a:off x="7047109" y="1444256"/>
            <a:ext cx="1921356" cy="311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โรงเรียนคุณธรรม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1" name="ตัวเชื่อมต่อตรง 50"/>
          <p:cNvCxnSpPr>
            <a:stCxn id="65" idx="3"/>
            <a:endCxn id="82" idx="1"/>
          </p:cNvCxnSpPr>
          <p:nvPr/>
        </p:nvCxnSpPr>
        <p:spPr>
          <a:xfrm>
            <a:off x="3579357" y="2491504"/>
            <a:ext cx="153778" cy="179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/>
          <p:cNvCxnSpPr>
            <a:stCxn id="82" idx="3"/>
            <a:endCxn id="87" idx="1"/>
          </p:cNvCxnSpPr>
          <p:nvPr/>
        </p:nvCxnSpPr>
        <p:spPr>
          <a:xfrm flipV="1">
            <a:off x="4885263" y="2098898"/>
            <a:ext cx="351031" cy="572162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ตัวเชื่อมต่อตรง 54"/>
          <p:cNvCxnSpPr>
            <a:stCxn id="87" idx="3"/>
            <a:endCxn id="110" idx="1"/>
          </p:cNvCxnSpPr>
          <p:nvPr/>
        </p:nvCxnSpPr>
        <p:spPr>
          <a:xfrm flipV="1">
            <a:off x="6706696" y="1600006"/>
            <a:ext cx="340415" cy="49889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ตัวเชื่อมต่อตรง 56"/>
          <p:cNvCxnSpPr>
            <a:endCxn id="139" idx="1"/>
          </p:cNvCxnSpPr>
          <p:nvPr/>
        </p:nvCxnSpPr>
        <p:spPr>
          <a:xfrm flipV="1">
            <a:off x="4920412" y="447103"/>
            <a:ext cx="288968" cy="70461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ตัวเชื่อมต่อตรง 58"/>
          <p:cNvCxnSpPr>
            <a:stCxn id="62" idx="3"/>
            <a:endCxn id="138" idx="1"/>
          </p:cNvCxnSpPr>
          <p:nvPr/>
        </p:nvCxnSpPr>
        <p:spPr>
          <a:xfrm>
            <a:off x="4920413" y="517568"/>
            <a:ext cx="288969" cy="487129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ตัวเชื่อมต่อตรง 62"/>
          <p:cNvCxnSpPr>
            <a:stCxn id="62" idx="3"/>
            <a:endCxn id="137" idx="1"/>
          </p:cNvCxnSpPr>
          <p:nvPr/>
        </p:nvCxnSpPr>
        <p:spPr>
          <a:xfrm>
            <a:off x="4920412" y="517564"/>
            <a:ext cx="288968" cy="1045666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ตัวเชื่อมต่อตรง 289"/>
          <p:cNvCxnSpPr>
            <a:endCxn id="139" idx="1"/>
          </p:cNvCxnSpPr>
          <p:nvPr/>
        </p:nvCxnSpPr>
        <p:spPr>
          <a:xfrm flipV="1">
            <a:off x="5003987" y="447103"/>
            <a:ext cx="205395" cy="99715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ตัวเชื่อมต่อตรง 293"/>
          <p:cNvCxnSpPr>
            <a:stCxn id="70" idx="3"/>
            <a:endCxn id="139" idx="1"/>
          </p:cNvCxnSpPr>
          <p:nvPr/>
        </p:nvCxnSpPr>
        <p:spPr>
          <a:xfrm flipV="1">
            <a:off x="4885263" y="447103"/>
            <a:ext cx="324119" cy="1521482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61"/>
          <p:cNvSpPr/>
          <p:nvPr/>
        </p:nvSpPr>
        <p:spPr>
          <a:xfrm>
            <a:off x="7035080" y="5230723"/>
            <a:ext cx="1921356" cy="248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Training for trainers</a:t>
            </a:r>
          </a:p>
        </p:txBody>
      </p:sp>
      <p:sp>
        <p:nvSpPr>
          <p:cNvPr id="134" name="Rectangle 161"/>
          <p:cNvSpPr/>
          <p:nvPr/>
        </p:nvSpPr>
        <p:spPr>
          <a:xfrm>
            <a:off x="7054130" y="5533254"/>
            <a:ext cx="1921356" cy="248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Boot-camp</a:t>
            </a:r>
          </a:p>
        </p:txBody>
      </p:sp>
      <p:cxnSp>
        <p:nvCxnSpPr>
          <p:cNvPr id="308" name="ตัวเชื่อมต่อตรง 307"/>
          <p:cNvCxnSpPr>
            <a:stCxn id="150" idx="3"/>
          </p:cNvCxnSpPr>
          <p:nvPr/>
        </p:nvCxnSpPr>
        <p:spPr>
          <a:xfrm>
            <a:off x="3570653" y="3467408"/>
            <a:ext cx="197633" cy="1083742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ตัวเชื่อมต่อตรง 311"/>
          <p:cNvCxnSpPr/>
          <p:nvPr/>
        </p:nvCxnSpPr>
        <p:spPr>
          <a:xfrm flipV="1">
            <a:off x="6675019" y="4981893"/>
            <a:ext cx="341185" cy="117578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ตัวเชื่อมต่อตรง 317"/>
          <p:cNvCxnSpPr>
            <a:stCxn id="164" idx="3"/>
            <a:endCxn id="129" idx="1"/>
          </p:cNvCxnSpPr>
          <p:nvPr/>
        </p:nvCxnSpPr>
        <p:spPr>
          <a:xfrm flipV="1">
            <a:off x="6675017" y="5354731"/>
            <a:ext cx="360063" cy="77028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ตัวเชื่อมต่อตรง 63"/>
          <p:cNvCxnSpPr>
            <a:stCxn id="164" idx="3"/>
            <a:endCxn id="134" idx="1"/>
          </p:cNvCxnSpPr>
          <p:nvPr/>
        </p:nvCxnSpPr>
        <p:spPr>
          <a:xfrm flipV="1">
            <a:off x="6675017" y="5657266"/>
            <a:ext cx="379113" cy="46775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5"/>
          <p:cNvSpPr/>
          <p:nvPr/>
        </p:nvSpPr>
        <p:spPr>
          <a:xfrm>
            <a:off x="3792550" y="4310594"/>
            <a:ext cx="1152128" cy="481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เด็กอ่านไม่ออก</a:t>
            </a:r>
          </a:p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เขียนไม่ได้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3" name="ตัวเชื่อมต่อตรง 82"/>
          <p:cNvCxnSpPr>
            <a:stCxn id="157" idx="3"/>
            <a:endCxn id="144" idx="1"/>
          </p:cNvCxnSpPr>
          <p:nvPr/>
        </p:nvCxnSpPr>
        <p:spPr>
          <a:xfrm>
            <a:off x="4944679" y="4551150"/>
            <a:ext cx="272420" cy="97528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ตัวเชื่อมต่อตรง 94"/>
          <p:cNvCxnSpPr>
            <a:stCxn id="138" idx="3"/>
            <a:endCxn id="21" idx="1"/>
          </p:cNvCxnSpPr>
          <p:nvPr/>
        </p:nvCxnSpPr>
        <p:spPr>
          <a:xfrm flipV="1">
            <a:off x="6679784" y="218433"/>
            <a:ext cx="343391" cy="7862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>
            <a:stCxn id="150" idx="3"/>
            <a:endCxn id="70" idx="1"/>
          </p:cNvCxnSpPr>
          <p:nvPr/>
        </p:nvCxnSpPr>
        <p:spPr>
          <a:xfrm flipV="1">
            <a:off x="3570652" y="1968588"/>
            <a:ext cx="162482" cy="1498823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143"/>
          <p:cNvSpPr/>
          <p:nvPr/>
        </p:nvSpPr>
        <p:spPr>
          <a:xfrm>
            <a:off x="5204615" y="2384982"/>
            <a:ext cx="1470402" cy="905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ปลูกฝังจิตสำนึกในการอนุรักษ์ทรัพยากรธรรมชาติและสิ่งแวดล้อม</a:t>
            </a:r>
          </a:p>
        </p:txBody>
      </p:sp>
      <p:sp>
        <p:nvSpPr>
          <p:cNvPr id="105" name="Rectangle 141"/>
          <p:cNvSpPr/>
          <p:nvPr/>
        </p:nvSpPr>
        <p:spPr>
          <a:xfrm>
            <a:off x="7035080" y="1828786"/>
            <a:ext cx="1921356" cy="4780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โครงการธนาคารขยะ</a:t>
            </a:r>
            <a:b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และการคัดแยกขยะ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0" name="Rectangle 143"/>
          <p:cNvSpPr/>
          <p:nvPr/>
        </p:nvSpPr>
        <p:spPr>
          <a:xfrm>
            <a:off x="5204615" y="3341525"/>
            <a:ext cx="1470402" cy="879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เสริมสร้างความเข้มแข็ง</a:t>
            </a:r>
            <a:r>
              <a:rPr lang="th-TH" sz="1400" b="1" dirty="0" err="1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ให้นร</a:t>
            </a:r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.และสถานศึกษา</a:t>
            </a:r>
          </a:p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ในการป้องกันและแก้ไขปัญหา</a:t>
            </a:r>
            <a:r>
              <a:rPr lang="th-TH" sz="1400" b="1" dirty="0" err="1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ยาเสพติด</a:t>
            </a:r>
            <a:endParaRPr 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0" name="Rectangle 141"/>
          <p:cNvSpPr/>
          <p:nvPr/>
        </p:nvSpPr>
        <p:spPr>
          <a:xfrm>
            <a:off x="7029154" y="2748177"/>
            <a:ext cx="1921356" cy="4780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โครงการเฝ้าระวังและแก้ไขปัญหา</a:t>
            </a:r>
            <a:b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ในสถานศึกษา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" name="Rectangle 141"/>
          <p:cNvSpPr/>
          <p:nvPr/>
        </p:nvSpPr>
        <p:spPr>
          <a:xfrm>
            <a:off x="7027088" y="2361886"/>
            <a:ext cx="1921356" cy="320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โครงการเพิ่มพื้นที่สีเขียว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1" name="ตัวเชื่อมต่อตรง 70"/>
          <p:cNvCxnSpPr>
            <a:stCxn id="82" idx="3"/>
            <a:endCxn id="88" idx="1"/>
          </p:cNvCxnSpPr>
          <p:nvPr/>
        </p:nvCxnSpPr>
        <p:spPr>
          <a:xfrm>
            <a:off x="4885263" y="2671060"/>
            <a:ext cx="319354" cy="166512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ตัวเชื่อมต่อตรง 72"/>
          <p:cNvCxnSpPr>
            <a:endCxn id="130" idx="1"/>
          </p:cNvCxnSpPr>
          <p:nvPr/>
        </p:nvCxnSpPr>
        <p:spPr>
          <a:xfrm>
            <a:off x="4885263" y="2671064"/>
            <a:ext cx="319354" cy="1110251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ตัวเชื่อมต่อตรง 74"/>
          <p:cNvCxnSpPr>
            <a:stCxn id="88" idx="3"/>
            <a:endCxn id="105" idx="1"/>
          </p:cNvCxnSpPr>
          <p:nvPr/>
        </p:nvCxnSpPr>
        <p:spPr>
          <a:xfrm flipV="1">
            <a:off x="6675017" y="2067790"/>
            <a:ext cx="360063" cy="76978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ตัวเชื่อมต่อตรง 78"/>
          <p:cNvCxnSpPr>
            <a:stCxn id="88" idx="3"/>
            <a:endCxn id="143" idx="1"/>
          </p:cNvCxnSpPr>
          <p:nvPr/>
        </p:nvCxnSpPr>
        <p:spPr>
          <a:xfrm flipV="1">
            <a:off x="6675017" y="2522019"/>
            <a:ext cx="352071" cy="31555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ตัวเชื่อมต่อตรง 83"/>
          <p:cNvCxnSpPr>
            <a:stCxn id="130" idx="3"/>
            <a:endCxn id="140" idx="1"/>
          </p:cNvCxnSpPr>
          <p:nvPr/>
        </p:nvCxnSpPr>
        <p:spPr>
          <a:xfrm flipV="1">
            <a:off x="6675019" y="2987181"/>
            <a:ext cx="354137" cy="7941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41"/>
          <p:cNvSpPr/>
          <p:nvPr/>
        </p:nvSpPr>
        <p:spPr>
          <a:xfrm>
            <a:off x="86244" y="6287209"/>
            <a:ext cx="309292" cy="2560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" name="Rectangle 147"/>
          <p:cNvSpPr/>
          <p:nvPr/>
        </p:nvSpPr>
        <p:spPr>
          <a:xfrm>
            <a:off x="82664" y="5354731"/>
            <a:ext cx="312873" cy="1776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3" name="Rectangle 148"/>
          <p:cNvSpPr/>
          <p:nvPr/>
        </p:nvSpPr>
        <p:spPr>
          <a:xfrm>
            <a:off x="82662" y="5781392"/>
            <a:ext cx="312874" cy="230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39552" y="5278535"/>
            <a:ext cx="1647978" cy="30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โครงการที่กำลังผลักดันให้เกิดขึ้น</a:t>
            </a:r>
          </a:p>
        </p:txBody>
      </p:sp>
      <p:sp>
        <p:nvSpPr>
          <p:cNvPr id="106" name="สี่เหลี่ยมผืนผ้า 105"/>
          <p:cNvSpPr/>
          <p:nvPr/>
        </p:nvSpPr>
        <p:spPr>
          <a:xfrm>
            <a:off x="539552" y="5733459"/>
            <a:ext cx="1647978" cy="30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1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โครงการที่ดำเนินการแล้วและมีผลสัมฤทธิ์บางส่วนแล้ว</a:t>
            </a:r>
          </a:p>
        </p:txBody>
      </p:sp>
      <p:sp>
        <p:nvSpPr>
          <p:cNvPr id="107" name="สี่เหลี่ยมผืนผ้า 106"/>
          <p:cNvSpPr/>
          <p:nvPr/>
        </p:nvSpPr>
        <p:spPr>
          <a:xfrm>
            <a:off x="615752" y="6345335"/>
            <a:ext cx="1647978" cy="30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โครงการที่เริ่มต้น</a:t>
            </a:r>
            <a:b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ดำเนินการ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9162" y="4985527"/>
            <a:ext cx="2227428" cy="1821677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080256" y="1157346"/>
            <a:ext cx="1877499" cy="2490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DLTV</a:t>
            </a:r>
          </a:p>
        </p:txBody>
      </p:sp>
      <p:cxnSp>
        <p:nvCxnSpPr>
          <p:cNvPr id="11" name="Straight Connector 10"/>
          <p:cNvCxnSpPr>
            <a:stCxn id="137" idx="3"/>
            <a:endCxn id="108" idx="1"/>
          </p:cNvCxnSpPr>
          <p:nvPr/>
        </p:nvCxnSpPr>
        <p:spPr>
          <a:xfrm flipV="1">
            <a:off x="6679783" y="1281861"/>
            <a:ext cx="400475" cy="28137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27"/>
          <p:cNvSpPr/>
          <p:nvPr/>
        </p:nvSpPr>
        <p:spPr>
          <a:xfrm>
            <a:off x="-53827" y="1744254"/>
            <a:ext cx="591243" cy="2993324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</a:p>
        </p:txBody>
      </p:sp>
      <p:cxnSp>
        <p:nvCxnSpPr>
          <p:cNvPr id="3" name="Straight Connector 2"/>
          <p:cNvCxnSpPr>
            <a:stCxn id="152" idx="3"/>
            <a:endCxn id="155" idx="1"/>
          </p:cNvCxnSpPr>
          <p:nvPr/>
        </p:nvCxnSpPr>
        <p:spPr>
          <a:xfrm flipV="1">
            <a:off x="4968813" y="5391653"/>
            <a:ext cx="245990" cy="24019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69" idx="3"/>
            <a:endCxn id="139" idx="1"/>
          </p:cNvCxnSpPr>
          <p:nvPr/>
        </p:nvCxnSpPr>
        <p:spPr>
          <a:xfrm flipV="1">
            <a:off x="4885263" y="447103"/>
            <a:ext cx="324119" cy="793532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6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7416" y="2450644"/>
            <a:ext cx="1055755" cy="22999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การผลิตและพัฒนาครู</a:t>
            </a:r>
            <a:endParaRPr lang="en-US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73703" y="137227"/>
            <a:ext cx="1591511" cy="8734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32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ครูบางส่วนไม่เก่ง</a:t>
            </a:r>
            <a:endParaRPr lang="en-US" sz="32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73704" y="2371587"/>
            <a:ext cx="1591511" cy="9035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ครูไม่ครบชั้น </a:t>
            </a:r>
          </a:p>
          <a:p>
            <a:pPr algn="ctr"/>
            <a:r>
              <a:rPr lang="th-TH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สอนไม่ตรงเอก</a:t>
            </a:r>
            <a:endParaRPr lang="en-US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42836" y="3937484"/>
            <a:ext cx="1567325" cy="9014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ภาระงานเยอะ</a:t>
            </a:r>
            <a:endParaRPr lang="en-US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34978" y="5585763"/>
            <a:ext cx="1567327" cy="959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ครูขาดขวัญ</a:t>
            </a:r>
          </a:p>
          <a:p>
            <a:pPr algn="ctr"/>
            <a:r>
              <a:rPr lang="th-TH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และกำลังใจ</a:t>
            </a:r>
            <a:endParaRPr lang="en-US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2267" y="97765"/>
            <a:ext cx="1218566" cy="47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ไม่มีองค์ความรู้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931" y="1349276"/>
            <a:ext cx="1193414" cy="5134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ขาดเทคนิค</a:t>
            </a:r>
            <a:b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การสอน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47033" y="119811"/>
            <a:ext cx="1917256" cy="5728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พัฒนากระบวนการผลิต คัดสรรคนเก่ง คนดีเป็นครู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24494" y="55224"/>
            <a:ext cx="1655044" cy="2806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ผลิตครูเพื่อพัฒนาท้องถิ่น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24494" y="406254"/>
            <a:ext cx="1655044" cy="393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สนับสนุนทุนเรียน</a:t>
            </a:r>
            <a:b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ครูระดับอุดมศึกษา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95024" y="1955353"/>
            <a:ext cx="1225228" cy="5009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ขาดแคลนครู</a:t>
            </a:r>
          </a:p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สาขาเฉพาะ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84106" y="3096004"/>
            <a:ext cx="1217658" cy="59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ครูกระจุกตัวอยู่ในเมือง/ร.ร.ใหญ่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36545" y="768900"/>
            <a:ext cx="1927744" cy="5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พัฒนาครูให้เป็น </a:t>
            </a:r>
            <a:r>
              <a:rPr lang="en-US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facilitator Coaching </a:t>
            </a:r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Motivator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24494" y="1257557"/>
            <a:ext cx="1655044" cy="337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ราชภัฎเป็นเลิศ (ด้านครู)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2228" y="1388288"/>
            <a:ext cx="1917256" cy="4614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เปิดโอกาสให้คนเก่งสาขาวิชาเฉพาะเป็นครู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24494" y="2899460"/>
            <a:ext cx="1655046" cy="4459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ปรับกฎ ระเบียบ</a:t>
            </a:r>
          </a:p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เรื่องใบประกอบวิชาชีพ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36545" y="2528645"/>
            <a:ext cx="1927744" cy="4683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ให้สามารถโอนย้ายข้ามเขตได้ หรือสร้างแรงจูงใจในการย้าย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85861" y="3860945"/>
            <a:ext cx="1216161" cy="527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การอบรม</a:t>
            </a:r>
            <a:b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และการพัฒนา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04189" y="4576938"/>
            <a:ext cx="1206901" cy="6065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การปฏิบัติงานที่ไม่เกี่ยวกับการสอน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36545" y="3094773"/>
            <a:ext cx="1927744" cy="6848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สร้างระบบการพัฒนา/อบรมครูที่ใช้เวลานอกเหนือเวลาสอน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47033" y="3878226"/>
            <a:ext cx="1917256" cy="4422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ทำงานตามสั่งของผู้ใหญ่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24758" y="4426124"/>
            <a:ext cx="1917256" cy="898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ลดภาระการรายงาน </a:t>
            </a:r>
            <a:b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ทำเอกสารสำหรับการประเมิน </a:t>
            </a:r>
            <a:b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การประกัน</a:t>
            </a:r>
          </a:p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ภายในภายนอก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21375" y="5960103"/>
            <a:ext cx="1229651" cy="3218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ปัญหาหนี้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19232" y="6375780"/>
            <a:ext cx="1217658" cy="3395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ขาดสวัสดิการ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28150" y="4503441"/>
            <a:ext cx="1662009" cy="4943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กำหนดให้พัฒนาครู</a:t>
            </a:r>
            <a:b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เฉพาะช่วงปิดภาคเรียน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24496" y="2037990"/>
            <a:ext cx="1655045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จับกลุ่มสถานศึกษา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11601" y="5108948"/>
            <a:ext cx="1677686" cy="4860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ปรับปรุงเกณฑ์</a:t>
            </a:r>
          </a:p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การประเมิน</a:t>
            </a:r>
            <a:r>
              <a:rPr lang="th-TH" sz="16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ฐานะ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11188" y="5874772"/>
            <a:ext cx="1918576" cy="4071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สร้างวินัยในการใช้เงิน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11188" y="6340005"/>
            <a:ext cx="1918576" cy="3753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ปรับปรุงบ้านพักครูที่ทรุด</a:t>
            </a:r>
            <a:r>
              <a:rPr lang="th-TH" sz="12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โทรม</a:t>
            </a:r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หรือไม่ปลอดภัย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19393" y="5651082"/>
            <a:ext cx="1689723" cy="5889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มาตรการในการแก้ปัญหาหนี้สินครู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18051" y="6295292"/>
            <a:ext cx="1688814" cy="389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เร่งปรับปรุงบ้านพักครู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322288" y="3992436"/>
            <a:ext cx="1689910" cy="4041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ปรับหลักเกณฑ์การโอนย้าย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324494" y="1642427"/>
            <a:ext cx="1655044" cy="337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มหาวิทยาลัยเป็นพี่เลี้ยง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3784107" y="2528645"/>
            <a:ext cx="1225228" cy="4362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ครูไม่ครบชั้น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82" name="Straight Connector 181"/>
          <p:cNvCxnSpPr>
            <a:stCxn id="5" idx="3"/>
            <a:endCxn id="13" idx="1"/>
          </p:cNvCxnSpPr>
          <p:nvPr/>
        </p:nvCxnSpPr>
        <p:spPr>
          <a:xfrm flipV="1">
            <a:off x="1593171" y="573965"/>
            <a:ext cx="280532" cy="3026670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5" idx="3"/>
            <a:endCxn id="14" idx="1"/>
          </p:cNvCxnSpPr>
          <p:nvPr/>
        </p:nvCxnSpPr>
        <p:spPr>
          <a:xfrm flipV="1">
            <a:off x="1593170" y="2823366"/>
            <a:ext cx="280533" cy="777271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5" idx="3"/>
            <a:endCxn id="15" idx="1"/>
          </p:cNvCxnSpPr>
          <p:nvPr/>
        </p:nvCxnSpPr>
        <p:spPr>
          <a:xfrm>
            <a:off x="1593171" y="3600637"/>
            <a:ext cx="449665" cy="787595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5" idx="3"/>
            <a:endCxn id="16" idx="1"/>
          </p:cNvCxnSpPr>
          <p:nvPr/>
        </p:nvCxnSpPr>
        <p:spPr>
          <a:xfrm>
            <a:off x="1593171" y="3600635"/>
            <a:ext cx="241807" cy="2465034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13" idx="3"/>
            <a:endCxn id="17" idx="1"/>
          </p:cNvCxnSpPr>
          <p:nvPr/>
        </p:nvCxnSpPr>
        <p:spPr>
          <a:xfrm flipV="1">
            <a:off x="3465213" y="335865"/>
            <a:ext cx="307054" cy="23810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7" idx="3"/>
            <a:endCxn id="20" idx="1"/>
          </p:cNvCxnSpPr>
          <p:nvPr/>
        </p:nvCxnSpPr>
        <p:spPr>
          <a:xfrm>
            <a:off x="4990833" y="335867"/>
            <a:ext cx="256200" cy="70389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8" idx="3"/>
            <a:endCxn id="25" idx="1"/>
          </p:cNvCxnSpPr>
          <p:nvPr/>
        </p:nvCxnSpPr>
        <p:spPr>
          <a:xfrm flipV="1">
            <a:off x="5004345" y="1031306"/>
            <a:ext cx="232200" cy="574688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18" idx="3"/>
            <a:endCxn id="27" idx="1"/>
          </p:cNvCxnSpPr>
          <p:nvPr/>
        </p:nvCxnSpPr>
        <p:spPr>
          <a:xfrm>
            <a:off x="5004346" y="1605994"/>
            <a:ext cx="257882" cy="13032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endCxn id="21" idx="1"/>
          </p:cNvCxnSpPr>
          <p:nvPr/>
        </p:nvCxnSpPr>
        <p:spPr>
          <a:xfrm flipV="1">
            <a:off x="7164288" y="195545"/>
            <a:ext cx="160206" cy="14612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20" idx="3"/>
            <a:endCxn id="22" idx="1"/>
          </p:cNvCxnSpPr>
          <p:nvPr/>
        </p:nvCxnSpPr>
        <p:spPr>
          <a:xfrm>
            <a:off x="7164290" y="406256"/>
            <a:ext cx="160205" cy="19698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25" idx="3"/>
            <a:endCxn id="120" idx="1"/>
          </p:cNvCxnSpPr>
          <p:nvPr/>
        </p:nvCxnSpPr>
        <p:spPr>
          <a:xfrm>
            <a:off x="7164290" y="1031307"/>
            <a:ext cx="160205" cy="77962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25" idx="3"/>
          </p:cNvCxnSpPr>
          <p:nvPr/>
        </p:nvCxnSpPr>
        <p:spPr>
          <a:xfrm>
            <a:off x="7164290" y="1031308"/>
            <a:ext cx="141205" cy="100984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27" idx="3"/>
            <a:endCxn id="28" idx="1"/>
          </p:cNvCxnSpPr>
          <p:nvPr/>
        </p:nvCxnSpPr>
        <p:spPr>
          <a:xfrm>
            <a:off x="7179484" y="1619028"/>
            <a:ext cx="145011" cy="150338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25" idx="3"/>
            <a:endCxn id="26" idx="1"/>
          </p:cNvCxnSpPr>
          <p:nvPr/>
        </p:nvCxnSpPr>
        <p:spPr>
          <a:xfrm>
            <a:off x="7164290" y="1031308"/>
            <a:ext cx="160205" cy="39475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35" idx="3"/>
            <a:endCxn id="40" idx="1"/>
          </p:cNvCxnSpPr>
          <p:nvPr/>
        </p:nvCxnSpPr>
        <p:spPr>
          <a:xfrm>
            <a:off x="7142014" y="4875581"/>
            <a:ext cx="169589" cy="47639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34" idx="3"/>
            <a:endCxn id="40" idx="1"/>
          </p:cNvCxnSpPr>
          <p:nvPr/>
        </p:nvCxnSpPr>
        <p:spPr>
          <a:xfrm>
            <a:off x="7164290" y="4099360"/>
            <a:ext cx="147313" cy="125261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33" idx="3"/>
            <a:endCxn id="38" idx="1"/>
          </p:cNvCxnSpPr>
          <p:nvPr/>
        </p:nvCxnSpPr>
        <p:spPr>
          <a:xfrm>
            <a:off x="7164288" y="3437200"/>
            <a:ext cx="163860" cy="131342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42" idx="3"/>
            <a:endCxn id="44" idx="1"/>
          </p:cNvCxnSpPr>
          <p:nvPr/>
        </p:nvCxnSpPr>
        <p:spPr>
          <a:xfrm flipV="1">
            <a:off x="7129766" y="6489920"/>
            <a:ext cx="188287" cy="3776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14" idx="3"/>
            <a:endCxn id="24" idx="1"/>
          </p:cNvCxnSpPr>
          <p:nvPr/>
        </p:nvCxnSpPr>
        <p:spPr>
          <a:xfrm>
            <a:off x="3465215" y="2823364"/>
            <a:ext cx="318892" cy="57234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stCxn id="14" idx="3"/>
            <a:endCxn id="152" idx="1"/>
          </p:cNvCxnSpPr>
          <p:nvPr/>
        </p:nvCxnSpPr>
        <p:spPr>
          <a:xfrm flipV="1">
            <a:off x="3465215" y="2746786"/>
            <a:ext cx="318893" cy="7657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15" idx="3"/>
            <a:endCxn id="31" idx="1"/>
          </p:cNvCxnSpPr>
          <p:nvPr/>
        </p:nvCxnSpPr>
        <p:spPr>
          <a:xfrm flipV="1">
            <a:off x="3610160" y="4124588"/>
            <a:ext cx="175701" cy="263645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stCxn id="15" idx="3"/>
            <a:endCxn id="32" idx="1"/>
          </p:cNvCxnSpPr>
          <p:nvPr/>
        </p:nvCxnSpPr>
        <p:spPr>
          <a:xfrm>
            <a:off x="3610159" y="4388234"/>
            <a:ext cx="194028" cy="491971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>
            <a:stCxn id="23" idx="3"/>
            <a:endCxn id="27" idx="1"/>
          </p:cNvCxnSpPr>
          <p:nvPr/>
        </p:nvCxnSpPr>
        <p:spPr>
          <a:xfrm flipV="1">
            <a:off x="5020253" y="1619026"/>
            <a:ext cx="241975" cy="58681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stCxn id="152" idx="3"/>
            <a:endCxn id="29" idx="1"/>
          </p:cNvCxnSpPr>
          <p:nvPr/>
        </p:nvCxnSpPr>
        <p:spPr>
          <a:xfrm>
            <a:off x="5009335" y="2746788"/>
            <a:ext cx="227210" cy="16013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endCxn id="29" idx="1"/>
          </p:cNvCxnSpPr>
          <p:nvPr/>
        </p:nvCxnSpPr>
        <p:spPr>
          <a:xfrm flipV="1">
            <a:off x="5020253" y="2762797"/>
            <a:ext cx="216293" cy="675588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stCxn id="31" idx="3"/>
            <a:endCxn id="33" idx="1"/>
          </p:cNvCxnSpPr>
          <p:nvPr/>
        </p:nvCxnSpPr>
        <p:spPr>
          <a:xfrm flipV="1">
            <a:off x="5002023" y="3437204"/>
            <a:ext cx="234523" cy="68738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>
            <a:stCxn id="32" idx="3"/>
            <a:endCxn id="35" idx="1"/>
          </p:cNvCxnSpPr>
          <p:nvPr/>
        </p:nvCxnSpPr>
        <p:spPr>
          <a:xfrm flipV="1">
            <a:off x="5011090" y="4875577"/>
            <a:ext cx="213668" cy="4624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>
            <a:stCxn id="16" idx="3"/>
            <a:endCxn id="36" idx="1"/>
          </p:cNvCxnSpPr>
          <p:nvPr/>
        </p:nvCxnSpPr>
        <p:spPr>
          <a:xfrm>
            <a:off x="3402304" y="6065669"/>
            <a:ext cx="319070" cy="55352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16" idx="3"/>
            <a:endCxn id="37" idx="1"/>
          </p:cNvCxnSpPr>
          <p:nvPr/>
        </p:nvCxnSpPr>
        <p:spPr>
          <a:xfrm>
            <a:off x="3402305" y="6065669"/>
            <a:ext cx="316929" cy="479906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stCxn id="36" idx="3"/>
            <a:endCxn id="41" idx="1"/>
          </p:cNvCxnSpPr>
          <p:nvPr/>
        </p:nvCxnSpPr>
        <p:spPr>
          <a:xfrm flipV="1">
            <a:off x="4951026" y="6078357"/>
            <a:ext cx="260164" cy="42664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37" idx="3"/>
            <a:endCxn id="42" idx="1"/>
          </p:cNvCxnSpPr>
          <p:nvPr/>
        </p:nvCxnSpPr>
        <p:spPr>
          <a:xfrm flipV="1">
            <a:off x="4936891" y="6527690"/>
            <a:ext cx="274298" cy="17889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stCxn id="14" idx="3"/>
            <a:endCxn id="23" idx="1"/>
          </p:cNvCxnSpPr>
          <p:nvPr/>
        </p:nvCxnSpPr>
        <p:spPr>
          <a:xfrm flipV="1">
            <a:off x="3465214" y="2205836"/>
            <a:ext cx="329810" cy="61752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32" idx="3"/>
            <a:endCxn id="34" idx="1"/>
          </p:cNvCxnSpPr>
          <p:nvPr/>
        </p:nvCxnSpPr>
        <p:spPr>
          <a:xfrm flipV="1">
            <a:off x="5011088" y="4099361"/>
            <a:ext cx="235944" cy="780841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52" idx="3"/>
            <a:endCxn id="27" idx="1"/>
          </p:cNvCxnSpPr>
          <p:nvPr/>
        </p:nvCxnSpPr>
        <p:spPr>
          <a:xfrm flipV="1">
            <a:off x="5009336" y="1619026"/>
            <a:ext cx="252892" cy="112776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256984" y="1952688"/>
            <a:ext cx="1927744" cy="4683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ใช้ระบบช่วยสอน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40" name="Straight Connector 239"/>
          <p:cNvCxnSpPr>
            <a:stCxn id="152" idx="3"/>
            <a:endCxn id="92" idx="1"/>
          </p:cNvCxnSpPr>
          <p:nvPr/>
        </p:nvCxnSpPr>
        <p:spPr>
          <a:xfrm flipV="1">
            <a:off x="5009336" y="2186844"/>
            <a:ext cx="247648" cy="559942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stCxn id="92" idx="3"/>
            <a:endCxn id="39" idx="1"/>
          </p:cNvCxnSpPr>
          <p:nvPr/>
        </p:nvCxnSpPr>
        <p:spPr>
          <a:xfrm>
            <a:off x="7184727" y="2186844"/>
            <a:ext cx="139768" cy="3116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36"/>
          <p:cNvSpPr/>
          <p:nvPr/>
        </p:nvSpPr>
        <p:spPr>
          <a:xfrm>
            <a:off x="3734526" y="5442091"/>
            <a:ext cx="1217658" cy="4326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ความก้าวหน้า</a:t>
            </a:r>
          </a:p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ในอาชีพ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5" name="Rectangle 41"/>
          <p:cNvSpPr/>
          <p:nvPr/>
        </p:nvSpPr>
        <p:spPr>
          <a:xfrm>
            <a:off x="5211188" y="5424820"/>
            <a:ext cx="1918576" cy="3467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ปรับปรุงระบบบริหารงานบุคคล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26" name="ตัวเชื่อมต่อตรง 225"/>
          <p:cNvCxnSpPr>
            <a:stCxn id="16" idx="3"/>
          </p:cNvCxnSpPr>
          <p:nvPr/>
        </p:nvCxnSpPr>
        <p:spPr>
          <a:xfrm flipV="1">
            <a:off x="3402303" y="5745449"/>
            <a:ext cx="304870" cy="32022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>
            <a:stCxn id="80" idx="3"/>
            <a:endCxn id="85" idx="1"/>
          </p:cNvCxnSpPr>
          <p:nvPr/>
        </p:nvCxnSpPr>
        <p:spPr>
          <a:xfrm flipV="1">
            <a:off x="4952185" y="5598199"/>
            <a:ext cx="259004" cy="6023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ตรง 46"/>
          <p:cNvCxnSpPr>
            <a:stCxn id="85" idx="3"/>
            <a:endCxn id="40" idx="1"/>
          </p:cNvCxnSpPr>
          <p:nvPr/>
        </p:nvCxnSpPr>
        <p:spPr>
          <a:xfrm flipV="1">
            <a:off x="7129766" y="5351976"/>
            <a:ext cx="181837" cy="24622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48"/>
          <p:cNvCxnSpPr>
            <a:stCxn id="41" idx="3"/>
            <a:endCxn id="43" idx="1"/>
          </p:cNvCxnSpPr>
          <p:nvPr/>
        </p:nvCxnSpPr>
        <p:spPr>
          <a:xfrm flipV="1">
            <a:off x="7129766" y="5945571"/>
            <a:ext cx="189627" cy="13278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>
            <a:endCxn id="106" idx="1"/>
          </p:cNvCxnSpPr>
          <p:nvPr/>
        </p:nvCxnSpPr>
        <p:spPr>
          <a:xfrm>
            <a:off x="7184726" y="3179022"/>
            <a:ext cx="137562" cy="101546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27"/>
          <p:cNvSpPr/>
          <p:nvPr/>
        </p:nvSpPr>
        <p:spPr>
          <a:xfrm>
            <a:off x="7334935" y="3434411"/>
            <a:ext cx="1655046" cy="4459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โครงการจ้างครูผู้ทรงคุณค่า (ครูเกษียณ)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" name="ตัวเชื่อมต่อตรง 8"/>
          <p:cNvCxnSpPr>
            <a:stCxn id="92" idx="3"/>
            <a:endCxn id="86" idx="1"/>
          </p:cNvCxnSpPr>
          <p:nvPr/>
        </p:nvCxnSpPr>
        <p:spPr>
          <a:xfrm>
            <a:off x="7184728" y="2186847"/>
            <a:ext cx="150209" cy="147052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7355679" y="2481947"/>
            <a:ext cx="1655044" cy="3347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DLTV</a:t>
            </a:r>
          </a:p>
        </p:txBody>
      </p:sp>
      <p:cxnSp>
        <p:nvCxnSpPr>
          <p:cNvPr id="3" name="Straight Connector 2"/>
          <p:cNvCxnSpPr>
            <a:endCxn id="84" idx="1"/>
          </p:cNvCxnSpPr>
          <p:nvPr/>
        </p:nvCxnSpPr>
        <p:spPr>
          <a:xfrm>
            <a:off x="7184728" y="1688696"/>
            <a:ext cx="170951" cy="96064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7324494" y="854647"/>
            <a:ext cx="1655044" cy="3573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พัฒนาระบบนิเทศ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69" name="Straight Connector 268"/>
          <p:cNvCxnSpPr>
            <a:endCxn id="135" idx="1"/>
          </p:cNvCxnSpPr>
          <p:nvPr/>
        </p:nvCxnSpPr>
        <p:spPr>
          <a:xfrm>
            <a:off x="7184728" y="1033333"/>
            <a:ext cx="13976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>
            <a:endCxn id="27" idx="1"/>
          </p:cNvCxnSpPr>
          <p:nvPr/>
        </p:nvCxnSpPr>
        <p:spPr>
          <a:xfrm>
            <a:off x="5009335" y="368524"/>
            <a:ext cx="252893" cy="1250502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17"/>
          <p:cNvSpPr/>
          <p:nvPr/>
        </p:nvSpPr>
        <p:spPr>
          <a:xfrm>
            <a:off x="3792439" y="678095"/>
            <a:ext cx="1193414" cy="6156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ครูบางส่วนสอนแต่อธิบาย</a:t>
            </a:r>
            <a:b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หน้าห้องเรียน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9" name="Straight Connector 193"/>
          <p:cNvCxnSpPr>
            <a:stCxn id="13" idx="3"/>
            <a:endCxn id="96" idx="1"/>
          </p:cNvCxnSpPr>
          <p:nvPr/>
        </p:nvCxnSpPr>
        <p:spPr>
          <a:xfrm>
            <a:off x="3465213" y="573967"/>
            <a:ext cx="327226" cy="411939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93"/>
          <p:cNvCxnSpPr>
            <a:stCxn id="13" idx="3"/>
            <a:endCxn id="18" idx="1"/>
          </p:cNvCxnSpPr>
          <p:nvPr/>
        </p:nvCxnSpPr>
        <p:spPr>
          <a:xfrm>
            <a:off x="3465213" y="573967"/>
            <a:ext cx="345718" cy="1032029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97"/>
          <p:cNvCxnSpPr>
            <a:endCxn id="20" idx="1"/>
          </p:cNvCxnSpPr>
          <p:nvPr/>
        </p:nvCxnSpPr>
        <p:spPr>
          <a:xfrm flipV="1">
            <a:off x="4990833" y="406254"/>
            <a:ext cx="256200" cy="60445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97"/>
          <p:cNvCxnSpPr/>
          <p:nvPr/>
        </p:nvCxnSpPr>
        <p:spPr>
          <a:xfrm>
            <a:off x="5020252" y="993776"/>
            <a:ext cx="256200" cy="70389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127"/>
          <p:cNvSpPr/>
          <p:nvPr/>
        </p:nvSpPr>
        <p:spPr>
          <a:xfrm>
            <a:off x="-53827" y="2010954"/>
            <a:ext cx="591243" cy="2993324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</a:p>
        </p:txBody>
      </p:sp>
      <p:cxnSp>
        <p:nvCxnSpPr>
          <p:cNvPr id="8" name="Straight Connector 7"/>
          <p:cNvCxnSpPr>
            <a:stCxn id="23" idx="3"/>
          </p:cNvCxnSpPr>
          <p:nvPr/>
        </p:nvCxnSpPr>
        <p:spPr>
          <a:xfrm>
            <a:off x="5020253" y="2205836"/>
            <a:ext cx="204505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1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72312" y="5013177"/>
            <a:ext cx="1152128" cy="3530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สร้างภาระให้ครู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539554" y="1695796"/>
            <a:ext cx="1635701" cy="29024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การทดสอบ</a:t>
            </a:r>
            <a:b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การประเมิน</a:t>
            </a:r>
          </a:p>
          <a:p>
            <a:pPr algn="ctr"/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การประกันคุณภาพและการพัฒนามาตรฐานการศึกษา</a:t>
            </a:r>
            <a:endParaRPr lang="en-US" sz="24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5190125" y="62389"/>
            <a:ext cx="1618008" cy="720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ระบบการประเมินต้องเป็นส่วนหนึ่งของการปฏิบัติงานของครู</a:t>
            </a:r>
            <a:endParaRPr lang="en-US" sz="1400" b="1" dirty="0">
              <a:solidFill>
                <a:prstClr val="black">
                  <a:lumMod val="95000"/>
                  <a:lumOff val="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7123512" y="6211924"/>
            <a:ext cx="1921356" cy="535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สร้าง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Trainers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ด้านการประเมินคุณภาพ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067532" y="492856"/>
            <a:ext cx="1921356" cy="511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สร้างกรอบมาตรฐานการประเมิน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7104112" y="3356110"/>
            <a:ext cx="1921356" cy="52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พัฒนาแบบทดสอบการศึกษา</a:t>
            </a:r>
            <a:b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ที่เป็นมาตรฐานระดับชาติ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2375955" y="2103538"/>
            <a:ext cx="1222429" cy="10267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ระบบการศึกษาต่อในแต่ละระดับ</a:t>
            </a:r>
            <a:endParaRPr lang="en-US" sz="20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2" name="Rounded Rectangle 18"/>
          <p:cNvSpPr/>
          <p:nvPr/>
        </p:nvSpPr>
        <p:spPr>
          <a:xfrm>
            <a:off x="3800432" y="3218460"/>
            <a:ext cx="1153229" cy="1563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การประเมินไม่ตอบโจทย์เรื่องทักษะ ความรู้ ความสามารถของผู้เรียน</a:t>
            </a:r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และสมรรถนะตามที่หลักสูตรกำหนด</a:t>
            </a:r>
            <a:endParaRPr 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709463" y="1505833"/>
            <a:ext cx="1341949" cy="496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สามารถเลื่อนชั้นได้</a:t>
            </a:r>
            <a:b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ทั้งที่ไม่ผ่านเกณฑ์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161193" y="3172608"/>
            <a:ext cx="1675872" cy="711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พัฒนาระบบการทดสอบ วัด ประเมิน และเทียบโอน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3735382" y="2090773"/>
            <a:ext cx="1316030" cy="9775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ระบบรับตรง/การเก็บสะสมหน่วย</a:t>
            </a:r>
            <a:r>
              <a:rPr lang="th-TH" sz="1400" b="1" dirty="0" err="1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กิต</a:t>
            </a:r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ในขณะที่ยังไม่จบการศึกษาขั้นพื้นฐาน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7013103" y="2374103"/>
            <a:ext cx="2031766" cy="8443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ระบบทดสอบเพื่อประเมินผ่านหรือซ้ำชั้นในชั้น ป.3 ป.6</a:t>
            </a:r>
          </a:p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และ ม.3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72" name="Straight Connector 171"/>
          <p:cNvCxnSpPr>
            <a:stCxn id="128" idx="3"/>
            <a:endCxn id="150" idx="1"/>
          </p:cNvCxnSpPr>
          <p:nvPr/>
        </p:nvCxnSpPr>
        <p:spPr>
          <a:xfrm flipV="1">
            <a:off x="2175253" y="2616885"/>
            <a:ext cx="200700" cy="530122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28" idx="3"/>
          </p:cNvCxnSpPr>
          <p:nvPr/>
        </p:nvCxnSpPr>
        <p:spPr>
          <a:xfrm flipV="1">
            <a:off x="2175255" y="1004695"/>
            <a:ext cx="134837" cy="2142312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stCxn id="150" idx="3"/>
            <a:endCxn id="153" idx="1"/>
          </p:cNvCxnSpPr>
          <p:nvPr/>
        </p:nvCxnSpPr>
        <p:spPr>
          <a:xfrm flipV="1">
            <a:off x="3598384" y="1753856"/>
            <a:ext cx="111079" cy="86303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50" idx="3"/>
            <a:endCxn id="156" idx="1"/>
          </p:cNvCxnSpPr>
          <p:nvPr/>
        </p:nvCxnSpPr>
        <p:spPr>
          <a:xfrm flipV="1">
            <a:off x="3598382" y="2579541"/>
            <a:ext cx="136998" cy="3734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endCxn id="152" idx="1"/>
          </p:cNvCxnSpPr>
          <p:nvPr/>
        </p:nvCxnSpPr>
        <p:spPr>
          <a:xfrm flipV="1">
            <a:off x="3631001" y="4000361"/>
            <a:ext cx="169431" cy="49376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Rounded Rectangle 397"/>
          <p:cNvSpPr/>
          <p:nvPr/>
        </p:nvSpPr>
        <p:spPr>
          <a:xfrm>
            <a:off x="2333621" y="5556895"/>
            <a:ext cx="1222429" cy="10050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การประเมินสถานศึกษา</a:t>
            </a:r>
            <a:endParaRPr lang="en-US" sz="20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00" name="Straight Connector 399"/>
          <p:cNvCxnSpPr>
            <a:stCxn id="128" idx="3"/>
            <a:endCxn id="398" idx="1"/>
          </p:cNvCxnSpPr>
          <p:nvPr/>
        </p:nvCxnSpPr>
        <p:spPr>
          <a:xfrm>
            <a:off x="2175253" y="3147007"/>
            <a:ext cx="158366" cy="2912392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157"/>
          <p:cNvSpPr/>
          <p:nvPr/>
        </p:nvSpPr>
        <p:spPr>
          <a:xfrm>
            <a:off x="2333621" y="377322"/>
            <a:ext cx="1222429" cy="11285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ประเมินครู</a:t>
            </a:r>
          </a:p>
        </p:txBody>
      </p:sp>
      <p:sp>
        <p:nvSpPr>
          <p:cNvPr id="51" name="Rounded Rectangle 12"/>
          <p:cNvSpPr/>
          <p:nvPr/>
        </p:nvSpPr>
        <p:spPr>
          <a:xfrm>
            <a:off x="2429882" y="3795818"/>
            <a:ext cx="1222429" cy="8780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ประเมินผลสัมฤทธิ์ของผู้เรียน</a:t>
            </a:r>
            <a:endParaRPr lang="en-US" sz="20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" name="Rectangle 136"/>
          <p:cNvSpPr/>
          <p:nvPr/>
        </p:nvSpPr>
        <p:spPr>
          <a:xfrm>
            <a:off x="5196368" y="866153"/>
            <a:ext cx="1618008" cy="829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ประเมิน</a:t>
            </a:r>
            <a:r>
              <a:rPr lang="th-TH" sz="1600" b="1" dirty="0" err="1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ฐานะให้สอดคล้องกับผลสัมฤทธิ์ทางการเรียน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2" name="Rectangle 162"/>
          <p:cNvSpPr/>
          <p:nvPr/>
        </p:nvSpPr>
        <p:spPr>
          <a:xfrm>
            <a:off x="7111076" y="4066412"/>
            <a:ext cx="1921356" cy="752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สร้างเครื่องมือ ระบบและวิธีการประเมิน/ประกันคุณภาพ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3" name="Rectangle 162"/>
          <p:cNvSpPr/>
          <p:nvPr/>
        </p:nvSpPr>
        <p:spPr>
          <a:xfrm>
            <a:off x="5077857" y="5881290"/>
            <a:ext cx="1921356" cy="8657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พัฒนาคุณภาพ </a:t>
            </a:r>
          </a:p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ผู้ประเมิน/ประกันคุณภาพ</a:t>
            </a:r>
            <a:endParaRPr lang="en-US" sz="20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6" name="Rectangle 162"/>
          <p:cNvSpPr/>
          <p:nvPr/>
        </p:nvSpPr>
        <p:spPr>
          <a:xfrm>
            <a:off x="7123512" y="4941702"/>
            <a:ext cx="1921356" cy="4960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พัฒนาระบบ</a:t>
            </a:r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ICT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เพื่อการทดสอบ</a:t>
            </a:r>
            <a:b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และประเมินผล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9" name="Rectangle 191"/>
          <p:cNvSpPr/>
          <p:nvPr/>
        </p:nvSpPr>
        <p:spPr>
          <a:xfrm>
            <a:off x="3772312" y="5455160"/>
            <a:ext cx="1152128" cy="4960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ตัวชี้วัด</a:t>
            </a:r>
          </a:p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มีจำนวนมาก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" name="Rectangle 406"/>
          <p:cNvSpPr/>
          <p:nvPr/>
        </p:nvSpPr>
        <p:spPr>
          <a:xfrm>
            <a:off x="5183394" y="4006727"/>
            <a:ext cx="1618624" cy="11829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ปรับปรุงการประเมินผลเพื่อการพัฒนาคุณภาพผู้เรียน</a:t>
            </a:r>
            <a:endParaRPr lang="en-US" sz="20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2" name="Rectangle 191"/>
          <p:cNvSpPr/>
          <p:nvPr/>
        </p:nvSpPr>
        <p:spPr>
          <a:xfrm>
            <a:off x="3772312" y="6059230"/>
            <a:ext cx="1152128" cy="736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การประเมินภายในภายนอกไม่สอดคล้องกัน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3" name="Rectangle 406"/>
          <p:cNvSpPr/>
          <p:nvPr/>
        </p:nvSpPr>
        <p:spPr>
          <a:xfrm>
            <a:off x="5076603" y="5294299"/>
            <a:ext cx="1952436" cy="4669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กำหนดตัวชี้วัดใหม่</a:t>
            </a:r>
            <a:endParaRPr lang="en-US" sz="20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4" name="Rectangle 162"/>
          <p:cNvSpPr/>
          <p:nvPr/>
        </p:nvSpPr>
        <p:spPr>
          <a:xfrm>
            <a:off x="7125248" y="5617976"/>
            <a:ext cx="1921356" cy="4960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ตั้งคณะกรรมการร่วม</a:t>
            </a:r>
          </a:p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(สมศ.</a:t>
            </a:r>
            <a:r>
              <a:rPr lang="th-TH" sz="16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กับศธ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4" name="Rectangle 155"/>
          <p:cNvSpPr/>
          <p:nvPr/>
        </p:nvSpPr>
        <p:spPr>
          <a:xfrm>
            <a:off x="3687744" y="62388"/>
            <a:ext cx="1265917" cy="1350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ไม่นำผลสัมฤทธิ์ของผู้เรียนมาเป็นตัวชี้วัดหลักในการเลื่อน</a:t>
            </a:r>
            <a:b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b="1" dirty="0" err="1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ฐานะและพิจารณาความดีความชอบ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8" name="Rectangle 136"/>
          <p:cNvSpPr/>
          <p:nvPr/>
        </p:nvSpPr>
        <p:spPr>
          <a:xfrm>
            <a:off x="7183258" y="1144662"/>
            <a:ext cx="1618008" cy="11022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กำหนดแนวทางที่ชัดเจนในการคัดเลือกบุคคลเข้าศึกษาต่อในระดับอุดมศึกษา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4" name="Rectangle 154"/>
          <p:cNvSpPr/>
          <p:nvPr/>
        </p:nvSpPr>
        <p:spPr>
          <a:xfrm>
            <a:off x="5198948" y="1836543"/>
            <a:ext cx="1675872" cy="10758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สร้างระบบการส่งต่อ/คัดเลือกเพื่อศึกษาในแต่ละช่วงชั้นที่มีประสิทธิภาพ</a:t>
            </a:r>
          </a:p>
        </p:txBody>
      </p:sp>
      <p:cxnSp>
        <p:nvCxnSpPr>
          <p:cNvPr id="3" name="ตัวเชื่อมต่อตรง 2"/>
          <p:cNvCxnSpPr>
            <a:stCxn id="128" idx="3"/>
            <a:endCxn id="51" idx="1"/>
          </p:cNvCxnSpPr>
          <p:nvPr/>
        </p:nvCxnSpPr>
        <p:spPr>
          <a:xfrm>
            <a:off x="2175255" y="3147007"/>
            <a:ext cx="254627" cy="1087838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>
            <a:stCxn id="50" idx="3"/>
            <a:endCxn id="84" idx="1"/>
          </p:cNvCxnSpPr>
          <p:nvPr/>
        </p:nvCxnSpPr>
        <p:spPr>
          <a:xfrm flipV="1">
            <a:off x="3556048" y="737582"/>
            <a:ext cx="131694" cy="2039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>
            <a:stCxn id="398" idx="3"/>
          </p:cNvCxnSpPr>
          <p:nvPr/>
        </p:nvCxnSpPr>
        <p:spPr>
          <a:xfrm flipV="1">
            <a:off x="3556050" y="5189718"/>
            <a:ext cx="179332" cy="86968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>
            <a:stCxn id="398" idx="3"/>
            <a:endCxn id="69" idx="1"/>
          </p:cNvCxnSpPr>
          <p:nvPr/>
        </p:nvCxnSpPr>
        <p:spPr>
          <a:xfrm flipV="1">
            <a:off x="3556050" y="5703173"/>
            <a:ext cx="216262" cy="35622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>
            <a:stCxn id="398" idx="3"/>
            <a:endCxn id="72" idx="1"/>
          </p:cNvCxnSpPr>
          <p:nvPr/>
        </p:nvCxnSpPr>
        <p:spPr>
          <a:xfrm>
            <a:off x="3556050" y="6059403"/>
            <a:ext cx="216262" cy="36803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>
            <a:stCxn id="84" idx="3"/>
            <a:endCxn id="139" idx="1"/>
          </p:cNvCxnSpPr>
          <p:nvPr/>
        </p:nvCxnSpPr>
        <p:spPr>
          <a:xfrm flipV="1">
            <a:off x="4953659" y="422680"/>
            <a:ext cx="236466" cy="31490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>
            <a:endCxn id="57" idx="1"/>
          </p:cNvCxnSpPr>
          <p:nvPr/>
        </p:nvCxnSpPr>
        <p:spPr>
          <a:xfrm>
            <a:off x="4953659" y="748772"/>
            <a:ext cx="242709" cy="5322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>
            <a:endCxn id="114" idx="1"/>
          </p:cNvCxnSpPr>
          <p:nvPr/>
        </p:nvCxnSpPr>
        <p:spPr>
          <a:xfrm>
            <a:off x="5075015" y="1869966"/>
            <a:ext cx="123935" cy="504503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>
            <a:stCxn id="156" idx="3"/>
            <a:endCxn id="114" idx="1"/>
          </p:cNvCxnSpPr>
          <p:nvPr/>
        </p:nvCxnSpPr>
        <p:spPr>
          <a:xfrm flipV="1">
            <a:off x="5051412" y="2374470"/>
            <a:ext cx="147538" cy="20507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>
            <a:stCxn id="114" idx="3"/>
            <a:endCxn id="98" idx="1"/>
          </p:cNvCxnSpPr>
          <p:nvPr/>
        </p:nvCxnSpPr>
        <p:spPr>
          <a:xfrm flipV="1">
            <a:off x="6874822" y="1695796"/>
            <a:ext cx="308438" cy="6786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>
            <a:stCxn id="139" idx="3"/>
            <a:endCxn id="142" idx="1"/>
          </p:cNvCxnSpPr>
          <p:nvPr/>
        </p:nvCxnSpPr>
        <p:spPr>
          <a:xfrm>
            <a:off x="6808135" y="422677"/>
            <a:ext cx="259399" cy="326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>
            <a:stCxn id="57" idx="3"/>
            <a:endCxn id="142" idx="1"/>
          </p:cNvCxnSpPr>
          <p:nvPr/>
        </p:nvCxnSpPr>
        <p:spPr>
          <a:xfrm flipV="1">
            <a:off x="6814377" y="748776"/>
            <a:ext cx="253156" cy="5321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>
            <a:endCxn id="155" idx="1"/>
          </p:cNvCxnSpPr>
          <p:nvPr/>
        </p:nvCxnSpPr>
        <p:spPr>
          <a:xfrm flipV="1">
            <a:off x="4953659" y="3528290"/>
            <a:ext cx="207534" cy="538118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>
            <a:stCxn id="152" idx="3"/>
            <a:endCxn id="71" idx="1"/>
          </p:cNvCxnSpPr>
          <p:nvPr/>
        </p:nvCxnSpPr>
        <p:spPr>
          <a:xfrm>
            <a:off x="4953659" y="4000361"/>
            <a:ext cx="229734" cy="597859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>
            <a:stCxn id="17" idx="3"/>
            <a:endCxn id="73" idx="1"/>
          </p:cNvCxnSpPr>
          <p:nvPr/>
        </p:nvCxnSpPr>
        <p:spPr>
          <a:xfrm>
            <a:off x="4924440" y="5189714"/>
            <a:ext cx="152165" cy="338048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>
            <a:stCxn id="69" idx="3"/>
            <a:endCxn id="63" idx="1"/>
          </p:cNvCxnSpPr>
          <p:nvPr/>
        </p:nvCxnSpPr>
        <p:spPr>
          <a:xfrm>
            <a:off x="4924440" y="5703177"/>
            <a:ext cx="153419" cy="61096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>
            <a:stCxn id="72" idx="3"/>
            <a:endCxn id="63" idx="1"/>
          </p:cNvCxnSpPr>
          <p:nvPr/>
        </p:nvCxnSpPr>
        <p:spPr>
          <a:xfrm flipV="1">
            <a:off x="4924440" y="6314138"/>
            <a:ext cx="153419" cy="113294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>
            <a:stCxn id="155" idx="3"/>
          </p:cNvCxnSpPr>
          <p:nvPr/>
        </p:nvCxnSpPr>
        <p:spPr>
          <a:xfrm flipV="1">
            <a:off x="6837065" y="2970443"/>
            <a:ext cx="176037" cy="5578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>
            <a:stCxn id="71" idx="3"/>
            <a:endCxn id="62" idx="1"/>
          </p:cNvCxnSpPr>
          <p:nvPr/>
        </p:nvCxnSpPr>
        <p:spPr>
          <a:xfrm flipV="1">
            <a:off x="6802019" y="4442644"/>
            <a:ext cx="309059" cy="155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>
            <a:stCxn id="71" idx="3"/>
            <a:endCxn id="146" idx="1"/>
          </p:cNvCxnSpPr>
          <p:nvPr/>
        </p:nvCxnSpPr>
        <p:spPr>
          <a:xfrm flipV="1">
            <a:off x="6802019" y="3620044"/>
            <a:ext cx="302095" cy="9781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>
            <a:stCxn id="73" idx="3"/>
            <a:endCxn id="66" idx="1"/>
          </p:cNvCxnSpPr>
          <p:nvPr/>
        </p:nvCxnSpPr>
        <p:spPr>
          <a:xfrm flipV="1">
            <a:off x="7029041" y="5189719"/>
            <a:ext cx="94473" cy="3380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ตรง 46"/>
          <p:cNvCxnSpPr>
            <a:stCxn id="63" idx="3"/>
            <a:endCxn id="74" idx="1"/>
          </p:cNvCxnSpPr>
          <p:nvPr/>
        </p:nvCxnSpPr>
        <p:spPr>
          <a:xfrm flipV="1">
            <a:off x="6999215" y="5865993"/>
            <a:ext cx="126035" cy="4481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48"/>
          <p:cNvCxnSpPr>
            <a:stCxn id="63" idx="3"/>
            <a:endCxn id="141" idx="1"/>
          </p:cNvCxnSpPr>
          <p:nvPr/>
        </p:nvCxnSpPr>
        <p:spPr>
          <a:xfrm>
            <a:off x="6999215" y="6314142"/>
            <a:ext cx="124299" cy="1653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127"/>
          <p:cNvSpPr/>
          <p:nvPr/>
        </p:nvSpPr>
        <p:spPr>
          <a:xfrm>
            <a:off x="-53827" y="1744254"/>
            <a:ext cx="591243" cy="2993324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</a:p>
        </p:txBody>
      </p:sp>
      <p:cxnSp>
        <p:nvCxnSpPr>
          <p:cNvPr id="4" name="Straight Connector 3"/>
          <p:cNvCxnSpPr>
            <a:stCxn id="69" idx="3"/>
            <a:endCxn id="73" idx="1"/>
          </p:cNvCxnSpPr>
          <p:nvPr/>
        </p:nvCxnSpPr>
        <p:spPr>
          <a:xfrm flipV="1">
            <a:off x="4924440" y="5527766"/>
            <a:ext cx="152164" cy="175411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3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10092" y="380360"/>
            <a:ext cx="1222429" cy="10633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ขาดกำลังแรงงานสายวิชาชีพ</a:t>
            </a:r>
            <a:endParaRPr lang="en-US" sz="20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77326" y="737314"/>
            <a:ext cx="1152128" cy="3494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คนเรียนน้อย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26104" y="1443724"/>
            <a:ext cx="1606136" cy="274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จบแล้วมีงานทำ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35080" y="118682"/>
            <a:ext cx="1921356" cy="2616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สร้างค่านิยมอาชีวศึกษา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54658" y="4461196"/>
            <a:ext cx="1921356" cy="3384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อาชีวศึกษาเป็นเลิศ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54658" y="2303132"/>
            <a:ext cx="1921356" cy="301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ทวิภาคี 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611561" y="1506800"/>
            <a:ext cx="1563693" cy="3212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การผลิต พัฒนากำลังคนและงานวิจัย </a:t>
            </a:r>
            <a:b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ที่สอดคล้องกับความต้องการของการพัฒนาประเทศ</a:t>
            </a:r>
            <a:endParaRPr lang="en-US" sz="24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5121250" y="1123466"/>
            <a:ext cx="1610990" cy="274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มีความก้าวหน้าในอาชีพ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121250" y="799258"/>
            <a:ext cx="1610990" cy="274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มีความปลอดภัย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5121250" y="489371"/>
            <a:ext cx="1610990" cy="274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สร้างค่านิยม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5121250" y="46204"/>
            <a:ext cx="1610990" cy="406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สร้างทัศนคติเชิงบวกให้กับผู้ปกครอง</a:t>
            </a:r>
            <a:endParaRPr lang="en-US" sz="1400" b="1" dirty="0">
              <a:solidFill>
                <a:prstClr val="black">
                  <a:lumMod val="95000"/>
                  <a:lumOff val="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7043132" y="1856562"/>
            <a:ext cx="1921356" cy="3483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อาชีวศึกษาไทยเป็น </a:t>
            </a:r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Hub ASEAN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035080" y="1260499"/>
            <a:ext cx="1921356" cy="4926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มหาวิทยาลัยเปิดปริญญาตรี</a:t>
            </a:r>
          </a:p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ในสายวิชาชีพ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142737" y="4186466"/>
            <a:ext cx="1589504" cy="5331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เปิดหลักสูตรที่เป็นไปตามความต้องการของตลาดแรงงาน</a:t>
            </a:r>
            <a:endParaRPr lang="en-US" sz="12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126104" y="2263971"/>
            <a:ext cx="1606136" cy="508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พัฒนาทักษะอาชีพให้ตรงตามความต้องการตลาดแรงงาน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7054658" y="3852626"/>
            <a:ext cx="1921356" cy="52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ปรับเกณฑ์การสรรหา</a:t>
            </a:r>
            <a:b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และบรรจุครูสายวิชาชีพ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126104" y="1778114"/>
            <a:ext cx="1606136" cy="426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เพิ่มสัดส่วนผู้เรียนอาชีวศึกษา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7035080" y="469645"/>
            <a:ext cx="1921356" cy="2616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การให้ทุนศึกษาด้านวิชาชีพ</a:t>
            </a:r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TTS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7035080" y="824510"/>
            <a:ext cx="1921356" cy="2984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ทวิศึกษา 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2375955" y="1778117"/>
            <a:ext cx="1222429" cy="15669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มาตรฐานฝีมือ</a:t>
            </a:r>
            <a:b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</a:br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ยังไม่เป็นที่ยอมรับ</a:t>
            </a:r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จากสถานประกอบการ</a:t>
            </a:r>
            <a:endParaRPr lang="en-US" sz="20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123676" y="3595395"/>
            <a:ext cx="1608564" cy="5465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ส่งเสริมความเป็นเลิศเฉพาะด้านให้กับสถานศึกษา</a:t>
            </a:r>
          </a:p>
        </p:txBody>
      </p:sp>
      <p:sp>
        <p:nvSpPr>
          <p:cNvPr id="152" name="Rounded Rectangle 18"/>
          <p:cNvSpPr/>
          <p:nvPr/>
        </p:nvSpPr>
        <p:spPr>
          <a:xfrm>
            <a:off x="3777557" y="3358961"/>
            <a:ext cx="1153229" cy="5728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คนจบปริญญา</a:t>
            </a:r>
            <a:b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</a:br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ตกงาน</a:t>
            </a:r>
            <a:b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</a:br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688009" y="1325870"/>
            <a:ext cx="1152128" cy="5097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สื่ออุปกรณ์</a:t>
            </a:r>
          </a:p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ไม่ทันสมัย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116396" y="2828229"/>
            <a:ext cx="1615844" cy="711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เปิดโอกาสให้บุคคลที่มีความเชี่ยวชาญเฉพาะมาเป็นครูอาชีวศึกษา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3738955" y="2715190"/>
            <a:ext cx="1152128" cy="5097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ขาดแคลนครูในสาขาเฉพาะ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043132" y="4904326"/>
            <a:ext cx="1921356" cy="3384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อุดมศึกษาเป็นเลิศ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409362" y="3587556"/>
            <a:ext cx="1222429" cy="17506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การผลิตบัณฑิต</a:t>
            </a:r>
          </a:p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ในสาขาวิชาที่ไม่เป็นไปตามความต้องการของประเทศ ทั้งในเชิงปริมาณและคุณภาพ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5126714" y="4763544"/>
            <a:ext cx="1605528" cy="6704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กำหนดบทบาทของสถานศึกษาในการผลิตนักศึกษาให้ชัดเจน</a:t>
            </a:r>
          </a:p>
        </p:txBody>
      </p:sp>
      <p:sp>
        <p:nvSpPr>
          <p:cNvPr id="161" name="Rounded Rectangle 18"/>
          <p:cNvSpPr/>
          <p:nvPr/>
        </p:nvSpPr>
        <p:spPr>
          <a:xfrm>
            <a:off x="3790680" y="4099858"/>
            <a:ext cx="1153229" cy="5728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บัณฑิตที่จบไม่มีศักยภาพ</a:t>
            </a:r>
            <a:b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</a:br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054658" y="5338204"/>
            <a:ext cx="1921356" cy="343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ให้ทุนกู้ยืมในสาขาที่ขาดแคลน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7054658" y="5819598"/>
            <a:ext cx="1921356" cy="4519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สอนภาษาอังกฤษให้กับนักศึกษาอาชีวะที่จบไปแล้ว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5136855" y="5476156"/>
            <a:ext cx="1595388" cy="5694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ส่งเสริมทักษะจำเป็นสำหรับการทำงานควบคู่กับวิชาการ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70" name="Straight Connector 169"/>
          <p:cNvCxnSpPr>
            <a:stCxn id="128" idx="3"/>
            <a:endCxn id="158" idx="1"/>
          </p:cNvCxnSpPr>
          <p:nvPr/>
        </p:nvCxnSpPr>
        <p:spPr>
          <a:xfrm>
            <a:off x="2175255" y="3113204"/>
            <a:ext cx="234107" cy="1349679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28" idx="3"/>
            <a:endCxn id="150" idx="1"/>
          </p:cNvCxnSpPr>
          <p:nvPr/>
        </p:nvCxnSpPr>
        <p:spPr>
          <a:xfrm flipV="1">
            <a:off x="2175253" y="2561613"/>
            <a:ext cx="200700" cy="551591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3" idx="3"/>
            <a:endCxn id="17" idx="1"/>
          </p:cNvCxnSpPr>
          <p:nvPr/>
        </p:nvCxnSpPr>
        <p:spPr>
          <a:xfrm>
            <a:off x="3532519" y="912040"/>
            <a:ext cx="144806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7" idx="3"/>
            <a:endCxn id="139" idx="1"/>
          </p:cNvCxnSpPr>
          <p:nvPr/>
        </p:nvCxnSpPr>
        <p:spPr>
          <a:xfrm flipV="1">
            <a:off x="4829455" y="249521"/>
            <a:ext cx="291797" cy="662519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7" idx="3"/>
            <a:endCxn id="138" idx="1"/>
          </p:cNvCxnSpPr>
          <p:nvPr/>
        </p:nvCxnSpPr>
        <p:spPr>
          <a:xfrm flipV="1">
            <a:off x="4829455" y="626408"/>
            <a:ext cx="291797" cy="285632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7" idx="3"/>
            <a:endCxn id="147" idx="1"/>
          </p:cNvCxnSpPr>
          <p:nvPr/>
        </p:nvCxnSpPr>
        <p:spPr>
          <a:xfrm>
            <a:off x="4829455" y="912041"/>
            <a:ext cx="296651" cy="1079449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7" idx="3"/>
            <a:endCxn id="20" idx="1"/>
          </p:cNvCxnSpPr>
          <p:nvPr/>
        </p:nvCxnSpPr>
        <p:spPr>
          <a:xfrm>
            <a:off x="4829455" y="912040"/>
            <a:ext cx="296651" cy="668718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7" idx="3"/>
            <a:endCxn id="137" idx="1"/>
          </p:cNvCxnSpPr>
          <p:nvPr/>
        </p:nvCxnSpPr>
        <p:spPr>
          <a:xfrm>
            <a:off x="4829455" y="912040"/>
            <a:ext cx="291797" cy="24252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7" idx="3"/>
            <a:endCxn id="136" idx="1"/>
          </p:cNvCxnSpPr>
          <p:nvPr/>
        </p:nvCxnSpPr>
        <p:spPr>
          <a:xfrm>
            <a:off x="4829455" y="912040"/>
            <a:ext cx="291797" cy="348460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28" idx="3"/>
            <a:endCxn id="13" idx="1"/>
          </p:cNvCxnSpPr>
          <p:nvPr/>
        </p:nvCxnSpPr>
        <p:spPr>
          <a:xfrm flipV="1">
            <a:off x="2175255" y="912040"/>
            <a:ext cx="134837" cy="2201160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39" idx="3"/>
            <a:endCxn id="21" idx="1"/>
          </p:cNvCxnSpPr>
          <p:nvPr/>
        </p:nvCxnSpPr>
        <p:spPr>
          <a:xfrm>
            <a:off x="6732241" y="249521"/>
            <a:ext cx="30284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138" idx="3"/>
            <a:endCxn id="21" idx="1"/>
          </p:cNvCxnSpPr>
          <p:nvPr/>
        </p:nvCxnSpPr>
        <p:spPr>
          <a:xfrm flipV="1">
            <a:off x="6732241" y="249524"/>
            <a:ext cx="302840" cy="3768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47" idx="3"/>
            <a:endCxn id="142" idx="1"/>
          </p:cNvCxnSpPr>
          <p:nvPr/>
        </p:nvCxnSpPr>
        <p:spPr>
          <a:xfrm flipV="1">
            <a:off x="6732241" y="1506802"/>
            <a:ext cx="302840" cy="484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20" idx="3"/>
            <a:endCxn id="142" idx="1"/>
          </p:cNvCxnSpPr>
          <p:nvPr/>
        </p:nvCxnSpPr>
        <p:spPr>
          <a:xfrm flipV="1">
            <a:off x="6732241" y="1506800"/>
            <a:ext cx="302840" cy="739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147" idx="3"/>
            <a:endCxn id="149" idx="1"/>
          </p:cNvCxnSpPr>
          <p:nvPr/>
        </p:nvCxnSpPr>
        <p:spPr>
          <a:xfrm flipV="1">
            <a:off x="6732241" y="973750"/>
            <a:ext cx="302840" cy="10177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47" idx="3"/>
            <a:endCxn id="148" idx="1"/>
          </p:cNvCxnSpPr>
          <p:nvPr/>
        </p:nvCxnSpPr>
        <p:spPr>
          <a:xfrm flipV="1">
            <a:off x="6732241" y="600488"/>
            <a:ext cx="302840" cy="13910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20" idx="3"/>
          </p:cNvCxnSpPr>
          <p:nvPr/>
        </p:nvCxnSpPr>
        <p:spPr>
          <a:xfrm>
            <a:off x="6732240" y="1580760"/>
            <a:ext cx="319608" cy="1764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136" idx="3"/>
          </p:cNvCxnSpPr>
          <p:nvPr/>
        </p:nvCxnSpPr>
        <p:spPr>
          <a:xfrm>
            <a:off x="6732240" y="1260504"/>
            <a:ext cx="319608" cy="208460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37" idx="3"/>
            <a:endCxn id="21" idx="1"/>
          </p:cNvCxnSpPr>
          <p:nvPr/>
        </p:nvCxnSpPr>
        <p:spPr>
          <a:xfrm flipV="1">
            <a:off x="6732241" y="249521"/>
            <a:ext cx="302840" cy="6867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stCxn id="150" idx="3"/>
            <a:endCxn id="153" idx="1"/>
          </p:cNvCxnSpPr>
          <p:nvPr/>
        </p:nvCxnSpPr>
        <p:spPr>
          <a:xfrm flipV="1">
            <a:off x="3598384" y="1580760"/>
            <a:ext cx="89627" cy="980851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50" idx="3"/>
            <a:endCxn id="156" idx="1"/>
          </p:cNvCxnSpPr>
          <p:nvPr/>
        </p:nvCxnSpPr>
        <p:spPr>
          <a:xfrm>
            <a:off x="3598382" y="2561613"/>
            <a:ext cx="140572" cy="408469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58" idx="3"/>
            <a:endCxn id="152" idx="1"/>
          </p:cNvCxnSpPr>
          <p:nvPr/>
        </p:nvCxnSpPr>
        <p:spPr>
          <a:xfrm flipV="1">
            <a:off x="3631789" y="3645372"/>
            <a:ext cx="145766" cy="817511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>
            <a:stCxn id="158" idx="3"/>
            <a:endCxn id="161" idx="1"/>
          </p:cNvCxnSpPr>
          <p:nvPr/>
        </p:nvCxnSpPr>
        <p:spPr>
          <a:xfrm flipV="1">
            <a:off x="3631790" y="4386265"/>
            <a:ext cx="158889" cy="76614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153" idx="3"/>
            <a:endCxn id="144" idx="1"/>
          </p:cNvCxnSpPr>
          <p:nvPr/>
        </p:nvCxnSpPr>
        <p:spPr>
          <a:xfrm>
            <a:off x="4840139" y="1580758"/>
            <a:ext cx="285967" cy="937232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stCxn id="153" idx="3"/>
            <a:endCxn id="155" idx="1"/>
          </p:cNvCxnSpPr>
          <p:nvPr/>
        </p:nvCxnSpPr>
        <p:spPr>
          <a:xfrm>
            <a:off x="4840139" y="1580761"/>
            <a:ext cx="276259" cy="1603153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stCxn id="156" idx="3"/>
            <a:endCxn id="155" idx="1"/>
          </p:cNvCxnSpPr>
          <p:nvPr/>
        </p:nvCxnSpPr>
        <p:spPr>
          <a:xfrm>
            <a:off x="4891082" y="2970082"/>
            <a:ext cx="225314" cy="213833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153" idx="3"/>
            <a:endCxn id="151" idx="1"/>
          </p:cNvCxnSpPr>
          <p:nvPr/>
        </p:nvCxnSpPr>
        <p:spPr>
          <a:xfrm>
            <a:off x="4840139" y="1580758"/>
            <a:ext cx="283539" cy="2287888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152" idx="3"/>
            <a:endCxn id="151" idx="1"/>
          </p:cNvCxnSpPr>
          <p:nvPr/>
        </p:nvCxnSpPr>
        <p:spPr>
          <a:xfrm>
            <a:off x="4930785" y="3645368"/>
            <a:ext cx="192892" cy="223278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stCxn id="152" idx="3"/>
            <a:endCxn id="143" idx="1"/>
          </p:cNvCxnSpPr>
          <p:nvPr/>
        </p:nvCxnSpPr>
        <p:spPr>
          <a:xfrm>
            <a:off x="4930784" y="3645369"/>
            <a:ext cx="211953" cy="807665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152" idx="3"/>
            <a:endCxn id="159" idx="1"/>
          </p:cNvCxnSpPr>
          <p:nvPr/>
        </p:nvCxnSpPr>
        <p:spPr>
          <a:xfrm>
            <a:off x="4930784" y="3645370"/>
            <a:ext cx="195930" cy="1453425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161" idx="3"/>
            <a:endCxn id="164" idx="1"/>
          </p:cNvCxnSpPr>
          <p:nvPr/>
        </p:nvCxnSpPr>
        <p:spPr>
          <a:xfrm>
            <a:off x="4943907" y="4386265"/>
            <a:ext cx="192948" cy="1374592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stCxn id="164" idx="3"/>
            <a:endCxn id="163" idx="1"/>
          </p:cNvCxnSpPr>
          <p:nvPr/>
        </p:nvCxnSpPr>
        <p:spPr>
          <a:xfrm>
            <a:off x="6732244" y="5760859"/>
            <a:ext cx="322415" cy="28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151" idx="3"/>
            <a:endCxn id="22" idx="1"/>
          </p:cNvCxnSpPr>
          <p:nvPr/>
        </p:nvCxnSpPr>
        <p:spPr>
          <a:xfrm>
            <a:off x="6732241" y="3868650"/>
            <a:ext cx="322418" cy="7617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>
            <a:stCxn id="155" idx="3"/>
            <a:endCxn id="146" idx="1"/>
          </p:cNvCxnSpPr>
          <p:nvPr/>
        </p:nvCxnSpPr>
        <p:spPr>
          <a:xfrm>
            <a:off x="6732241" y="3183911"/>
            <a:ext cx="322418" cy="93264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>
            <a:stCxn id="151" idx="3"/>
            <a:endCxn id="157" idx="1"/>
          </p:cNvCxnSpPr>
          <p:nvPr/>
        </p:nvCxnSpPr>
        <p:spPr>
          <a:xfrm>
            <a:off x="6732241" y="3868650"/>
            <a:ext cx="310892" cy="12049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stCxn id="143" idx="3"/>
            <a:endCxn id="162" idx="1"/>
          </p:cNvCxnSpPr>
          <p:nvPr/>
        </p:nvCxnSpPr>
        <p:spPr>
          <a:xfrm>
            <a:off x="6732242" y="4453035"/>
            <a:ext cx="322417" cy="10570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>
            <a:stCxn id="159" idx="3"/>
            <a:endCxn id="162" idx="1"/>
          </p:cNvCxnSpPr>
          <p:nvPr/>
        </p:nvCxnSpPr>
        <p:spPr>
          <a:xfrm>
            <a:off x="6732242" y="5098795"/>
            <a:ext cx="322416" cy="411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>
            <a:stCxn id="159" idx="3"/>
            <a:endCxn id="157" idx="1"/>
          </p:cNvCxnSpPr>
          <p:nvPr/>
        </p:nvCxnSpPr>
        <p:spPr>
          <a:xfrm flipV="1">
            <a:off x="6732242" y="5073561"/>
            <a:ext cx="310890" cy="25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>
            <a:stCxn id="144" idx="3"/>
          </p:cNvCxnSpPr>
          <p:nvPr/>
        </p:nvCxnSpPr>
        <p:spPr>
          <a:xfrm>
            <a:off x="6732240" y="2517994"/>
            <a:ext cx="319608" cy="8271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stCxn id="151" idx="3"/>
            <a:endCxn id="141" idx="1"/>
          </p:cNvCxnSpPr>
          <p:nvPr/>
        </p:nvCxnSpPr>
        <p:spPr>
          <a:xfrm flipV="1">
            <a:off x="6732241" y="2030715"/>
            <a:ext cx="310892" cy="1837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Rounded Rectangle 397"/>
          <p:cNvSpPr/>
          <p:nvPr/>
        </p:nvSpPr>
        <p:spPr>
          <a:xfrm>
            <a:off x="2333621" y="5434045"/>
            <a:ext cx="1222429" cy="13120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งานวิจัย</a:t>
            </a:r>
            <a:b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ไม่สามารถนำไปใช้งานได้จริง</a:t>
            </a:r>
            <a:endParaRPr lang="en-US" sz="20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00" name="Straight Connector 399"/>
          <p:cNvCxnSpPr>
            <a:stCxn id="128" idx="3"/>
            <a:endCxn id="398" idx="1"/>
          </p:cNvCxnSpPr>
          <p:nvPr/>
        </p:nvCxnSpPr>
        <p:spPr>
          <a:xfrm>
            <a:off x="2175253" y="3113202"/>
            <a:ext cx="158366" cy="2976849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Rounded Rectangle 18"/>
          <p:cNvSpPr/>
          <p:nvPr/>
        </p:nvSpPr>
        <p:spPr>
          <a:xfrm>
            <a:off x="3777557" y="5548342"/>
            <a:ext cx="1153229" cy="3139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ขาดคุณภาพ</a:t>
            </a:r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2" name="Rounded Rectangle 18"/>
          <p:cNvSpPr/>
          <p:nvPr/>
        </p:nvSpPr>
        <p:spPr>
          <a:xfrm>
            <a:off x="3777557" y="5974655"/>
            <a:ext cx="1153229" cy="721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ไม่ตอบรับกับการพัฒนาประเทศ</a:t>
            </a:r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04" name="Straight Connector 403"/>
          <p:cNvCxnSpPr>
            <a:stCxn id="398" idx="3"/>
            <a:endCxn id="401" idx="1"/>
          </p:cNvCxnSpPr>
          <p:nvPr/>
        </p:nvCxnSpPr>
        <p:spPr>
          <a:xfrm flipV="1">
            <a:off x="3556050" y="5705316"/>
            <a:ext cx="221507" cy="384737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>
            <a:stCxn id="398" idx="3"/>
            <a:endCxn id="402" idx="1"/>
          </p:cNvCxnSpPr>
          <p:nvPr/>
        </p:nvCxnSpPr>
        <p:spPr>
          <a:xfrm>
            <a:off x="3556050" y="6090049"/>
            <a:ext cx="221507" cy="245462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/>
        </p:nvSpPr>
        <p:spPr>
          <a:xfrm>
            <a:off x="5136855" y="6124440"/>
            <a:ext cx="1595386" cy="5694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ส่งเสริมงานวิจัยที่นำไปใช้งานได้จริง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8" name="Rectangle 407"/>
          <p:cNvSpPr/>
          <p:nvPr/>
        </p:nvSpPr>
        <p:spPr>
          <a:xfrm>
            <a:off x="7054658" y="6372328"/>
            <a:ext cx="1921356" cy="373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ปรับปรุงงานวิจัยให้เข้าสู่ตลาด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10" name="Straight Connector 409"/>
          <p:cNvCxnSpPr>
            <a:stCxn id="401" idx="3"/>
            <a:endCxn id="407" idx="1"/>
          </p:cNvCxnSpPr>
          <p:nvPr/>
        </p:nvCxnSpPr>
        <p:spPr>
          <a:xfrm>
            <a:off x="4930786" y="5705316"/>
            <a:ext cx="206071" cy="703829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>
            <a:stCxn id="402" idx="3"/>
            <a:endCxn id="407" idx="1"/>
          </p:cNvCxnSpPr>
          <p:nvPr/>
        </p:nvCxnSpPr>
        <p:spPr>
          <a:xfrm>
            <a:off x="4930786" y="6335511"/>
            <a:ext cx="206071" cy="73630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>
            <a:stCxn id="407" idx="3"/>
            <a:endCxn id="408" idx="1"/>
          </p:cNvCxnSpPr>
          <p:nvPr/>
        </p:nvCxnSpPr>
        <p:spPr>
          <a:xfrm>
            <a:off x="6732242" y="6409141"/>
            <a:ext cx="322417" cy="1500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25"/>
          <p:cNvSpPr/>
          <p:nvPr/>
        </p:nvSpPr>
        <p:spPr>
          <a:xfrm>
            <a:off x="7054658" y="2681160"/>
            <a:ext cx="1921356" cy="6432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อาขีว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ศึกษาสู่สากล</a:t>
            </a:r>
          </a:p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สถาบันอาชีวไทยจีน ไทยญี่ปุ่น </a:t>
            </a:r>
            <a:b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ไทยเกาหลี/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MOU</a:t>
            </a:r>
          </a:p>
        </p:txBody>
      </p:sp>
      <p:sp>
        <p:nvSpPr>
          <p:cNvPr id="89" name="Rounded Rectangle 18"/>
          <p:cNvSpPr/>
          <p:nvPr/>
        </p:nvSpPr>
        <p:spPr>
          <a:xfrm>
            <a:off x="3790679" y="4812386"/>
            <a:ext cx="1140107" cy="5728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ขาดฐานข้อมูล</a:t>
            </a:r>
            <a:r>
              <a:rPr lang="en-US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Demand</a:t>
            </a:r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/</a:t>
            </a:r>
            <a:r>
              <a:rPr lang="en-US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Supply</a:t>
            </a:r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/>
            </a:r>
            <a:b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</a:br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9" name="ตัวเชื่อมต่อตรง 18"/>
          <p:cNvCxnSpPr>
            <a:stCxn id="158" idx="3"/>
            <a:endCxn id="89" idx="1"/>
          </p:cNvCxnSpPr>
          <p:nvPr/>
        </p:nvCxnSpPr>
        <p:spPr>
          <a:xfrm>
            <a:off x="3631789" y="4462879"/>
            <a:ext cx="158888" cy="635914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>
            <a:stCxn id="89" idx="3"/>
            <a:endCxn id="143" idx="1"/>
          </p:cNvCxnSpPr>
          <p:nvPr/>
        </p:nvCxnSpPr>
        <p:spPr>
          <a:xfrm flipV="1">
            <a:off x="4930784" y="4453033"/>
            <a:ext cx="211953" cy="64576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55"/>
          <p:cNvSpPr/>
          <p:nvPr/>
        </p:nvSpPr>
        <p:spPr>
          <a:xfrm>
            <a:off x="3723274" y="1907363"/>
            <a:ext cx="1152128" cy="73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หลักสูตร</a:t>
            </a:r>
          </a:p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ไม่สอดคล้องกับบริบทที่เปลี่ยนไป</a:t>
            </a:r>
            <a:endParaRPr lang="en-US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0" name="Rounded Rectangle 127"/>
          <p:cNvSpPr/>
          <p:nvPr/>
        </p:nvSpPr>
        <p:spPr>
          <a:xfrm>
            <a:off x="-53827" y="1744254"/>
            <a:ext cx="591243" cy="2993324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7054658" y="3380732"/>
            <a:ext cx="1921356" cy="3794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คณะกรรมการ</a:t>
            </a:r>
            <a:b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สานพลังประชารัฐ</a:t>
            </a:r>
          </a:p>
        </p:txBody>
      </p:sp>
      <p:cxnSp>
        <p:nvCxnSpPr>
          <p:cNvPr id="18" name="Straight Connector 17"/>
          <p:cNvCxnSpPr>
            <a:stCxn id="147" idx="3"/>
            <a:endCxn id="104" idx="1"/>
          </p:cNvCxnSpPr>
          <p:nvPr/>
        </p:nvCxnSpPr>
        <p:spPr>
          <a:xfrm>
            <a:off x="6732241" y="1991491"/>
            <a:ext cx="322418" cy="15789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4" idx="3"/>
          </p:cNvCxnSpPr>
          <p:nvPr/>
        </p:nvCxnSpPr>
        <p:spPr>
          <a:xfrm>
            <a:off x="6732241" y="2517992"/>
            <a:ext cx="302840" cy="10216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5" idx="3"/>
          </p:cNvCxnSpPr>
          <p:nvPr/>
        </p:nvCxnSpPr>
        <p:spPr>
          <a:xfrm>
            <a:off x="6732241" y="3183911"/>
            <a:ext cx="302840" cy="355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8" idx="3"/>
            <a:endCxn id="104" idx="1"/>
          </p:cNvCxnSpPr>
          <p:nvPr/>
        </p:nvCxnSpPr>
        <p:spPr>
          <a:xfrm>
            <a:off x="6732241" y="626411"/>
            <a:ext cx="322418" cy="29440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151" idx="3"/>
            <a:endCxn id="104" idx="1"/>
          </p:cNvCxnSpPr>
          <p:nvPr/>
        </p:nvCxnSpPr>
        <p:spPr>
          <a:xfrm flipV="1">
            <a:off x="6732241" y="3570448"/>
            <a:ext cx="322418" cy="29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143" idx="3"/>
            <a:endCxn id="104" idx="1"/>
          </p:cNvCxnSpPr>
          <p:nvPr/>
        </p:nvCxnSpPr>
        <p:spPr>
          <a:xfrm flipV="1">
            <a:off x="6732242" y="3570450"/>
            <a:ext cx="322417" cy="882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9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051720" y="597651"/>
            <a:ext cx="1357266" cy="17886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โครงสร้างพื้นฐาน</a:t>
            </a:r>
            <a:endParaRPr lang="en-US" sz="20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467546" y="2560390"/>
            <a:ext cx="1368153" cy="169599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ICT</a:t>
            </a:r>
            <a:endParaRPr lang="th-TH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เพื่อการศึกษา</a:t>
            </a:r>
            <a:endParaRPr lang="en-US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236296" y="1470469"/>
            <a:ext cx="1783932" cy="7838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จัดทำแผนแม่บทเทคโนโลยีสารสนเทศเพื่อการศึกษา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89" name="Straight Connector 188"/>
          <p:cNvCxnSpPr>
            <a:stCxn id="128" idx="3"/>
            <a:endCxn id="13" idx="1"/>
          </p:cNvCxnSpPr>
          <p:nvPr/>
        </p:nvCxnSpPr>
        <p:spPr>
          <a:xfrm flipV="1">
            <a:off x="1835699" y="1491995"/>
            <a:ext cx="216023" cy="1916391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Rounded Rectangle 397"/>
          <p:cNvSpPr/>
          <p:nvPr/>
        </p:nvSpPr>
        <p:spPr>
          <a:xfrm>
            <a:off x="2068917" y="4941168"/>
            <a:ext cx="1475716" cy="1512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ระบบการจัดการ</a:t>
            </a:r>
            <a:b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เนื้อหาสาระ/</a:t>
            </a:r>
            <a:b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องค์ความรู้</a:t>
            </a:r>
            <a:endParaRPr lang="en-US" sz="20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00" name="Straight Connector 399"/>
          <p:cNvCxnSpPr>
            <a:stCxn id="128" idx="3"/>
            <a:endCxn id="398" idx="1"/>
          </p:cNvCxnSpPr>
          <p:nvPr/>
        </p:nvCxnSpPr>
        <p:spPr>
          <a:xfrm>
            <a:off x="1835699" y="3408382"/>
            <a:ext cx="233219" cy="2288870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ounded Rectangle 18"/>
          <p:cNvSpPr/>
          <p:nvPr/>
        </p:nvSpPr>
        <p:spPr>
          <a:xfrm>
            <a:off x="3777024" y="74732"/>
            <a:ext cx="1331287" cy="5178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ไม่ทั่วถึง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5580113" y="914969"/>
            <a:ext cx="1282989" cy="22826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บูรณาการ </a:t>
            </a:r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ICT 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ทั้งด้าน </a:t>
            </a:r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Content Network 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MIS 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ภายในกระทรวง</a:t>
            </a:r>
          </a:p>
          <a:p>
            <a:pPr algn="ctr"/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ศึกษาธิการ</a:t>
            </a:r>
          </a:p>
        </p:txBody>
      </p:sp>
      <p:cxnSp>
        <p:nvCxnSpPr>
          <p:cNvPr id="3" name="Straight Connector 2"/>
          <p:cNvCxnSpPr>
            <a:stCxn id="13" idx="3"/>
            <a:endCxn id="160" idx="1"/>
          </p:cNvCxnSpPr>
          <p:nvPr/>
        </p:nvCxnSpPr>
        <p:spPr>
          <a:xfrm flipV="1">
            <a:off x="3408988" y="333681"/>
            <a:ext cx="368036" cy="1158310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2"/>
          <p:cNvSpPr/>
          <p:nvPr/>
        </p:nvSpPr>
        <p:spPr>
          <a:xfrm>
            <a:off x="2144160" y="2560387"/>
            <a:ext cx="1357266" cy="17886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ระบบฐานข้อมูล</a:t>
            </a:r>
            <a:endParaRPr lang="en-US" sz="20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3" name="Rounded Rectangle 18"/>
          <p:cNvSpPr/>
          <p:nvPr/>
        </p:nvSpPr>
        <p:spPr>
          <a:xfrm>
            <a:off x="3756615" y="1013186"/>
            <a:ext cx="1412070" cy="5178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ทับซ้อน</a:t>
            </a:r>
          </a:p>
        </p:txBody>
      </p:sp>
      <p:sp>
        <p:nvSpPr>
          <p:cNvPr id="114" name="Rounded Rectangle 18"/>
          <p:cNvSpPr/>
          <p:nvPr/>
        </p:nvSpPr>
        <p:spPr>
          <a:xfrm>
            <a:off x="3785126" y="1862374"/>
            <a:ext cx="1383561" cy="5178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ขาดความเสถียร</a:t>
            </a:r>
          </a:p>
        </p:txBody>
      </p:sp>
      <p:sp>
        <p:nvSpPr>
          <p:cNvPr id="115" name="Rounded Rectangle 18"/>
          <p:cNvSpPr/>
          <p:nvPr/>
        </p:nvSpPr>
        <p:spPr>
          <a:xfrm>
            <a:off x="3847605" y="2560391"/>
            <a:ext cx="1331287" cy="5178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ขาดการบูร</a:t>
            </a:r>
            <a:r>
              <a:rPr lang="th-TH" sz="1600" b="1" dirty="0" err="1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</a:p>
        </p:txBody>
      </p:sp>
      <p:sp>
        <p:nvSpPr>
          <p:cNvPr id="116" name="Rounded Rectangle 18"/>
          <p:cNvSpPr/>
          <p:nvPr/>
        </p:nvSpPr>
        <p:spPr>
          <a:xfrm>
            <a:off x="3837401" y="3295828"/>
            <a:ext cx="1331287" cy="5178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ไม่ทันสมัย</a:t>
            </a:r>
          </a:p>
        </p:txBody>
      </p:sp>
      <p:sp>
        <p:nvSpPr>
          <p:cNvPr id="117" name="Rounded Rectangle 18"/>
          <p:cNvSpPr/>
          <p:nvPr/>
        </p:nvSpPr>
        <p:spPr>
          <a:xfrm>
            <a:off x="3837402" y="3997432"/>
            <a:ext cx="1331287" cy="5178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ไม่ได้นำข้อมูลมาใช้ในการตัดสินใจ</a:t>
            </a:r>
          </a:p>
        </p:txBody>
      </p:sp>
      <p:sp>
        <p:nvSpPr>
          <p:cNvPr id="118" name="Rounded Rectangle 18"/>
          <p:cNvSpPr/>
          <p:nvPr/>
        </p:nvSpPr>
        <p:spPr>
          <a:xfrm>
            <a:off x="3854542" y="4941172"/>
            <a:ext cx="1331287" cy="7630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ความหลากหลายของระบบจัดเก็บ</a:t>
            </a:r>
          </a:p>
        </p:txBody>
      </p:sp>
      <p:sp>
        <p:nvSpPr>
          <p:cNvPr id="121" name="Rounded Rectangle 18"/>
          <p:cNvSpPr/>
          <p:nvPr/>
        </p:nvSpPr>
        <p:spPr>
          <a:xfrm>
            <a:off x="3837400" y="5955795"/>
            <a:ext cx="1331287" cy="5178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ผลิตแต่ไม่เผยแพร่และนำไปใช้</a:t>
            </a:r>
          </a:p>
        </p:txBody>
      </p:sp>
      <p:sp>
        <p:nvSpPr>
          <p:cNvPr id="122" name="Rectangle 141"/>
          <p:cNvSpPr/>
          <p:nvPr/>
        </p:nvSpPr>
        <p:spPr>
          <a:xfrm>
            <a:off x="7236296" y="3216862"/>
            <a:ext cx="1811001" cy="7838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จัดทำแผนแม่บท</a:t>
            </a:r>
          </a:p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เทคโนโลยีสารสนเทศ</a:t>
            </a:r>
          </a:p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เพื่อการบริหารงาน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" name="Rectangle 141"/>
          <p:cNvSpPr/>
          <p:nvPr/>
        </p:nvSpPr>
        <p:spPr>
          <a:xfrm>
            <a:off x="7236297" y="4904117"/>
            <a:ext cx="1811002" cy="7838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การงบประมาณ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ICT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4" name="Rectangle 165"/>
          <p:cNvSpPr/>
          <p:nvPr/>
        </p:nvSpPr>
        <p:spPr>
          <a:xfrm>
            <a:off x="5580114" y="3454730"/>
            <a:ext cx="1282991" cy="2414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ประสานความร่วมมือ</a:t>
            </a:r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ICT 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กับหน่วยงานภายนอกทั้งด้าน </a:t>
            </a:r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Content Network 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MIS</a:t>
            </a:r>
            <a:endParaRPr lang="th-TH" sz="2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" name="ตัวเชื่อมต่อตรง 3"/>
          <p:cNvCxnSpPr>
            <a:stCxn id="128" idx="3"/>
            <a:endCxn id="107" idx="1"/>
          </p:cNvCxnSpPr>
          <p:nvPr/>
        </p:nvCxnSpPr>
        <p:spPr>
          <a:xfrm>
            <a:off x="1835698" y="3408386"/>
            <a:ext cx="308463" cy="46345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>
            <a:stCxn id="13" idx="3"/>
            <a:endCxn id="114" idx="1"/>
          </p:cNvCxnSpPr>
          <p:nvPr/>
        </p:nvCxnSpPr>
        <p:spPr>
          <a:xfrm>
            <a:off x="3408987" y="1491991"/>
            <a:ext cx="376138" cy="629332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>
            <a:stCxn id="107" idx="3"/>
            <a:endCxn id="115" idx="1"/>
          </p:cNvCxnSpPr>
          <p:nvPr/>
        </p:nvCxnSpPr>
        <p:spPr>
          <a:xfrm flipV="1">
            <a:off x="3501428" y="2819340"/>
            <a:ext cx="346177" cy="635391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>
            <a:stCxn id="107" idx="3"/>
          </p:cNvCxnSpPr>
          <p:nvPr/>
        </p:nvCxnSpPr>
        <p:spPr>
          <a:xfrm>
            <a:off x="3501427" y="3454727"/>
            <a:ext cx="335972" cy="894340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>
            <a:stCxn id="107" idx="3"/>
            <a:endCxn id="116" idx="1"/>
          </p:cNvCxnSpPr>
          <p:nvPr/>
        </p:nvCxnSpPr>
        <p:spPr>
          <a:xfrm>
            <a:off x="3501428" y="3454727"/>
            <a:ext cx="335973" cy="100046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>
            <a:stCxn id="398" idx="3"/>
            <a:endCxn id="118" idx="1"/>
          </p:cNvCxnSpPr>
          <p:nvPr/>
        </p:nvCxnSpPr>
        <p:spPr>
          <a:xfrm flipV="1">
            <a:off x="3544633" y="5322675"/>
            <a:ext cx="309908" cy="374581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>
            <a:stCxn id="398" idx="3"/>
            <a:endCxn id="121" idx="1"/>
          </p:cNvCxnSpPr>
          <p:nvPr/>
        </p:nvCxnSpPr>
        <p:spPr>
          <a:xfrm>
            <a:off x="3544633" y="5697252"/>
            <a:ext cx="292766" cy="517488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>
            <a:off x="5292082" y="476672"/>
            <a:ext cx="72008" cy="5738067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ตัวเชื่อมต่อตรง 96"/>
          <p:cNvCxnSpPr/>
          <p:nvPr/>
        </p:nvCxnSpPr>
        <p:spPr>
          <a:xfrm>
            <a:off x="5108309" y="476672"/>
            <a:ext cx="183771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ตัวเชื่อมต่อตรง 98"/>
          <p:cNvCxnSpPr>
            <a:stCxn id="113" idx="3"/>
          </p:cNvCxnSpPr>
          <p:nvPr/>
        </p:nvCxnSpPr>
        <p:spPr>
          <a:xfrm flipV="1">
            <a:off x="5168687" y="1272137"/>
            <a:ext cx="159399" cy="1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ตัวเชื่อมต่อตรง 100"/>
          <p:cNvCxnSpPr>
            <a:stCxn id="114" idx="3"/>
          </p:cNvCxnSpPr>
          <p:nvPr/>
        </p:nvCxnSpPr>
        <p:spPr>
          <a:xfrm>
            <a:off x="5168687" y="2121323"/>
            <a:ext cx="159399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ตัวเชื่อมต่อตรง 102"/>
          <p:cNvCxnSpPr>
            <a:stCxn id="116" idx="3"/>
          </p:cNvCxnSpPr>
          <p:nvPr/>
        </p:nvCxnSpPr>
        <p:spPr>
          <a:xfrm flipV="1">
            <a:off x="5168686" y="3554776"/>
            <a:ext cx="195402" cy="1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ตัวเชื่อมต่อตรง 104"/>
          <p:cNvCxnSpPr>
            <a:stCxn id="115" idx="3"/>
          </p:cNvCxnSpPr>
          <p:nvPr/>
        </p:nvCxnSpPr>
        <p:spPr>
          <a:xfrm flipV="1">
            <a:off x="5178891" y="2819339"/>
            <a:ext cx="149194" cy="1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ตัวเชื่อมต่อตรง 107"/>
          <p:cNvCxnSpPr/>
          <p:nvPr/>
        </p:nvCxnSpPr>
        <p:spPr>
          <a:xfrm>
            <a:off x="5178891" y="4256378"/>
            <a:ext cx="149194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ตัวเชื่อมต่อตรง 109"/>
          <p:cNvCxnSpPr/>
          <p:nvPr/>
        </p:nvCxnSpPr>
        <p:spPr>
          <a:xfrm>
            <a:off x="5200194" y="5322674"/>
            <a:ext cx="127890" cy="1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ตัวเชื่อมต่อตรง 111"/>
          <p:cNvCxnSpPr>
            <a:stCxn id="121" idx="3"/>
          </p:cNvCxnSpPr>
          <p:nvPr/>
        </p:nvCxnSpPr>
        <p:spPr>
          <a:xfrm>
            <a:off x="5168687" y="6214742"/>
            <a:ext cx="159399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ตัวเชื่อมต่อตรง 119"/>
          <p:cNvCxnSpPr>
            <a:endCxn id="124" idx="1"/>
          </p:cNvCxnSpPr>
          <p:nvPr/>
        </p:nvCxnSpPr>
        <p:spPr>
          <a:xfrm>
            <a:off x="5328084" y="4661863"/>
            <a:ext cx="252028" cy="1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ตัวเชื่อมต่อตรง 125"/>
          <p:cNvCxnSpPr/>
          <p:nvPr/>
        </p:nvCxnSpPr>
        <p:spPr>
          <a:xfrm>
            <a:off x="5292082" y="2380271"/>
            <a:ext cx="288032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ตัวเชื่อมต่อตรง 128"/>
          <p:cNvCxnSpPr/>
          <p:nvPr/>
        </p:nvCxnSpPr>
        <p:spPr>
          <a:xfrm>
            <a:off x="7020272" y="1862374"/>
            <a:ext cx="0" cy="30417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ตัวเชื่อมต่อตรง 130"/>
          <p:cNvCxnSpPr/>
          <p:nvPr/>
        </p:nvCxnSpPr>
        <p:spPr>
          <a:xfrm>
            <a:off x="6863105" y="1862373"/>
            <a:ext cx="157169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ตัวเชื่อมต่อตรง 132"/>
          <p:cNvCxnSpPr/>
          <p:nvPr/>
        </p:nvCxnSpPr>
        <p:spPr>
          <a:xfrm>
            <a:off x="6863103" y="4904113"/>
            <a:ext cx="1571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ตัวเชื่อมต่อตรง 134"/>
          <p:cNvCxnSpPr>
            <a:endCxn id="142" idx="1"/>
          </p:cNvCxnSpPr>
          <p:nvPr/>
        </p:nvCxnSpPr>
        <p:spPr>
          <a:xfrm flipV="1">
            <a:off x="7020272" y="1862374"/>
            <a:ext cx="216024" cy="1592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ตัวเชื่อมต่อตรง 136"/>
          <p:cNvCxnSpPr>
            <a:endCxn id="122" idx="1"/>
          </p:cNvCxnSpPr>
          <p:nvPr/>
        </p:nvCxnSpPr>
        <p:spPr>
          <a:xfrm>
            <a:off x="7020274" y="3454728"/>
            <a:ext cx="216023" cy="154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ตัวเชื่อมต่อตรง 138"/>
          <p:cNvCxnSpPr>
            <a:endCxn id="123" idx="1"/>
          </p:cNvCxnSpPr>
          <p:nvPr/>
        </p:nvCxnSpPr>
        <p:spPr>
          <a:xfrm>
            <a:off x="7020274" y="3454731"/>
            <a:ext cx="216023" cy="18412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ตัวเชื่อมต่อตรง 145"/>
          <p:cNvCxnSpPr>
            <a:stCxn id="13" idx="3"/>
            <a:endCxn id="113" idx="1"/>
          </p:cNvCxnSpPr>
          <p:nvPr/>
        </p:nvCxnSpPr>
        <p:spPr>
          <a:xfrm flipV="1">
            <a:off x="3408988" y="1272138"/>
            <a:ext cx="347629" cy="219857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41"/>
          <p:cNvSpPr/>
          <p:nvPr/>
        </p:nvSpPr>
        <p:spPr>
          <a:xfrm>
            <a:off x="7236297" y="5928884"/>
            <a:ext cx="1811002" cy="5448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DLTV/DLIT/ETV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Rectangle 141"/>
          <p:cNvSpPr/>
          <p:nvPr/>
        </p:nvSpPr>
        <p:spPr>
          <a:xfrm>
            <a:off x="7236297" y="4451718"/>
            <a:ext cx="1811002" cy="285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มหาวิทยาลัยไซเบอร์ไทย</a:t>
            </a:r>
          </a:p>
        </p:txBody>
      </p:sp>
      <p:cxnSp>
        <p:nvCxnSpPr>
          <p:cNvPr id="5" name="Straight Connector 4"/>
          <p:cNvCxnSpPr>
            <a:endCxn id="49" idx="1"/>
          </p:cNvCxnSpPr>
          <p:nvPr/>
        </p:nvCxnSpPr>
        <p:spPr>
          <a:xfrm>
            <a:off x="7020272" y="3454731"/>
            <a:ext cx="216024" cy="1139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7" idx="1"/>
          </p:cNvCxnSpPr>
          <p:nvPr/>
        </p:nvCxnSpPr>
        <p:spPr>
          <a:xfrm>
            <a:off x="7020273" y="3454731"/>
            <a:ext cx="216025" cy="2746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27"/>
          <p:cNvSpPr/>
          <p:nvPr/>
        </p:nvSpPr>
        <p:spPr>
          <a:xfrm>
            <a:off x="-53827" y="1744254"/>
            <a:ext cx="591243" cy="2993324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50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ross 7"/>
          <p:cNvSpPr/>
          <p:nvPr/>
        </p:nvSpPr>
        <p:spPr>
          <a:xfrm>
            <a:off x="1328367" y="2276872"/>
            <a:ext cx="6844034" cy="1548172"/>
          </a:xfrm>
          <a:prstGeom prst="plus">
            <a:avLst>
              <a:gd name="adj" fmla="val 10226"/>
            </a:avLst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24" y="2499589"/>
            <a:ext cx="6264696" cy="108541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ยุทธศาสตร์การศึกษาของกระทรวงศึกษาธิการ</a:t>
            </a: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14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062099" y="967417"/>
            <a:ext cx="1921356" cy="4449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ควบรวมโรงเรียนขนาดเล็ก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683570" y="2194309"/>
            <a:ext cx="1384181" cy="210648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การบริหารจัดการ</a:t>
            </a:r>
            <a:endParaRPr lang="en-US" sz="40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7061744" y="342439"/>
            <a:ext cx="1921356" cy="3854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ระบบคูปองเพื่อการศึกษา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212978" y="3223410"/>
            <a:ext cx="1630334" cy="7685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ยุบรวมบูรณาการกับหน่วยงานอื่นเพื่อการบริหารจัดการในพื้นที่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237386" y="263963"/>
            <a:ext cx="1606136" cy="5455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ปรับระบบการบริหารงบประมาณให้เหมาะสม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7061744" y="2627889"/>
            <a:ext cx="1921356" cy="6387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จัดกลุ่ม 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Cluster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2230003" y="692699"/>
            <a:ext cx="1222429" cy="1566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ระบบงบประมาณ</a:t>
            </a:r>
          </a:p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ที่ไม่สอดคล้องต่อการดำเนินงาน</a:t>
            </a:r>
            <a:endParaRPr lang="en-US" sz="20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185213" y="2447779"/>
            <a:ext cx="1618338" cy="653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ปรับปรุงโครงสร้างเพื่อให้การบริหารจัดการเกิดประสิทธิภาพสูงสุด</a:t>
            </a:r>
          </a:p>
        </p:txBody>
      </p:sp>
      <p:sp>
        <p:nvSpPr>
          <p:cNvPr id="152" name="Rounded Rectangle 18"/>
          <p:cNvSpPr/>
          <p:nvPr/>
        </p:nvSpPr>
        <p:spPr>
          <a:xfrm>
            <a:off x="3739860" y="2505130"/>
            <a:ext cx="1254142" cy="538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endParaRPr 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มีหน่วยรอง</a:t>
            </a:r>
          </a:p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จำนวนมาก</a:t>
            </a:r>
            <a:b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</a:br>
            <a:endParaRPr 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731160" y="321124"/>
            <a:ext cx="1301676" cy="9222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การจัดสรรงบประมาณแบบรายหัวมีผลกระทบต่อโรงเรียนขนาดเล็ก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237386" y="916697"/>
            <a:ext cx="1615844" cy="5464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แก้ไขปัญหางบประมาณ</a:t>
            </a:r>
          </a:p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รายหัวโรงเรียนขนาดเล็ก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7062100" y="3764793"/>
            <a:ext cx="1921356" cy="523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ปรับโครงสร้าง 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296481" y="2873913"/>
            <a:ext cx="1222429" cy="97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การกำกับดูแลขาดประสิทธิภาพ</a:t>
            </a:r>
          </a:p>
        </p:txBody>
      </p:sp>
      <p:sp>
        <p:nvSpPr>
          <p:cNvPr id="161" name="Rounded Rectangle 18"/>
          <p:cNvSpPr/>
          <p:nvPr/>
        </p:nvSpPr>
        <p:spPr>
          <a:xfrm>
            <a:off x="3738038" y="3307146"/>
            <a:ext cx="1244421" cy="601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ไม่มีหน่วยงานกำกับในภูมิภาค</a:t>
            </a:r>
            <a:b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</a:br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70" name="Straight Connector 169"/>
          <p:cNvCxnSpPr>
            <a:stCxn id="128" idx="3"/>
            <a:endCxn id="158" idx="1"/>
          </p:cNvCxnSpPr>
          <p:nvPr/>
        </p:nvCxnSpPr>
        <p:spPr>
          <a:xfrm>
            <a:off x="2067750" y="3247552"/>
            <a:ext cx="228730" cy="11240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28" idx="3"/>
            <a:endCxn id="150" idx="1"/>
          </p:cNvCxnSpPr>
          <p:nvPr/>
        </p:nvCxnSpPr>
        <p:spPr>
          <a:xfrm flipV="1">
            <a:off x="2067749" y="1475700"/>
            <a:ext cx="162252" cy="177184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stCxn id="150" idx="3"/>
            <a:endCxn id="153" idx="1"/>
          </p:cNvCxnSpPr>
          <p:nvPr/>
        </p:nvCxnSpPr>
        <p:spPr>
          <a:xfrm flipV="1">
            <a:off x="3452430" y="782236"/>
            <a:ext cx="278730" cy="69346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58" idx="3"/>
            <a:endCxn id="152" idx="1"/>
          </p:cNvCxnSpPr>
          <p:nvPr/>
        </p:nvCxnSpPr>
        <p:spPr>
          <a:xfrm flipV="1">
            <a:off x="3518908" y="2774359"/>
            <a:ext cx="220950" cy="58559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>
            <a:stCxn id="158" idx="3"/>
            <a:endCxn id="161" idx="1"/>
          </p:cNvCxnSpPr>
          <p:nvPr/>
        </p:nvCxnSpPr>
        <p:spPr>
          <a:xfrm>
            <a:off x="3518908" y="3359958"/>
            <a:ext cx="219128" cy="24774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Rounded Rectangle 397"/>
          <p:cNvSpPr/>
          <p:nvPr/>
        </p:nvSpPr>
        <p:spPr>
          <a:xfrm>
            <a:off x="2195738" y="5796473"/>
            <a:ext cx="1222429" cy="8780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การกระจายอำนาจ</a:t>
            </a:r>
            <a:endParaRPr lang="en-US" sz="20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00" name="Straight Connector 399"/>
          <p:cNvCxnSpPr>
            <a:stCxn id="128" idx="3"/>
            <a:endCxn id="398" idx="1"/>
          </p:cNvCxnSpPr>
          <p:nvPr/>
        </p:nvCxnSpPr>
        <p:spPr>
          <a:xfrm>
            <a:off x="2067751" y="3247548"/>
            <a:ext cx="127987" cy="298795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Rounded Rectangle 18"/>
          <p:cNvSpPr/>
          <p:nvPr/>
        </p:nvSpPr>
        <p:spPr>
          <a:xfrm>
            <a:off x="3809502" y="5498121"/>
            <a:ext cx="1240006" cy="5967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กระจายอำนาจจน</a:t>
            </a:r>
            <a:b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ไม่สามารถควบคุมได้</a:t>
            </a:r>
          </a:p>
        </p:txBody>
      </p:sp>
      <p:cxnSp>
        <p:nvCxnSpPr>
          <p:cNvPr id="406" name="Straight Connector 405"/>
          <p:cNvCxnSpPr>
            <a:stCxn id="398" idx="3"/>
            <a:endCxn id="402" idx="1"/>
          </p:cNvCxnSpPr>
          <p:nvPr/>
        </p:nvCxnSpPr>
        <p:spPr>
          <a:xfrm flipV="1">
            <a:off x="3418166" y="5796477"/>
            <a:ext cx="391335" cy="43902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/>
        </p:nvSpPr>
        <p:spPr>
          <a:xfrm>
            <a:off x="5213126" y="5686603"/>
            <a:ext cx="1630395" cy="9107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ปรับปรุงกฎ ระเบียบที่ทำให้สามารถกำกับและติดตามได้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8" name="Rectangle 407"/>
          <p:cNvSpPr/>
          <p:nvPr/>
        </p:nvSpPr>
        <p:spPr>
          <a:xfrm>
            <a:off x="7084845" y="5556816"/>
            <a:ext cx="1921356" cy="11740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ปรับปรุงระเบียบในการเข้าสู่ตำแหน่ง และความก้าวหน้าในตำแหน่งของผู้บริหารในพื้นที่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14" name="Straight Connector 413"/>
          <p:cNvCxnSpPr>
            <a:stCxn id="407" idx="3"/>
            <a:endCxn id="408" idx="1"/>
          </p:cNvCxnSpPr>
          <p:nvPr/>
        </p:nvCxnSpPr>
        <p:spPr>
          <a:xfrm>
            <a:off x="6843521" y="6141978"/>
            <a:ext cx="241324" cy="186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ounded Rectangle 153"/>
          <p:cNvSpPr/>
          <p:nvPr/>
        </p:nvSpPr>
        <p:spPr>
          <a:xfrm>
            <a:off x="2296481" y="4225446"/>
            <a:ext cx="1222429" cy="8042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ขาดการ</a:t>
            </a:r>
          </a:p>
          <a:p>
            <a:pPr algn="ctr"/>
            <a:r>
              <a:rPr lang="th-TH" sz="2000" b="1" dirty="0" err="1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</a:p>
        </p:txBody>
      </p:sp>
      <p:cxnSp>
        <p:nvCxnSpPr>
          <p:cNvPr id="285" name="Straight Connector 284"/>
          <p:cNvCxnSpPr>
            <a:stCxn id="128" idx="3"/>
            <a:endCxn id="154" idx="1"/>
          </p:cNvCxnSpPr>
          <p:nvPr/>
        </p:nvCxnSpPr>
        <p:spPr>
          <a:xfrm>
            <a:off x="2067750" y="3247548"/>
            <a:ext cx="228730" cy="138002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ounded Rectangle 18"/>
          <p:cNvSpPr/>
          <p:nvPr/>
        </p:nvSpPr>
        <p:spPr>
          <a:xfrm>
            <a:off x="3761996" y="4149081"/>
            <a:ext cx="1249557" cy="12458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การดำเนินงานระหว่างองค์กรหลัก</a:t>
            </a:r>
          </a:p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ในกระทรวงขาดประสิทธิภาพส่งผลต่อการปฏิบัติงานทั้งระบบ</a:t>
            </a:r>
            <a:endParaRPr 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6" name="Straight Connector 15"/>
          <p:cNvCxnSpPr>
            <a:stCxn id="153" idx="3"/>
            <a:endCxn id="144" idx="1"/>
          </p:cNvCxnSpPr>
          <p:nvPr/>
        </p:nvCxnSpPr>
        <p:spPr>
          <a:xfrm flipV="1">
            <a:off x="5032838" y="536755"/>
            <a:ext cx="204549" cy="24548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3" idx="3"/>
            <a:endCxn id="155" idx="1"/>
          </p:cNvCxnSpPr>
          <p:nvPr/>
        </p:nvCxnSpPr>
        <p:spPr>
          <a:xfrm>
            <a:off x="5032838" y="782239"/>
            <a:ext cx="204549" cy="407661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4" idx="3"/>
            <a:endCxn id="141" idx="1"/>
          </p:cNvCxnSpPr>
          <p:nvPr/>
        </p:nvCxnSpPr>
        <p:spPr>
          <a:xfrm flipV="1">
            <a:off x="6843521" y="535163"/>
            <a:ext cx="218223" cy="159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5" idx="3"/>
            <a:endCxn id="26" idx="1"/>
          </p:cNvCxnSpPr>
          <p:nvPr/>
        </p:nvCxnSpPr>
        <p:spPr>
          <a:xfrm flipV="1">
            <a:off x="6853230" y="1189899"/>
            <a:ext cx="208870" cy="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18"/>
          <p:cNvSpPr/>
          <p:nvPr/>
        </p:nvSpPr>
        <p:spPr>
          <a:xfrm>
            <a:off x="3821900" y="6235500"/>
            <a:ext cx="1266363" cy="5263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ขาดธรรมาภิบาลในการใช้อำนาจหน้าที่</a:t>
            </a:r>
            <a:endParaRPr 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0" name="Rounded Rectangle 18"/>
          <p:cNvSpPr/>
          <p:nvPr/>
        </p:nvSpPr>
        <p:spPr>
          <a:xfrm>
            <a:off x="3703299" y="1475700"/>
            <a:ext cx="1313896" cy="8029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ใช้งบประมาณ</a:t>
            </a:r>
            <a:b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</a:br>
            <a:r>
              <a:rPr 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  <a:sym typeface="Helvetica Light"/>
              </a:rPr>
              <a:t>ในด้านที่ไม่เกิดผลสัมฤทธิ์ต่อผู้เรียน</a:t>
            </a:r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5263654" y="1597913"/>
            <a:ext cx="1615844" cy="5584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ใช้งบประมาณเพื่อยกระดับคุณภาพการศึกษา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7084845" y="1509931"/>
            <a:ext cx="1921356" cy="8924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จัดสรรงบประมาณโดยพิจารณาจากการดำเนินงานที่เป็นไปตามกรรอบการปฏิรูปการศึกษา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5202681" y="4427802"/>
            <a:ext cx="1630334" cy="6883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ปรับระบบการบริหารงานให้มีความคล่องตัว บูรณาการการทำงานได้อย่างครอบคลุม</a:t>
            </a:r>
            <a:endParaRPr lang="en-US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12" name="Straight Connector 111"/>
          <p:cNvCxnSpPr>
            <a:stCxn id="398" idx="3"/>
            <a:endCxn id="84" idx="1"/>
          </p:cNvCxnSpPr>
          <p:nvPr/>
        </p:nvCxnSpPr>
        <p:spPr>
          <a:xfrm>
            <a:off x="3418165" y="6235504"/>
            <a:ext cx="403734" cy="263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50" idx="3"/>
            <a:endCxn id="120" idx="1"/>
          </p:cNvCxnSpPr>
          <p:nvPr/>
        </p:nvCxnSpPr>
        <p:spPr>
          <a:xfrm>
            <a:off x="3452432" y="1475700"/>
            <a:ext cx="250869" cy="40145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54" idx="3"/>
            <a:endCxn id="167" idx="1"/>
          </p:cNvCxnSpPr>
          <p:nvPr/>
        </p:nvCxnSpPr>
        <p:spPr>
          <a:xfrm>
            <a:off x="3518909" y="4627570"/>
            <a:ext cx="243087" cy="14441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20" idx="3"/>
            <a:endCxn id="159" idx="1"/>
          </p:cNvCxnSpPr>
          <p:nvPr/>
        </p:nvCxnSpPr>
        <p:spPr>
          <a:xfrm>
            <a:off x="5017195" y="1877156"/>
            <a:ext cx="246458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52" idx="3"/>
            <a:endCxn id="151" idx="1"/>
          </p:cNvCxnSpPr>
          <p:nvPr/>
        </p:nvCxnSpPr>
        <p:spPr>
          <a:xfrm>
            <a:off x="4994001" y="2774359"/>
            <a:ext cx="191212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61" idx="3"/>
            <a:endCxn id="143" idx="1"/>
          </p:cNvCxnSpPr>
          <p:nvPr/>
        </p:nvCxnSpPr>
        <p:spPr>
          <a:xfrm flipV="1">
            <a:off x="4982458" y="3607697"/>
            <a:ext cx="230520" cy="1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67" idx="3"/>
            <a:endCxn id="176" idx="1"/>
          </p:cNvCxnSpPr>
          <p:nvPr/>
        </p:nvCxnSpPr>
        <p:spPr>
          <a:xfrm>
            <a:off x="5011553" y="4771989"/>
            <a:ext cx="191127" cy="1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402" idx="3"/>
            <a:endCxn id="407" idx="1"/>
          </p:cNvCxnSpPr>
          <p:nvPr/>
        </p:nvCxnSpPr>
        <p:spPr>
          <a:xfrm>
            <a:off x="5049506" y="5796477"/>
            <a:ext cx="163620" cy="345503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84" idx="3"/>
            <a:endCxn id="407" idx="1"/>
          </p:cNvCxnSpPr>
          <p:nvPr/>
        </p:nvCxnSpPr>
        <p:spPr>
          <a:xfrm flipV="1">
            <a:off x="5088262" y="6141980"/>
            <a:ext cx="124864" cy="356697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76" idx="3"/>
            <a:endCxn id="157" idx="1"/>
          </p:cNvCxnSpPr>
          <p:nvPr/>
        </p:nvCxnSpPr>
        <p:spPr>
          <a:xfrm flipV="1">
            <a:off x="6833014" y="4026345"/>
            <a:ext cx="229086" cy="745645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43" idx="3"/>
            <a:endCxn id="157" idx="1"/>
          </p:cNvCxnSpPr>
          <p:nvPr/>
        </p:nvCxnSpPr>
        <p:spPr>
          <a:xfrm>
            <a:off x="6843312" y="3607697"/>
            <a:ext cx="218788" cy="41864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51" idx="3"/>
            <a:endCxn id="146" idx="1"/>
          </p:cNvCxnSpPr>
          <p:nvPr/>
        </p:nvCxnSpPr>
        <p:spPr>
          <a:xfrm>
            <a:off x="6803552" y="2774361"/>
            <a:ext cx="258193" cy="172885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ตัวเชื่อมต่อตรง 231"/>
          <p:cNvCxnSpPr>
            <a:stCxn id="159" idx="3"/>
            <a:endCxn id="168" idx="1"/>
          </p:cNvCxnSpPr>
          <p:nvPr/>
        </p:nvCxnSpPr>
        <p:spPr>
          <a:xfrm>
            <a:off x="6879498" y="1877157"/>
            <a:ext cx="205348" cy="7900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127"/>
          <p:cNvSpPr/>
          <p:nvPr/>
        </p:nvSpPr>
        <p:spPr>
          <a:xfrm>
            <a:off x="-53827" y="1915704"/>
            <a:ext cx="591243" cy="2993324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062100" y="4672352"/>
            <a:ext cx="1921356" cy="760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ปรับปรุงกฎหมายที่เกี่ยวกับการบริหารการศึกษา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" name="Straight Connector 7"/>
          <p:cNvCxnSpPr>
            <a:stCxn id="176" idx="3"/>
            <a:endCxn id="56" idx="1"/>
          </p:cNvCxnSpPr>
          <p:nvPr/>
        </p:nvCxnSpPr>
        <p:spPr>
          <a:xfrm>
            <a:off x="6833014" y="4771988"/>
            <a:ext cx="229086" cy="28068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4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683568" y="1628800"/>
            <a:ext cx="8136904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โครงการทั้งหมด 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65 </a:t>
            </a:r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โครงการที่ดำเนินการแล้วและมีผลสัมฤทธิ์บางส่วนแล้ว 	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27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โครงการที่เริ่มต้นทำแล้ว 				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32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th-TH" b="1" dirty="0">
                <a:solidFill>
                  <a:srgbClr val="1F49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โครงการที่ต้องผลักดันให้เกิดขึ้น 			 </a:t>
            </a:r>
            <a:r>
              <a:rPr lang="th-TH" b="1" dirty="0" smtClean="0">
                <a:solidFill>
                  <a:srgbClr val="1F49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โครงการ</a:t>
            </a:r>
            <a:endParaRPr lang="th-TH" b="1" dirty="0">
              <a:solidFill>
                <a:srgbClr val="1F497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4">
              <a:lnSpc>
                <a:spcPct val="150000"/>
              </a:lnSpc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รวม 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65 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</a:p>
          <a:p>
            <a:pPr marL="571500" indent="-571500">
              <a:buFont typeface="Wingdings" pitchFamily="2" charset="2"/>
              <a:buChar char="ü"/>
            </a:pP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 typeface="Wingdings" pitchFamily="2" charset="2"/>
              <a:buChar char="ü"/>
            </a:pPr>
            <a:endParaRPr lang="th-TH" sz="40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00283" y="114710"/>
            <a:ext cx="8352928" cy="516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งานตามนโยบาย ห้วง </a:t>
            </a:r>
            <a:r>
              <a:rPr lang="th-TH" sz="48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คสช</a:t>
            </a:r>
            <a:r>
              <a:rPr lang="th-TH" sz="48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.บริหารประเทศ</a:t>
            </a:r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0" y="890340"/>
            <a:ext cx="9144000" cy="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1" descr="thai-ministry-of-educ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95" y="-30089"/>
            <a:ext cx="632453" cy="87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2">
                <a:alpha val="0"/>
              </a:schemeClr>
            </a:outerShdw>
          </a:effectLst>
          <a:extLst/>
        </p:spPr>
      </p:pic>
      <p:sp>
        <p:nvSpPr>
          <p:cNvPr id="6" name="สี่เหลี่ยมผืนผ้า 12"/>
          <p:cNvSpPr/>
          <p:nvPr/>
        </p:nvSpPr>
        <p:spPr>
          <a:xfrm>
            <a:off x="352683" y="1112044"/>
            <a:ext cx="8352928" cy="516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48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การศึกษาในระบบ</a:t>
            </a:r>
            <a:endParaRPr lang="th-TH" sz="48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6633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98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989" y="3947516"/>
            <a:ext cx="1430555" cy="101459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algn="ctr">
              <a:defRPr sz="4000" b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altLang="th-TH" sz="1400" dirty="0"/>
              <a:t>ผลิตและพัฒนากำลังคนให้สอดคล้องกับความต้องการและรองรับการพัฒนาประเทศ</a:t>
            </a:r>
          </a:p>
        </p:txBody>
      </p:sp>
      <p:sp>
        <p:nvSpPr>
          <p:cNvPr id="5" name="Rectangle 128"/>
          <p:cNvSpPr>
            <a:spLocks noChangeArrowheads="1"/>
          </p:cNvSpPr>
          <p:nvPr/>
        </p:nvSpPr>
        <p:spPr bwMode="auto">
          <a:xfrm>
            <a:off x="6915030" y="4516609"/>
            <a:ext cx="2121465" cy="2499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(ทวิศึกษา) (</a:t>
            </a:r>
            <a:r>
              <a:rPr lang="th-TH" altLang="th-TH" sz="16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กศน</a:t>
            </a:r>
            <a:r>
              <a:rPr lang="th-TH" alt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.)</a:t>
            </a:r>
          </a:p>
        </p:txBody>
      </p:sp>
      <p:sp>
        <p:nvSpPr>
          <p:cNvPr id="6" name="Rectangle 129"/>
          <p:cNvSpPr>
            <a:spLocks noChangeArrowheads="1"/>
          </p:cNvSpPr>
          <p:nvPr/>
        </p:nvSpPr>
        <p:spPr bwMode="auto">
          <a:xfrm>
            <a:off x="3101630" y="3546006"/>
            <a:ext cx="1594780" cy="531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คนเรียนสายอาชีพ</a:t>
            </a:r>
            <a:br>
              <a:rPr lang="th-TH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มีจำนวนน้อย</a:t>
            </a:r>
          </a:p>
        </p:txBody>
      </p:sp>
      <p:sp>
        <p:nvSpPr>
          <p:cNvPr id="7" name="Rectangle 130"/>
          <p:cNvSpPr>
            <a:spLocks noChangeArrowheads="1"/>
          </p:cNvSpPr>
          <p:nvPr/>
        </p:nvSpPr>
        <p:spPr bwMode="auto">
          <a:xfrm>
            <a:off x="4888899" y="4252453"/>
            <a:ext cx="1645781" cy="3435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สร้างค่านิยมอาชีวศึกษา</a:t>
            </a:r>
          </a:p>
        </p:txBody>
      </p:sp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1652582" y="3900620"/>
            <a:ext cx="1305321" cy="703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altLang="th-TH" sz="20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ขาดกำลังแรงงานสายอาชีพ</a:t>
            </a:r>
          </a:p>
        </p:txBody>
      </p:sp>
      <p:sp>
        <p:nvSpPr>
          <p:cNvPr id="9" name="Rectangle 135"/>
          <p:cNvSpPr>
            <a:spLocks noChangeArrowheads="1"/>
          </p:cNvSpPr>
          <p:nvPr/>
        </p:nvSpPr>
        <p:spPr bwMode="auto">
          <a:xfrm>
            <a:off x="4893730" y="3703352"/>
            <a:ext cx="1645781" cy="417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สร้างทางเลือกทาง</a:t>
            </a:r>
            <a:b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การศึกษาอาชีพ</a:t>
            </a:r>
          </a:p>
        </p:txBody>
      </p:sp>
      <p:sp>
        <p:nvSpPr>
          <p:cNvPr id="10" name="Rectangle 136"/>
          <p:cNvSpPr>
            <a:spLocks noChangeArrowheads="1"/>
          </p:cNvSpPr>
          <p:nvPr/>
        </p:nvSpPr>
        <p:spPr bwMode="auto">
          <a:xfrm>
            <a:off x="4888900" y="3217824"/>
            <a:ext cx="1645781" cy="417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จัดการศึกษาอาชีพ</a:t>
            </a:r>
            <a:b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จบแล้วมีงานทำ</a:t>
            </a:r>
          </a:p>
        </p:txBody>
      </p:sp>
      <p:sp>
        <p:nvSpPr>
          <p:cNvPr id="11" name="Rectangle 137"/>
          <p:cNvSpPr>
            <a:spLocks noChangeArrowheads="1"/>
          </p:cNvSpPr>
          <p:nvPr/>
        </p:nvSpPr>
        <p:spPr bwMode="auto">
          <a:xfrm>
            <a:off x="4888898" y="4690260"/>
            <a:ext cx="1645781" cy="394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สร้างความร่วมมือกับภาคีเครือข่ายในการจัดการสอน</a:t>
            </a:r>
          </a:p>
        </p:txBody>
      </p:sp>
      <p:sp>
        <p:nvSpPr>
          <p:cNvPr id="12" name="Rectangle 139"/>
          <p:cNvSpPr>
            <a:spLocks noChangeArrowheads="1"/>
          </p:cNvSpPr>
          <p:nvPr/>
        </p:nvSpPr>
        <p:spPr bwMode="auto">
          <a:xfrm>
            <a:off x="3138944" y="4256126"/>
            <a:ext cx="1594780" cy="568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สถานศึกษาขาดครู</a:t>
            </a:r>
            <a:r>
              <a:rPr lang="en-US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สื่อ</a:t>
            </a:r>
            <a:r>
              <a:rPr lang="en-US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อุปกรณ์การสอน</a:t>
            </a:r>
          </a:p>
        </p:txBody>
      </p:sp>
      <p:sp>
        <p:nvSpPr>
          <p:cNvPr id="13" name="Rectangle 178"/>
          <p:cNvSpPr>
            <a:spLocks noChangeArrowheads="1"/>
          </p:cNvSpPr>
          <p:nvPr/>
        </p:nvSpPr>
        <p:spPr bwMode="auto">
          <a:xfrm>
            <a:off x="6915030" y="4071530"/>
            <a:ext cx="2121465" cy="3432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โครงการศูนย์ฝึกอาชีพชุมชน</a:t>
            </a:r>
          </a:p>
        </p:txBody>
      </p:sp>
      <p:sp>
        <p:nvSpPr>
          <p:cNvPr id="14" name="Rectangle 180"/>
          <p:cNvSpPr>
            <a:spLocks noChangeArrowheads="1"/>
          </p:cNvSpPr>
          <p:nvPr/>
        </p:nvSpPr>
        <p:spPr bwMode="auto">
          <a:xfrm>
            <a:off x="6915030" y="3471122"/>
            <a:ext cx="2142528" cy="46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โครงการจัดการศึกษาและการเรียนรู้ในจังหวัดที่มีพื้นที่เขตเศรษฐกิจพิเศษ</a:t>
            </a:r>
          </a:p>
        </p:txBody>
      </p:sp>
      <p:sp>
        <p:nvSpPr>
          <p:cNvPr id="15" name="Rounded Rectangle 127"/>
          <p:cNvSpPr/>
          <p:nvPr/>
        </p:nvSpPr>
        <p:spPr>
          <a:xfrm>
            <a:off x="1" y="3635089"/>
            <a:ext cx="467544" cy="30462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0651" y="1688098"/>
            <a:ext cx="1202244" cy="453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algn="ctr">
              <a:defRPr sz="1400" b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altLang="th-TH" dirty="0"/>
              <a:t>ด้านหลักสูตรและกระบวนการเรียนรู้</a:t>
            </a:r>
          </a:p>
        </p:txBody>
      </p:sp>
      <p:sp>
        <p:nvSpPr>
          <p:cNvPr id="17" name="Rectangle 125"/>
          <p:cNvSpPr>
            <a:spLocks noChangeArrowheads="1"/>
          </p:cNvSpPr>
          <p:nvPr/>
        </p:nvSpPr>
        <p:spPr bwMode="auto">
          <a:xfrm>
            <a:off x="6650572" y="2348880"/>
            <a:ext cx="2457932" cy="452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โครงการจัดและพัฒนาการศึกษาทางไกลประเภทการศึกษาต่อเนื่อง</a:t>
            </a:r>
          </a:p>
        </p:txBody>
      </p:sp>
      <p:sp>
        <p:nvSpPr>
          <p:cNvPr id="18" name="Rectangle 126"/>
          <p:cNvSpPr>
            <a:spLocks noChangeArrowheads="1"/>
          </p:cNvSpPr>
          <p:nvPr/>
        </p:nvSpPr>
        <p:spPr bwMode="auto">
          <a:xfrm>
            <a:off x="4760670" y="1936863"/>
            <a:ext cx="1670743" cy="4286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เพิ่มช่องทางการเรียน</a:t>
            </a: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3022114" y="2060848"/>
            <a:ext cx="1617615" cy="4391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ไม่มีเวลาเข้าเรียน</a:t>
            </a:r>
          </a:p>
          <a:p>
            <a:pPr algn="ctr"/>
            <a:r>
              <a:rPr lang="th-TH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ในช่วงเวลาปกติ</a:t>
            </a:r>
          </a:p>
        </p:txBody>
      </p:sp>
      <p:sp>
        <p:nvSpPr>
          <p:cNvPr id="20" name="Rectangle 97"/>
          <p:cNvSpPr>
            <a:spLocks noChangeArrowheads="1"/>
          </p:cNvSpPr>
          <p:nvPr/>
        </p:nvSpPr>
        <p:spPr bwMode="auto">
          <a:xfrm>
            <a:off x="1519797" y="1915667"/>
            <a:ext cx="1324011" cy="5313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ประชาชนบางกลุ่มอาชีพไม่จบการศึกษาภาคบังคับ</a:t>
            </a:r>
          </a:p>
        </p:txBody>
      </p:sp>
      <p:sp>
        <p:nvSpPr>
          <p:cNvPr id="21" name="Rectangle 125"/>
          <p:cNvSpPr>
            <a:spLocks noChangeArrowheads="1"/>
          </p:cNvSpPr>
          <p:nvPr/>
        </p:nvSpPr>
        <p:spPr bwMode="auto">
          <a:xfrm>
            <a:off x="6645374" y="1833815"/>
            <a:ext cx="2457933" cy="454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โครงการยกระดับการศึกษาประชาชนให้จบการศึกษาภาคบังคับ</a:t>
            </a:r>
          </a:p>
        </p:txBody>
      </p:sp>
      <p:sp>
        <p:nvSpPr>
          <p:cNvPr id="22" name="Rectangle 92"/>
          <p:cNvSpPr>
            <a:spLocks noChangeArrowheads="1"/>
          </p:cNvSpPr>
          <p:nvPr/>
        </p:nvSpPr>
        <p:spPr bwMode="auto">
          <a:xfrm>
            <a:off x="6627916" y="1317908"/>
            <a:ext cx="2448271" cy="4358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โครงการพัฒนาการจัดกระบวนการเรียนรู้ภาษาไทยด้วยวิธีแจกลูกสะกดคำ</a:t>
            </a:r>
          </a:p>
        </p:txBody>
      </p:sp>
      <p:sp>
        <p:nvSpPr>
          <p:cNvPr id="23" name="Rectangle 93"/>
          <p:cNvSpPr>
            <a:spLocks noChangeArrowheads="1"/>
          </p:cNvSpPr>
          <p:nvPr/>
        </p:nvSpPr>
        <p:spPr bwMode="auto">
          <a:xfrm>
            <a:off x="6627916" y="893862"/>
            <a:ext cx="2439442" cy="3483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โครงการส่งเสริมการรู้หนังสือสำหรับคนไทย</a:t>
            </a:r>
          </a:p>
        </p:txBody>
      </p:sp>
      <p:sp>
        <p:nvSpPr>
          <p:cNvPr id="24" name="Rectangle 131"/>
          <p:cNvSpPr>
            <a:spLocks noChangeArrowheads="1"/>
          </p:cNvSpPr>
          <p:nvPr/>
        </p:nvSpPr>
        <p:spPr bwMode="auto">
          <a:xfrm>
            <a:off x="1533778" y="1420560"/>
            <a:ext cx="1310030" cy="310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ไม่รู้หนังสือ</a:t>
            </a:r>
          </a:p>
        </p:txBody>
      </p:sp>
      <p:sp>
        <p:nvSpPr>
          <p:cNvPr id="25" name="Rectangle 135"/>
          <p:cNvSpPr>
            <a:spLocks noChangeArrowheads="1"/>
          </p:cNvSpPr>
          <p:nvPr/>
        </p:nvSpPr>
        <p:spPr bwMode="auto">
          <a:xfrm>
            <a:off x="4752688" y="1151096"/>
            <a:ext cx="1669345" cy="375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ส่งเสริมการรู้หนังสือ</a:t>
            </a:r>
          </a:p>
        </p:txBody>
      </p:sp>
      <p:sp>
        <p:nvSpPr>
          <p:cNvPr id="26" name="Rectangle 172"/>
          <p:cNvSpPr>
            <a:spLocks noChangeArrowheads="1"/>
          </p:cNvSpPr>
          <p:nvPr/>
        </p:nvSpPr>
        <p:spPr bwMode="auto">
          <a:xfrm>
            <a:off x="3024984" y="1052736"/>
            <a:ext cx="1617615" cy="437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ไม่ตระหนักความสำคัญ</a:t>
            </a:r>
          </a:p>
          <a:p>
            <a:pPr algn="ctr"/>
            <a:r>
              <a:rPr lang="th-TH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ของการรู้หนังสือ</a:t>
            </a:r>
          </a:p>
        </p:txBody>
      </p:sp>
      <p:sp>
        <p:nvSpPr>
          <p:cNvPr id="27" name="Rectangle 173"/>
          <p:cNvSpPr>
            <a:spLocks noChangeArrowheads="1"/>
          </p:cNvSpPr>
          <p:nvPr/>
        </p:nvSpPr>
        <p:spPr bwMode="auto">
          <a:xfrm>
            <a:off x="3027517" y="1556792"/>
            <a:ext cx="1617614" cy="435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ประชาชนบางส่วนลืมหนังสือ</a:t>
            </a:r>
          </a:p>
        </p:txBody>
      </p:sp>
      <p:sp>
        <p:nvSpPr>
          <p:cNvPr id="28" name="Rectangle 96"/>
          <p:cNvSpPr>
            <a:spLocks noChangeArrowheads="1"/>
          </p:cNvSpPr>
          <p:nvPr/>
        </p:nvSpPr>
        <p:spPr bwMode="auto">
          <a:xfrm>
            <a:off x="6676670" y="476672"/>
            <a:ext cx="2399517" cy="3474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โครงการพัฒนาหลักสูตร</a:t>
            </a:r>
          </a:p>
        </p:txBody>
      </p:sp>
      <p:sp>
        <p:nvSpPr>
          <p:cNvPr id="29" name="Rectangle 97"/>
          <p:cNvSpPr>
            <a:spLocks noChangeArrowheads="1"/>
          </p:cNvSpPr>
          <p:nvPr/>
        </p:nvSpPr>
        <p:spPr bwMode="auto">
          <a:xfrm>
            <a:off x="1527143" y="578799"/>
            <a:ext cx="1324011" cy="4019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นักศึกษาเรียนเยอะ</a:t>
            </a:r>
          </a:p>
        </p:txBody>
      </p:sp>
      <p:sp>
        <p:nvSpPr>
          <p:cNvPr id="30" name="Rectangle 100"/>
          <p:cNvSpPr>
            <a:spLocks noChangeArrowheads="1"/>
          </p:cNvSpPr>
          <p:nvPr/>
        </p:nvSpPr>
        <p:spPr bwMode="auto">
          <a:xfrm>
            <a:off x="3026394" y="520634"/>
            <a:ext cx="1617614" cy="460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รายวิชาเลือกมีจำนวนมาก</a:t>
            </a:r>
            <a:r>
              <a:rPr lang="en-US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เนื้อหาเยอะ</a:t>
            </a:r>
          </a:p>
        </p:txBody>
      </p:sp>
      <p:sp>
        <p:nvSpPr>
          <p:cNvPr id="31" name="Rectangle 103"/>
          <p:cNvSpPr>
            <a:spLocks noChangeArrowheads="1"/>
          </p:cNvSpPr>
          <p:nvPr/>
        </p:nvSpPr>
        <p:spPr bwMode="auto">
          <a:xfrm>
            <a:off x="4751990" y="450413"/>
            <a:ext cx="1670743" cy="556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กำหนดรายวิชาบังคับเลือก</a:t>
            </a:r>
          </a:p>
        </p:txBody>
      </p:sp>
      <p:sp>
        <p:nvSpPr>
          <p:cNvPr id="32" name="Rounded Rectangle 127"/>
          <p:cNvSpPr/>
          <p:nvPr/>
        </p:nvSpPr>
        <p:spPr>
          <a:xfrm>
            <a:off x="46989" y="1271404"/>
            <a:ext cx="467544" cy="30462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endParaRPr lang="en-US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-36512" y="2708920"/>
            <a:ext cx="1430556" cy="6632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algn="ctr">
              <a:defRPr sz="1400" b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altLang="th-TH" dirty="0"/>
              <a:t>ด้านการตรวจสอบและประเมินคุณภาพการศึกษา</a:t>
            </a:r>
          </a:p>
        </p:txBody>
      </p:sp>
      <p:sp>
        <p:nvSpPr>
          <p:cNvPr id="34" name="Rectangle 67"/>
          <p:cNvSpPr>
            <a:spLocks noChangeArrowheads="1"/>
          </p:cNvSpPr>
          <p:nvPr/>
        </p:nvSpPr>
        <p:spPr bwMode="auto">
          <a:xfrm>
            <a:off x="1574732" y="2729229"/>
            <a:ext cx="1318940" cy="6786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ผู้เรียนเข้ารับ</a:t>
            </a:r>
            <a:b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การทดสอบน้อย</a:t>
            </a:r>
          </a:p>
        </p:txBody>
      </p:sp>
      <p:sp>
        <p:nvSpPr>
          <p:cNvPr id="35" name="Rectangle 68"/>
          <p:cNvSpPr>
            <a:spLocks noChangeArrowheads="1"/>
          </p:cNvSpPr>
          <p:nvPr/>
        </p:nvSpPr>
        <p:spPr bwMode="auto">
          <a:xfrm>
            <a:off x="3055275" y="2591869"/>
            <a:ext cx="1611419" cy="640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ระบบการทดสอบไม่ทันสมัยและไม่ทันต่อความต้องการ         ของผู้รับบริการ</a:t>
            </a:r>
          </a:p>
        </p:txBody>
      </p:sp>
      <p:sp>
        <p:nvSpPr>
          <p:cNvPr id="36" name="Rectangle 69"/>
          <p:cNvSpPr>
            <a:spLocks noChangeArrowheads="1"/>
          </p:cNvSpPr>
          <p:nvPr/>
        </p:nvSpPr>
        <p:spPr bwMode="auto">
          <a:xfrm>
            <a:off x="4770503" y="2574898"/>
            <a:ext cx="1675486" cy="4252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พัฒนาระบบวัดและประเมินผล</a:t>
            </a:r>
          </a:p>
        </p:txBody>
      </p:sp>
      <p:sp>
        <p:nvSpPr>
          <p:cNvPr id="37" name="Rectangle 70"/>
          <p:cNvSpPr>
            <a:spLocks noChangeArrowheads="1"/>
          </p:cNvSpPr>
          <p:nvPr/>
        </p:nvSpPr>
        <p:spPr bwMode="auto">
          <a:xfrm>
            <a:off x="6693069" y="2842802"/>
            <a:ext cx="2408579" cy="451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โครงการพัฒนาระบบการทดสอบด้วยระบบอิเล็กทรอนิกส์</a:t>
            </a:r>
          </a:p>
        </p:txBody>
      </p:sp>
      <p:sp>
        <p:nvSpPr>
          <p:cNvPr id="38" name="Rounded Rectangle 127"/>
          <p:cNvSpPr/>
          <p:nvPr/>
        </p:nvSpPr>
        <p:spPr>
          <a:xfrm>
            <a:off x="44635" y="2365490"/>
            <a:ext cx="467544" cy="30462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endParaRPr lang="en-US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-16086" y="5226242"/>
            <a:ext cx="1275718" cy="7304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algn="ctr">
              <a:defRPr sz="1400" b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altLang="th-TH" dirty="0"/>
              <a:t>ด้านระบบสื่อสารและเทคโนโลยีเพื่อการศึกษา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850935" y="5191482"/>
            <a:ext cx="1695174" cy="881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ประสานความร่วมมือกับหน่วยงานที่เกี่ยวข้อง</a:t>
            </a:r>
          </a:p>
          <a:p>
            <a:pPr algn="ctr"/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ด้าน</a:t>
            </a:r>
            <a:r>
              <a:rPr lang="en-US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Content Network </a:t>
            </a:r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 และ </a:t>
            </a:r>
            <a:r>
              <a:rPr lang="en-US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Homework</a:t>
            </a:r>
            <a:endParaRPr lang="th-TH" alt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675248" y="5375391"/>
            <a:ext cx="2408580" cy="5697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4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alt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การงบประมาณด้าน </a:t>
            </a:r>
            <a:r>
              <a:rPr lang="en-US" alt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ICT</a:t>
            </a:r>
            <a:r>
              <a:rPr lang="th-TH" alt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ในการจัดทำ</a:t>
            </a:r>
            <a:r>
              <a:rPr lang="en-US" alt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alt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alt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Content </a:t>
            </a:r>
            <a:r>
              <a:rPr lang="th-TH" alt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การฝึกอบรมร่วมกับ </a:t>
            </a:r>
            <a:r>
              <a:rPr lang="th-TH" altLang="th-TH" sz="14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ศทก</a:t>
            </a:r>
            <a:r>
              <a:rPr lang="th-TH" alt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677616" y="5266737"/>
            <a:ext cx="1344497" cy="498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วิทยากรไม่เก่ง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85950" y="5375391"/>
            <a:ext cx="1484172" cy="2812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ขาดองค์ความรู้</a:t>
            </a:r>
          </a:p>
        </p:txBody>
      </p:sp>
      <p:sp>
        <p:nvSpPr>
          <p:cNvPr id="44" name="Rounded Rectangle 127"/>
          <p:cNvSpPr/>
          <p:nvPr/>
        </p:nvSpPr>
        <p:spPr>
          <a:xfrm>
            <a:off x="184" y="4962111"/>
            <a:ext cx="467544" cy="30462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endParaRPr lang="en-US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-1116" y="6285515"/>
            <a:ext cx="1430556" cy="3663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algn="ctr">
              <a:defRPr sz="1400" b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altLang="th-TH"/>
              <a:t>ด้านบริหารงานทั่วไป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1598102" y="6167942"/>
            <a:ext cx="1332391" cy="5110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การกำกับ</a:t>
            </a:r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ติดตาม</a:t>
            </a:r>
            <a:b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เป็นระบบ</a:t>
            </a: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6697542" y="6224857"/>
            <a:ext cx="2408579" cy="4460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โครงการจัดทำฐานข้อมูลของ </a:t>
            </a:r>
            <a:r>
              <a:rPr lang="th-TH" altLang="th-TH" sz="16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กศน</a:t>
            </a:r>
            <a:r>
              <a:rPr lang="th-TH" alt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.ตำบล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4789491" y="6237312"/>
            <a:ext cx="1679910" cy="5648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ใช้หน่วยงานในทุกระดับ</a:t>
            </a:r>
            <a:b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14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เป็นกลไกในการขับเคลื่อน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035816" y="6167942"/>
            <a:ext cx="1627853" cy="4838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3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ระบบบริหารจัดการ</a:t>
            </a:r>
            <a:br>
              <a:rPr lang="th-TH" altLang="th-TH" sz="13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13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ไม่ได้รับการพัฒนาอย่างต่อเนื่อง</a:t>
            </a:r>
          </a:p>
        </p:txBody>
      </p:sp>
      <p:sp>
        <p:nvSpPr>
          <p:cNvPr id="50" name="Rounded Rectangle 127"/>
          <p:cNvSpPr/>
          <p:nvPr/>
        </p:nvSpPr>
        <p:spPr>
          <a:xfrm>
            <a:off x="-12148" y="5980889"/>
            <a:ext cx="467544" cy="30462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</a:t>
            </a:r>
            <a:endParaRPr lang="en-US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2" name="Straight Connector 51"/>
          <p:cNvCxnSpPr>
            <a:stCxn id="16" idx="3"/>
            <a:endCxn id="29" idx="1"/>
          </p:cNvCxnSpPr>
          <p:nvPr/>
        </p:nvCxnSpPr>
        <p:spPr>
          <a:xfrm flipV="1">
            <a:off x="1222895" y="779764"/>
            <a:ext cx="304248" cy="113487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" idx="3"/>
            <a:endCxn id="24" idx="1"/>
          </p:cNvCxnSpPr>
          <p:nvPr/>
        </p:nvCxnSpPr>
        <p:spPr>
          <a:xfrm flipV="1">
            <a:off x="1222895" y="1576030"/>
            <a:ext cx="310883" cy="33860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6" idx="3"/>
            <a:endCxn id="20" idx="1"/>
          </p:cNvCxnSpPr>
          <p:nvPr/>
        </p:nvCxnSpPr>
        <p:spPr>
          <a:xfrm>
            <a:off x="1222895" y="1914634"/>
            <a:ext cx="296902" cy="26671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9" idx="3"/>
          </p:cNvCxnSpPr>
          <p:nvPr/>
        </p:nvCxnSpPr>
        <p:spPr>
          <a:xfrm flipV="1">
            <a:off x="2851154" y="779763"/>
            <a:ext cx="170959" cy="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4" idx="3"/>
            <a:endCxn id="26" idx="1"/>
          </p:cNvCxnSpPr>
          <p:nvPr/>
        </p:nvCxnSpPr>
        <p:spPr>
          <a:xfrm flipV="1">
            <a:off x="2843808" y="1271404"/>
            <a:ext cx="181176" cy="30462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4" idx="3"/>
          </p:cNvCxnSpPr>
          <p:nvPr/>
        </p:nvCxnSpPr>
        <p:spPr>
          <a:xfrm>
            <a:off x="2843808" y="1576030"/>
            <a:ext cx="178305" cy="19870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0" idx="3"/>
            <a:endCxn id="19" idx="1"/>
          </p:cNvCxnSpPr>
          <p:nvPr/>
        </p:nvCxnSpPr>
        <p:spPr>
          <a:xfrm>
            <a:off x="2843808" y="2181346"/>
            <a:ext cx="178306" cy="9907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0" idx="3"/>
            <a:endCxn id="31" idx="1"/>
          </p:cNvCxnSpPr>
          <p:nvPr/>
        </p:nvCxnSpPr>
        <p:spPr>
          <a:xfrm flipV="1">
            <a:off x="4644008" y="728526"/>
            <a:ext cx="107982" cy="2215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1" idx="3"/>
            <a:endCxn id="28" idx="1"/>
          </p:cNvCxnSpPr>
          <p:nvPr/>
        </p:nvCxnSpPr>
        <p:spPr>
          <a:xfrm flipV="1">
            <a:off x="6422733" y="650403"/>
            <a:ext cx="253937" cy="7812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6" idx="3"/>
            <a:endCxn id="25" idx="1"/>
          </p:cNvCxnSpPr>
          <p:nvPr/>
        </p:nvCxnSpPr>
        <p:spPr>
          <a:xfrm>
            <a:off x="4642599" y="1271404"/>
            <a:ext cx="110089" cy="6748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5" idx="3"/>
            <a:endCxn id="23" idx="1"/>
          </p:cNvCxnSpPr>
          <p:nvPr/>
        </p:nvCxnSpPr>
        <p:spPr>
          <a:xfrm flipV="1">
            <a:off x="6422033" y="1068060"/>
            <a:ext cx="205883" cy="27082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8" idx="3"/>
            <a:endCxn id="21" idx="1"/>
          </p:cNvCxnSpPr>
          <p:nvPr/>
        </p:nvCxnSpPr>
        <p:spPr>
          <a:xfrm flipV="1">
            <a:off x="6431413" y="2060848"/>
            <a:ext cx="213961" cy="9032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7" idx="3"/>
            <a:endCxn id="25" idx="1"/>
          </p:cNvCxnSpPr>
          <p:nvPr/>
        </p:nvCxnSpPr>
        <p:spPr>
          <a:xfrm flipV="1">
            <a:off x="4645131" y="1338885"/>
            <a:ext cx="107557" cy="4358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9" idx="3"/>
            <a:endCxn id="18" idx="1"/>
          </p:cNvCxnSpPr>
          <p:nvPr/>
        </p:nvCxnSpPr>
        <p:spPr>
          <a:xfrm flipV="1">
            <a:off x="4639729" y="2151177"/>
            <a:ext cx="120941" cy="1292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5" idx="3"/>
            <a:endCxn id="22" idx="1"/>
          </p:cNvCxnSpPr>
          <p:nvPr/>
        </p:nvCxnSpPr>
        <p:spPr>
          <a:xfrm>
            <a:off x="6422033" y="1338885"/>
            <a:ext cx="205883" cy="1969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8" idx="3"/>
            <a:endCxn id="17" idx="1"/>
          </p:cNvCxnSpPr>
          <p:nvPr/>
        </p:nvCxnSpPr>
        <p:spPr>
          <a:xfrm>
            <a:off x="6431413" y="2151177"/>
            <a:ext cx="219159" cy="4237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3" idx="3"/>
            <a:endCxn id="34" idx="1"/>
          </p:cNvCxnSpPr>
          <p:nvPr/>
        </p:nvCxnSpPr>
        <p:spPr>
          <a:xfrm>
            <a:off x="1394044" y="3040546"/>
            <a:ext cx="180688" cy="2801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34" idx="3"/>
            <a:endCxn id="35" idx="1"/>
          </p:cNvCxnSpPr>
          <p:nvPr/>
        </p:nvCxnSpPr>
        <p:spPr>
          <a:xfrm flipV="1">
            <a:off x="2893672" y="2912348"/>
            <a:ext cx="161603" cy="15621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35" idx="3"/>
            <a:endCxn id="36" idx="1"/>
          </p:cNvCxnSpPr>
          <p:nvPr/>
        </p:nvCxnSpPr>
        <p:spPr>
          <a:xfrm flipV="1">
            <a:off x="4666694" y="2787521"/>
            <a:ext cx="103809" cy="12482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6" idx="3"/>
            <a:endCxn id="37" idx="1"/>
          </p:cNvCxnSpPr>
          <p:nvPr/>
        </p:nvCxnSpPr>
        <p:spPr>
          <a:xfrm>
            <a:off x="6445989" y="2787521"/>
            <a:ext cx="247080" cy="28103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" idx="3"/>
            <a:endCxn id="8" idx="1"/>
          </p:cNvCxnSpPr>
          <p:nvPr/>
        </p:nvCxnSpPr>
        <p:spPr>
          <a:xfrm flipV="1">
            <a:off x="1477544" y="4252454"/>
            <a:ext cx="175038" cy="20236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" idx="3"/>
            <a:endCxn id="6" idx="1"/>
          </p:cNvCxnSpPr>
          <p:nvPr/>
        </p:nvCxnSpPr>
        <p:spPr>
          <a:xfrm flipV="1">
            <a:off x="2957903" y="3811539"/>
            <a:ext cx="143727" cy="44091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" idx="3"/>
          </p:cNvCxnSpPr>
          <p:nvPr/>
        </p:nvCxnSpPr>
        <p:spPr>
          <a:xfrm>
            <a:off x="2957903" y="4252454"/>
            <a:ext cx="181041" cy="34359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6" idx="3"/>
            <a:endCxn id="10" idx="1"/>
          </p:cNvCxnSpPr>
          <p:nvPr/>
        </p:nvCxnSpPr>
        <p:spPr>
          <a:xfrm flipV="1">
            <a:off x="4696410" y="3426457"/>
            <a:ext cx="192490" cy="38508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6" idx="3"/>
            <a:endCxn id="9" idx="1"/>
          </p:cNvCxnSpPr>
          <p:nvPr/>
        </p:nvCxnSpPr>
        <p:spPr>
          <a:xfrm>
            <a:off x="4696410" y="3811539"/>
            <a:ext cx="197320" cy="10044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" idx="3"/>
            <a:endCxn id="7" idx="1"/>
          </p:cNvCxnSpPr>
          <p:nvPr/>
        </p:nvCxnSpPr>
        <p:spPr>
          <a:xfrm>
            <a:off x="4696410" y="3811539"/>
            <a:ext cx="192489" cy="6127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2" idx="3"/>
            <a:endCxn id="11" idx="1"/>
          </p:cNvCxnSpPr>
          <p:nvPr/>
        </p:nvCxnSpPr>
        <p:spPr>
          <a:xfrm>
            <a:off x="4733724" y="4540625"/>
            <a:ext cx="155174" cy="34709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0" idx="3"/>
            <a:endCxn id="14" idx="1"/>
          </p:cNvCxnSpPr>
          <p:nvPr/>
        </p:nvCxnSpPr>
        <p:spPr>
          <a:xfrm>
            <a:off x="6534681" y="3426457"/>
            <a:ext cx="380349" cy="27689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" idx="3"/>
            <a:endCxn id="13" idx="1"/>
          </p:cNvCxnSpPr>
          <p:nvPr/>
        </p:nvCxnSpPr>
        <p:spPr>
          <a:xfrm>
            <a:off x="6534681" y="3426457"/>
            <a:ext cx="380349" cy="81669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7" idx="3"/>
            <a:endCxn id="5" idx="1"/>
          </p:cNvCxnSpPr>
          <p:nvPr/>
        </p:nvCxnSpPr>
        <p:spPr>
          <a:xfrm>
            <a:off x="6534680" y="4424249"/>
            <a:ext cx="380350" cy="2173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1" idx="3"/>
            <a:endCxn id="5" idx="1"/>
          </p:cNvCxnSpPr>
          <p:nvPr/>
        </p:nvCxnSpPr>
        <p:spPr>
          <a:xfrm flipV="1">
            <a:off x="6534679" y="4641570"/>
            <a:ext cx="380351" cy="24615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9" idx="3"/>
            <a:endCxn id="13" idx="1"/>
          </p:cNvCxnSpPr>
          <p:nvPr/>
        </p:nvCxnSpPr>
        <p:spPr>
          <a:xfrm>
            <a:off x="6539511" y="3911985"/>
            <a:ext cx="375519" cy="33116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" idx="3"/>
            <a:endCxn id="5" idx="1"/>
          </p:cNvCxnSpPr>
          <p:nvPr/>
        </p:nvCxnSpPr>
        <p:spPr>
          <a:xfrm>
            <a:off x="6539511" y="3911985"/>
            <a:ext cx="375519" cy="72958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39" idx="3"/>
            <a:endCxn id="42" idx="1"/>
          </p:cNvCxnSpPr>
          <p:nvPr/>
        </p:nvCxnSpPr>
        <p:spPr>
          <a:xfrm flipV="1">
            <a:off x="1259632" y="5516022"/>
            <a:ext cx="417984" cy="7545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42" idx="3"/>
            <a:endCxn id="43" idx="1"/>
          </p:cNvCxnSpPr>
          <p:nvPr/>
        </p:nvCxnSpPr>
        <p:spPr>
          <a:xfrm>
            <a:off x="3022113" y="5516022"/>
            <a:ext cx="163837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3" idx="3"/>
            <a:endCxn id="40" idx="1"/>
          </p:cNvCxnSpPr>
          <p:nvPr/>
        </p:nvCxnSpPr>
        <p:spPr>
          <a:xfrm>
            <a:off x="4670122" y="5516022"/>
            <a:ext cx="180813" cy="11645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40" idx="3"/>
            <a:endCxn id="41" idx="1"/>
          </p:cNvCxnSpPr>
          <p:nvPr/>
        </p:nvCxnSpPr>
        <p:spPr>
          <a:xfrm>
            <a:off x="6546109" y="5632478"/>
            <a:ext cx="129139" cy="2779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45" idx="3"/>
            <a:endCxn id="46" idx="1"/>
          </p:cNvCxnSpPr>
          <p:nvPr/>
        </p:nvCxnSpPr>
        <p:spPr>
          <a:xfrm flipV="1">
            <a:off x="1429440" y="6423444"/>
            <a:ext cx="168662" cy="4523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46" idx="3"/>
            <a:endCxn id="49" idx="1"/>
          </p:cNvCxnSpPr>
          <p:nvPr/>
        </p:nvCxnSpPr>
        <p:spPr>
          <a:xfrm flipV="1">
            <a:off x="2930493" y="6409891"/>
            <a:ext cx="105323" cy="1355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49" idx="3"/>
            <a:endCxn id="48" idx="1"/>
          </p:cNvCxnSpPr>
          <p:nvPr/>
        </p:nvCxnSpPr>
        <p:spPr>
          <a:xfrm>
            <a:off x="4663669" y="6409891"/>
            <a:ext cx="125822" cy="1098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48" idx="3"/>
            <a:endCxn id="47" idx="1"/>
          </p:cNvCxnSpPr>
          <p:nvPr/>
        </p:nvCxnSpPr>
        <p:spPr>
          <a:xfrm flipV="1">
            <a:off x="6469401" y="6447860"/>
            <a:ext cx="228141" cy="7187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20651" y="-1"/>
            <a:ext cx="9087853" cy="450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18" tIns="45710" rIns="91418" bIns="45710" rtlCol="0" anchor="ctr">
            <a:noAutofit/>
          </a:bodyPr>
          <a:lstStyle/>
          <a:p>
            <a:pPr algn="ctr" defTabSz="914180">
              <a:spcBef>
                <a:spcPct val="0"/>
              </a:spcBef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 ประเด็นยุทธศาสตร์ การศึกษานอกระบบ</a:t>
            </a:r>
          </a:p>
        </p:txBody>
      </p:sp>
      <p:sp>
        <p:nvSpPr>
          <p:cNvPr id="141" name="Rectangle 128"/>
          <p:cNvSpPr>
            <a:spLocks noChangeArrowheads="1"/>
          </p:cNvSpPr>
          <p:nvPr/>
        </p:nvSpPr>
        <p:spPr bwMode="auto">
          <a:xfrm>
            <a:off x="6915029" y="4830739"/>
            <a:ext cx="2121465" cy="442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โครงการจัดการศึกษาในชุมชนโดยใช้ </a:t>
            </a:r>
            <a:r>
              <a:rPr lang="th-TH" altLang="th-TH" sz="14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กศน</a:t>
            </a:r>
            <a:r>
              <a:rPr lang="th-TH" alt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.ตำบลเป็นฐาน</a:t>
            </a:r>
            <a:endParaRPr lang="th-TH" altLang="th-TH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44" name="Straight Connector 143"/>
          <p:cNvCxnSpPr>
            <a:stCxn id="11" idx="3"/>
            <a:endCxn id="141" idx="1"/>
          </p:cNvCxnSpPr>
          <p:nvPr/>
        </p:nvCxnSpPr>
        <p:spPr>
          <a:xfrm>
            <a:off x="6534679" y="4887722"/>
            <a:ext cx="380350" cy="1643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6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9127" y="5043364"/>
            <a:ext cx="1430555" cy="101459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algn="ctr">
              <a:defRPr sz="4000" b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altLang="th-TH" sz="1400" dirty="0"/>
              <a:t>ผลิตและพัฒนากำลังคนให้สอดคล้องกับความต้องการและรองรับการพัฒนาประเทศ</a:t>
            </a:r>
          </a:p>
        </p:txBody>
      </p:sp>
      <p:sp>
        <p:nvSpPr>
          <p:cNvPr id="5" name="Rectangle 128"/>
          <p:cNvSpPr>
            <a:spLocks noChangeArrowheads="1"/>
          </p:cNvSpPr>
          <p:nvPr/>
        </p:nvSpPr>
        <p:spPr bwMode="auto">
          <a:xfrm>
            <a:off x="6941464" y="5364829"/>
            <a:ext cx="2121465" cy="302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โครงการชุมชนรักการอ่าน</a:t>
            </a:r>
          </a:p>
        </p:txBody>
      </p:sp>
      <p:sp>
        <p:nvSpPr>
          <p:cNvPr id="6" name="Rectangle 129"/>
          <p:cNvSpPr>
            <a:spLocks noChangeArrowheads="1"/>
          </p:cNvSpPr>
          <p:nvPr/>
        </p:nvSpPr>
        <p:spPr bwMode="auto">
          <a:xfrm>
            <a:off x="3086312" y="3835499"/>
            <a:ext cx="1594780" cy="362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6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ขาดนิสัยรักการอ่าน</a:t>
            </a:r>
            <a:endParaRPr lang="th-TH" alt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130"/>
          <p:cNvSpPr>
            <a:spLocks noChangeArrowheads="1"/>
          </p:cNvSpPr>
          <p:nvPr/>
        </p:nvSpPr>
        <p:spPr bwMode="auto">
          <a:xfrm>
            <a:off x="4843179" y="4321254"/>
            <a:ext cx="1645781" cy="415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จัดตั้งเครือข่ายส่งเสริม</a:t>
            </a:r>
            <a:b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การอ่าน</a:t>
            </a:r>
            <a:endParaRPr lang="th-TH" alt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1652582" y="4563560"/>
            <a:ext cx="1305321" cy="703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คนไทยอ่านหนังสือน้อย</a:t>
            </a:r>
            <a:endParaRPr lang="th-TH" alt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135"/>
          <p:cNvSpPr>
            <a:spLocks noChangeArrowheads="1"/>
          </p:cNvSpPr>
          <p:nvPr/>
        </p:nvSpPr>
        <p:spPr bwMode="auto">
          <a:xfrm>
            <a:off x="4848010" y="3808230"/>
            <a:ext cx="1645781" cy="417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จัดกิจกรรมส่งเสริมการอ่านที่หลากหลาย</a:t>
            </a:r>
            <a:endParaRPr lang="th-TH" alt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136"/>
          <p:cNvSpPr>
            <a:spLocks noChangeArrowheads="1"/>
          </p:cNvSpPr>
          <p:nvPr/>
        </p:nvSpPr>
        <p:spPr bwMode="auto">
          <a:xfrm>
            <a:off x="4843180" y="3322702"/>
            <a:ext cx="1645781" cy="417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จัดสถานที่เพื่อการส่งเสริม</a:t>
            </a:r>
            <a:b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การอ่าน</a:t>
            </a:r>
            <a:endParaRPr lang="th-TH" alt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137"/>
          <p:cNvSpPr>
            <a:spLocks noChangeArrowheads="1"/>
          </p:cNvSpPr>
          <p:nvPr/>
        </p:nvSpPr>
        <p:spPr bwMode="auto">
          <a:xfrm>
            <a:off x="4843178" y="4795138"/>
            <a:ext cx="1645781" cy="394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สร้างบรรยากาศที่หลากหลาย</a:t>
            </a:r>
            <a:endParaRPr lang="th-TH" alt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39"/>
          <p:cNvSpPr>
            <a:spLocks noChangeArrowheads="1"/>
          </p:cNvSpPr>
          <p:nvPr/>
        </p:nvSpPr>
        <p:spPr bwMode="auto">
          <a:xfrm>
            <a:off x="3117251" y="4348367"/>
            <a:ext cx="1594780" cy="3886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6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ขาดกิจกรรมส่งเสริมการอ่านที่น่าสนใจ</a:t>
            </a:r>
            <a:endParaRPr lang="th-TH" alt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78"/>
          <p:cNvSpPr>
            <a:spLocks noChangeArrowheads="1"/>
          </p:cNvSpPr>
          <p:nvPr/>
        </p:nvSpPr>
        <p:spPr bwMode="auto">
          <a:xfrm>
            <a:off x="6947492" y="4795138"/>
            <a:ext cx="2121465" cy="3432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โครงการบรรณสัญจร</a:t>
            </a:r>
          </a:p>
        </p:txBody>
      </p:sp>
      <p:sp>
        <p:nvSpPr>
          <p:cNvPr id="14" name="Rectangle 180"/>
          <p:cNvSpPr>
            <a:spLocks noChangeArrowheads="1"/>
          </p:cNvSpPr>
          <p:nvPr/>
        </p:nvSpPr>
        <p:spPr bwMode="auto">
          <a:xfrm>
            <a:off x="6920401" y="4116137"/>
            <a:ext cx="2142528" cy="46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โครงการส่งเสริมการรักการอ่าน</a:t>
            </a:r>
            <a:endParaRPr lang="th-TH" altLang="th-TH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ounded Rectangle 127"/>
          <p:cNvSpPr/>
          <p:nvPr/>
        </p:nvSpPr>
        <p:spPr>
          <a:xfrm>
            <a:off x="89127" y="4574924"/>
            <a:ext cx="467544" cy="30462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0651" y="1688098"/>
            <a:ext cx="1202244" cy="453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algn="ctr">
              <a:defRPr sz="1400" b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th-TH" altLang="th-TH" dirty="0"/>
              <a:t>ด้านหลักสูตรและกระบวนการเรียนรู้</a:t>
            </a:r>
          </a:p>
        </p:txBody>
      </p:sp>
      <p:sp>
        <p:nvSpPr>
          <p:cNvPr id="18" name="Rectangle 126"/>
          <p:cNvSpPr>
            <a:spLocks noChangeArrowheads="1"/>
          </p:cNvSpPr>
          <p:nvPr/>
        </p:nvSpPr>
        <p:spPr bwMode="auto">
          <a:xfrm>
            <a:off x="4750124" y="1650821"/>
            <a:ext cx="1670743" cy="4903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ส่งเสริมการอ่านในหมู่บ้าน/ชุมชน</a:t>
            </a:r>
            <a:endParaRPr lang="th-TH" alt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3014886" y="2249743"/>
            <a:ext cx="1617615" cy="6248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300"/>
              </a:lnSpc>
              <a:defRPr/>
            </a:pPr>
            <a:r>
              <a:rPr lang="th-TH" altLang="th-TH" sz="1600" b="1" dirty="0" smtClean="0">
                <a:solidFill>
                  <a:srgbClr val="000000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ขาดการ</a:t>
            </a:r>
            <a:r>
              <a:rPr lang="th-TH" altLang="th-TH" sz="1600" b="1" dirty="0">
                <a:solidFill>
                  <a:srgbClr val="000000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เรียนรู้ตลอดชีวิต</a:t>
            </a:r>
          </a:p>
          <a:p>
            <a:pPr algn="ctr">
              <a:lnSpc>
                <a:spcPts val="1300"/>
              </a:lnSpc>
              <a:defRPr/>
            </a:pPr>
            <a:r>
              <a:rPr lang="th-TH" altLang="th-TH" sz="1600" b="1" dirty="0">
                <a:solidFill>
                  <a:srgbClr val="000000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ในชุมชน</a:t>
            </a:r>
          </a:p>
        </p:txBody>
      </p:sp>
      <p:sp>
        <p:nvSpPr>
          <p:cNvPr id="20" name="Rectangle 97"/>
          <p:cNvSpPr>
            <a:spLocks noChangeArrowheads="1"/>
          </p:cNvSpPr>
          <p:nvPr/>
        </p:nvSpPr>
        <p:spPr bwMode="auto">
          <a:xfrm>
            <a:off x="1519797" y="1915667"/>
            <a:ext cx="1324011" cy="7932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แหล่งเรียนรูในชุมชนขาดการพัฒนา ไม่มีความทันสมัย ไม่น่าสนใจ</a:t>
            </a:r>
            <a:endParaRPr lang="th-TH" alt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ectangle 125"/>
          <p:cNvSpPr>
            <a:spLocks noChangeArrowheads="1"/>
          </p:cNvSpPr>
          <p:nvPr/>
        </p:nvSpPr>
        <p:spPr bwMode="auto">
          <a:xfrm>
            <a:off x="6645374" y="1833815"/>
            <a:ext cx="2457933" cy="454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โครงการจัดตั้งศูนย์การเรียนชุมชน</a:t>
            </a:r>
          </a:p>
        </p:txBody>
      </p:sp>
      <p:sp>
        <p:nvSpPr>
          <p:cNvPr id="22" name="Rectangle 92"/>
          <p:cNvSpPr>
            <a:spLocks noChangeArrowheads="1"/>
          </p:cNvSpPr>
          <p:nvPr/>
        </p:nvSpPr>
        <p:spPr bwMode="auto">
          <a:xfrm>
            <a:off x="6627916" y="1317908"/>
            <a:ext cx="2448271" cy="4358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โครงการยกระดับบ้านหนังสือชุมชน</a:t>
            </a:r>
          </a:p>
        </p:txBody>
      </p:sp>
      <p:sp>
        <p:nvSpPr>
          <p:cNvPr id="23" name="Rectangle 93"/>
          <p:cNvSpPr>
            <a:spLocks noChangeArrowheads="1"/>
          </p:cNvSpPr>
          <p:nvPr/>
        </p:nvSpPr>
        <p:spPr bwMode="auto">
          <a:xfrm>
            <a:off x="6627916" y="893862"/>
            <a:ext cx="2439442" cy="3483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โครงการซ่อมแซมห้องสมุดประชาชน</a:t>
            </a:r>
          </a:p>
        </p:txBody>
      </p:sp>
      <p:sp>
        <p:nvSpPr>
          <p:cNvPr id="24" name="Rectangle 131"/>
          <p:cNvSpPr>
            <a:spLocks noChangeArrowheads="1"/>
          </p:cNvSpPr>
          <p:nvPr/>
        </p:nvSpPr>
        <p:spPr bwMode="auto">
          <a:xfrm>
            <a:off x="1533778" y="1420560"/>
            <a:ext cx="1310030" cy="310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ขาดทักษะแสวงหาความรู้</a:t>
            </a:r>
            <a:endParaRPr lang="th-TH" alt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ectangle 135"/>
          <p:cNvSpPr>
            <a:spLocks noChangeArrowheads="1"/>
          </p:cNvSpPr>
          <p:nvPr/>
        </p:nvSpPr>
        <p:spPr bwMode="auto">
          <a:xfrm>
            <a:off x="4752688" y="1111660"/>
            <a:ext cx="1669345" cy="45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ส่งเสริมการเรียนรู้ในห้องสมุดประชาชน</a:t>
            </a:r>
            <a:endParaRPr lang="th-TH" alt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Rectangle 172"/>
          <p:cNvSpPr>
            <a:spLocks noChangeArrowheads="1"/>
          </p:cNvSpPr>
          <p:nvPr/>
        </p:nvSpPr>
        <p:spPr bwMode="auto">
          <a:xfrm>
            <a:off x="3024984" y="1111660"/>
            <a:ext cx="1617615" cy="527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300"/>
              </a:lnSpc>
              <a:defRPr/>
            </a:pPr>
            <a:r>
              <a:rPr lang="th-TH" altLang="th-TH" sz="1600" b="1" dirty="0">
                <a:solidFill>
                  <a:srgbClr val="000000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สร้างและกระจายโอกาสทางการศึกษาตามอัธยาศัย</a:t>
            </a:r>
          </a:p>
        </p:txBody>
      </p:sp>
      <p:sp>
        <p:nvSpPr>
          <p:cNvPr id="27" name="Rectangle 173"/>
          <p:cNvSpPr>
            <a:spLocks noChangeArrowheads="1"/>
          </p:cNvSpPr>
          <p:nvPr/>
        </p:nvSpPr>
        <p:spPr bwMode="auto">
          <a:xfrm>
            <a:off x="2989745" y="1753762"/>
            <a:ext cx="1617614" cy="435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300"/>
              </a:lnSpc>
              <a:defRPr/>
            </a:pPr>
            <a:r>
              <a:rPr lang="th-TH" altLang="th-TH" sz="1600" b="1" dirty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สร้างวิถีการเรียนรู้ตามอัธยาศัย</a:t>
            </a:r>
          </a:p>
        </p:txBody>
      </p:sp>
      <p:sp>
        <p:nvSpPr>
          <p:cNvPr id="28" name="Rectangle 96"/>
          <p:cNvSpPr>
            <a:spLocks noChangeArrowheads="1"/>
          </p:cNvSpPr>
          <p:nvPr/>
        </p:nvSpPr>
        <p:spPr bwMode="auto">
          <a:xfrm>
            <a:off x="6676670" y="476672"/>
            <a:ext cx="2399517" cy="3474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โครงการพัฒนาโครงสร้างพื้นฐาน </a:t>
            </a:r>
            <a:r>
              <a:rPr lang="th-TH" altLang="th-TH" sz="14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กศน</a:t>
            </a:r>
            <a:r>
              <a:rPr lang="th-TH" alt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.ตำบล</a:t>
            </a:r>
          </a:p>
        </p:txBody>
      </p:sp>
      <p:sp>
        <p:nvSpPr>
          <p:cNvPr id="29" name="Rectangle 97"/>
          <p:cNvSpPr>
            <a:spLocks noChangeArrowheads="1"/>
          </p:cNvSpPr>
          <p:nvPr/>
        </p:nvSpPr>
        <p:spPr bwMode="auto">
          <a:xfrm>
            <a:off x="1527143" y="578799"/>
            <a:ext cx="1324011" cy="4019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altLang="th-TH" sz="16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เข้าไม่ถึงความรู้</a:t>
            </a:r>
            <a:endParaRPr lang="th-TH" alt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Rectangle 100"/>
          <p:cNvSpPr>
            <a:spLocks noChangeArrowheads="1"/>
          </p:cNvSpPr>
          <p:nvPr/>
        </p:nvSpPr>
        <p:spPr bwMode="auto">
          <a:xfrm>
            <a:off x="3026394" y="520634"/>
            <a:ext cx="1617614" cy="460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300"/>
              </a:lnSpc>
              <a:defRPr/>
            </a:pPr>
            <a:r>
              <a:rPr lang="th-TH" altLang="th-TH" sz="1600" b="1" dirty="0" smtClean="0">
                <a:solidFill>
                  <a:srgbClr val="000000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ขาดบรรยากาศ </a:t>
            </a:r>
            <a:r>
              <a:rPr lang="th-TH" altLang="th-TH" sz="1600" b="1" dirty="0">
                <a:solidFill>
                  <a:srgbClr val="000000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และ</a:t>
            </a:r>
            <a:r>
              <a:rPr lang="th-TH" altLang="th-TH" sz="1600" b="1" dirty="0" smtClean="0">
                <a:solidFill>
                  <a:srgbClr val="000000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สื่อ</a:t>
            </a:r>
            <a:br>
              <a:rPr lang="th-TH" altLang="th-TH" sz="1600" b="1" dirty="0" smtClean="0">
                <a:solidFill>
                  <a:srgbClr val="000000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</a:br>
            <a:r>
              <a:rPr lang="th-TH" altLang="th-TH" sz="1600" b="1" dirty="0" smtClean="0">
                <a:solidFill>
                  <a:srgbClr val="000000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ที่เอื้อ</a:t>
            </a:r>
            <a:r>
              <a:rPr lang="th-TH" altLang="th-TH" sz="1600" b="1" dirty="0">
                <a:solidFill>
                  <a:srgbClr val="000000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ต่อการเรียนรู้</a:t>
            </a:r>
          </a:p>
        </p:txBody>
      </p:sp>
      <p:sp>
        <p:nvSpPr>
          <p:cNvPr id="31" name="Rectangle 103"/>
          <p:cNvSpPr>
            <a:spLocks noChangeArrowheads="1"/>
          </p:cNvSpPr>
          <p:nvPr/>
        </p:nvSpPr>
        <p:spPr bwMode="auto">
          <a:xfrm>
            <a:off x="4751990" y="450413"/>
            <a:ext cx="1670743" cy="556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พัฒนา </a:t>
            </a:r>
            <a:r>
              <a:rPr lang="th-TH" altLang="th-TH" sz="1400" b="1" dirty="0" err="1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กศน</a:t>
            </a:r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.ตำบลให้มีความพร้อมด้าน </a:t>
            </a:r>
            <a:r>
              <a:rPr lang="en-US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ICT</a:t>
            </a:r>
            <a:endParaRPr lang="th-TH" alt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Rounded Rectangle 127"/>
          <p:cNvSpPr/>
          <p:nvPr/>
        </p:nvSpPr>
        <p:spPr>
          <a:xfrm>
            <a:off x="46989" y="1271404"/>
            <a:ext cx="467544" cy="30462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endParaRPr lang="en-US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2" name="Straight Connector 51"/>
          <p:cNvCxnSpPr>
            <a:stCxn id="16" idx="3"/>
            <a:endCxn id="29" idx="1"/>
          </p:cNvCxnSpPr>
          <p:nvPr/>
        </p:nvCxnSpPr>
        <p:spPr>
          <a:xfrm flipV="1">
            <a:off x="1222895" y="779764"/>
            <a:ext cx="304248" cy="113487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" idx="3"/>
            <a:endCxn id="24" idx="1"/>
          </p:cNvCxnSpPr>
          <p:nvPr/>
        </p:nvCxnSpPr>
        <p:spPr>
          <a:xfrm flipV="1">
            <a:off x="1222895" y="1576030"/>
            <a:ext cx="310883" cy="33860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6" idx="3"/>
            <a:endCxn id="20" idx="1"/>
          </p:cNvCxnSpPr>
          <p:nvPr/>
        </p:nvCxnSpPr>
        <p:spPr>
          <a:xfrm>
            <a:off x="1222895" y="1914634"/>
            <a:ext cx="296902" cy="39766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" idx="3"/>
            <a:endCxn id="8" idx="1"/>
          </p:cNvCxnSpPr>
          <p:nvPr/>
        </p:nvCxnSpPr>
        <p:spPr>
          <a:xfrm flipV="1">
            <a:off x="1519682" y="4915394"/>
            <a:ext cx="132900" cy="63526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20651" y="-1"/>
            <a:ext cx="9087853" cy="450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18" tIns="45710" rIns="91418" bIns="45710" rtlCol="0" anchor="ctr">
            <a:noAutofit/>
          </a:bodyPr>
          <a:lstStyle/>
          <a:p>
            <a:pPr algn="ctr" defTabSz="914180">
              <a:spcBef>
                <a:spcPct val="0"/>
              </a:spcBef>
            </a:pPr>
            <a:r>
              <a:rPr lang="th-TH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2ประเด็น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 การ</a:t>
            </a:r>
            <a:r>
              <a:rPr lang="th-TH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ศึกษาตามอัธยาศัย</a:t>
            </a:r>
            <a:endParaRPr lang="th-TH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5" name="Rectangle 129"/>
          <p:cNvSpPr>
            <a:spLocks noChangeArrowheads="1"/>
          </p:cNvSpPr>
          <p:nvPr/>
        </p:nvSpPr>
        <p:spPr bwMode="auto">
          <a:xfrm>
            <a:off x="3070865" y="2972889"/>
            <a:ext cx="1594780" cy="6816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300"/>
              </a:lnSpc>
              <a:defRPr/>
            </a:pPr>
            <a:r>
              <a:rPr lang="th-TH" altLang="th-TH" sz="1600" b="1" dirty="0" smtClean="0">
                <a:solidFill>
                  <a:srgbClr val="000000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ขาดการะ</a:t>
            </a:r>
            <a:r>
              <a:rPr lang="th-TH" altLang="th-TH" sz="1600" b="1" dirty="0">
                <a:solidFill>
                  <a:srgbClr val="000000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ประสาน</a:t>
            </a:r>
            <a:r>
              <a:rPr lang="th-TH" altLang="th-TH" sz="1600" b="1" dirty="0" smtClean="0">
                <a:solidFill>
                  <a:srgbClr val="000000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ความร่วมมือ</a:t>
            </a:r>
            <a:r>
              <a:rPr lang="th-TH" altLang="th-TH" sz="1600" b="1" dirty="0">
                <a:solidFill>
                  <a:srgbClr val="000000"/>
                </a:solidFill>
                <a:latin typeface="TH SarabunPSK" pitchFamily="34" charset="-34"/>
                <a:ea typeface="TH SarabunPSK" pitchFamily="34" charset="-34"/>
                <a:cs typeface="TH SarabunPSK" pitchFamily="34" charset="-34"/>
              </a:rPr>
              <a:t>กับเครือข่ายการเรียนรู้ในชุมชน</a:t>
            </a:r>
          </a:p>
        </p:txBody>
      </p:sp>
      <p:sp>
        <p:nvSpPr>
          <p:cNvPr id="99" name="Rectangle 126"/>
          <p:cNvSpPr>
            <a:spLocks noChangeArrowheads="1"/>
          </p:cNvSpPr>
          <p:nvPr/>
        </p:nvSpPr>
        <p:spPr bwMode="auto">
          <a:xfrm>
            <a:off x="4784895" y="2218571"/>
            <a:ext cx="1670743" cy="4903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จีดกระบวนการเรียนรู้ที่หลากหลายในชุมชน</a:t>
            </a:r>
            <a:endParaRPr lang="th-TH" alt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1" name="Rectangle 126"/>
          <p:cNvSpPr>
            <a:spLocks noChangeArrowheads="1"/>
          </p:cNvSpPr>
          <p:nvPr/>
        </p:nvSpPr>
        <p:spPr bwMode="auto">
          <a:xfrm>
            <a:off x="4795070" y="2763352"/>
            <a:ext cx="1670743" cy="4903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ประสานเชื่อมโยงบ้าน วัด โรงเรียนเพื่อจัดการเรียนรู้</a:t>
            </a:r>
            <a:endParaRPr lang="th-TH" alt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3" name="Rectangle 134"/>
          <p:cNvSpPr>
            <a:spLocks noChangeArrowheads="1"/>
          </p:cNvSpPr>
          <p:nvPr/>
        </p:nvSpPr>
        <p:spPr bwMode="auto">
          <a:xfrm>
            <a:off x="1709565" y="5631851"/>
            <a:ext cx="1305321" cy="703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63300"/>
            </a:solidFill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5715" tIns="35715" rIns="35715" bIns="35715" anchor="ctr"/>
          <a:lstStyle/>
          <a:p>
            <a:pPr algn="ctr"/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ไม่ชอบแสวงหาความรู้</a:t>
            </a:r>
            <a:endParaRPr lang="th-TH" alt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9" name="Rectangle 139"/>
          <p:cNvSpPr>
            <a:spLocks noChangeArrowheads="1"/>
          </p:cNvSpPr>
          <p:nvPr/>
        </p:nvSpPr>
        <p:spPr bwMode="auto">
          <a:xfrm>
            <a:off x="3130071" y="4863959"/>
            <a:ext cx="1594780" cy="427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6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ไม่มีบรรยากาศที่เอื้อ</a:t>
            </a:r>
            <a:br>
              <a:rPr lang="th-TH" altLang="th-TH" sz="16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16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ต่อการอ่าน</a:t>
            </a:r>
            <a:endParaRPr lang="th-TH" alt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1" name="Rectangle 129"/>
          <p:cNvSpPr>
            <a:spLocks noChangeArrowheads="1"/>
          </p:cNvSpPr>
          <p:nvPr/>
        </p:nvSpPr>
        <p:spPr bwMode="auto">
          <a:xfrm>
            <a:off x="3130071" y="5485872"/>
            <a:ext cx="1594780" cy="362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2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กิจกรรมไม่น่าสนใจ</a:t>
            </a:r>
            <a:endParaRPr lang="th-TH" altLang="th-TH" sz="12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" name="Rectangle 139"/>
          <p:cNvSpPr>
            <a:spLocks noChangeArrowheads="1"/>
          </p:cNvSpPr>
          <p:nvPr/>
        </p:nvSpPr>
        <p:spPr bwMode="auto">
          <a:xfrm>
            <a:off x="3157564" y="5973388"/>
            <a:ext cx="1594780" cy="3886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6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สื่อไม่น่าสนใจ ล้าหลัง</a:t>
            </a:r>
            <a:endParaRPr lang="th-TH" altLang="th-TH" sz="16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9" name="Rectangle 130"/>
          <p:cNvSpPr>
            <a:spLocks noChangeArrowheads="1"/>
          </p:cNvSpPr>
          <p:nvPr/>
        </p:nvSpPr>
        <p:spPr bwMode="auto">
          <a:xfrm>
            <a:off x="4860033" y="5455370"/>
            <a:ext cx="1645781" cy="415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จัดการเรียนรู้เชิงรุก</a:t>
            </a:r>
            <a:endParaRPr lang="th-TH" alt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1" name="Rectangle 137"/>
          <p:cNvSpPr>
            <a:spLocks noChangeArrowheads="1"/>
          </p:cNvSpPr>
          <p:nvPr/>
        </p:nvSpPr>
        <p:spPr bwMode="auto">
          <a:xfrm>
            <a:off x="4860032" y="5986404"/>
            <a:ext cx="1645781" cy="610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th-TH" sz="1400" b="1" dirty="0" smtClean="0">
                <a:solidFill>
                  <a:srgbClr val="663300"/>
                </a:solidFill>
                <a:latin typeface="TH SarabunPSK" pitchFamily="34" charset="-34"/>
                <a:cs typeface="TH SarabunPSK" pitchFamily="34" charset="-34"/>
              </a:rPr>
              <a:t>พัฒนาสื่อเทคโนโลยีและสถานที่สำหรับการเรียนรู้</a:t>
            </a:r>
            <a:endParaRPr lang="th-TH" altLang="th-TH" sz="1400" b="1" dirty="0">
              <a:solidFill>
                <a:srgbClr val="66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3" name="Rectangle 125"/>
          <p:cNvSpPr>
            <a:spLocks noChangeArrowheads="1"/>
          </p:cNvSpPr>
          <p:nvPr/>
        </p:nvSpPr>
        <p:spPr bwMode="auto">
          <a:xfrm>
            <a:off x="6625895" y="2338602"/>
            <a:ext cx="2457933" cy="454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โครงการจัดตั้งแหล่งเรียนรู้ชุมชน</a:t>
            </a:r>
          </a:p>
        </p:txBody>
      </p:sp>
      <p:sp>
        <p:nvSpPr>
          <p:cNvPr id="136" name="Rectangle 125"/>
          <p:cNvSpPr>
            <a:spLocks noChangeArrowheads="1"/>
          </p:cNvSpPr>
          <p:nvPr/>
        </p:nvSpPr>
        <p:spPr bwMode="auto">
          <a:xfrm>
            <a:off x="6627916" y="2874562"/>
            <a:ext cx="2457933" cy="454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</a:t>
            </a:r>
            <a:r>
              <a:rPr lang="th-TH" alt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การจัดทำฐานข้อมูลชุมชน</a:t>
            </a:r>
            <a:endParaRPr lang="th-TH" altLang="th-TH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7" name="Rectangle 128"/>
          <p:cNvSpPr>
            <a:spLocks noChangeArrowheads="1"/>
          </p:cNvSpPr>
          <p:nvPr/>
        </p:nvSpPr>
        <p:spPr bwMode="auto">
          <a:xfrm>
            <a:off x="6943321" y="5828124"/>
            <a:ext cx="2121465" cy="302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โครงการมหกรรมวิทยาศาสตร์สัญจร</a:t>
            </a:r>
          </a:p>
        </p:txBody>
      </p:sp>
      <p:cxnSp>
        <p:nvCxnSpPr>
          <p:cNvPr id="117" name="Straight Connector 116"/>
          <p:cNvCxnSpPr>
            <a:stCxn id="29" idx="3"/>
            <a:endCxn id="30" idx="1"/>
          </p:cNvCxnSpPr>
          <p:nvPr/>
        </p:nvCxnSpPr>
        <p:spPr>
          <a:xfrm flipV="1">
            <a:off x="2851154" y="750681"/>
            <a:ext cx="175240" cy="2908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29" idx="3"/>
          </p:cNvCxnSpPr>
          <p:nvPr/>
        </p:nvCxnSpPr>
        <p:spPr>
          <a:xfrm>
            <a:off x="2851154" y="779764"/>
            <a:ext cx="163732" cy="5956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24" idx="3"/>
            <a:endCxn id="27" idx="1"/>
          </p:cNvCxnSpPr>
          <p:nvPr/>
        </p:nvCxnSpPr>
        <p:spPr>
          <a:xfrm>
            <a:off x="2843808" y="1576030"/>
            <a:ext cx="145937" cy="39567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20" idx="3"/>
            <a:endCxn id="19" idx="1"/>
          </p:cNvCxnSpPr>
          <p:nvPr/>
        </p:nvCxnSpPr>
        <p:spPr>
          <a:xfrm>
            <a:off x="2843808" y="2312294"/>
            <a:ext cx="171078" cy="24985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20" idx="3"/>
            <a:endCxn id="95" idx="1"/>
          </p:cNvCxnSpPr>
          <p:nvPr/>
        </p:nvCxnSpPr>
        <p:spPr>
          <a:xfrm>
            <a:off x="2843808" y="2312294"/>
            <a:ext cx="227057" cy="100141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30" idx="3"/>
            <a:endCxn id="31" idx="1"/>
          </p:cNvCxnSpPr>
          <p:nvPr/>
        </p:nvCxnSpPr>
        <p:spPr>
          <a:xfrm flipV="1">
            <a:off x="4644008" y="728526"/>
            <a:ext cx="107982" cy="2215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26" idx="3"/>
            <a:endCxn id="25" idx="1"/>
          </p:cNvCxnSpPr>
          <p:nvPr/>
        </p:nvCxnSpPr>
        <p:spPr>
          <a:xfrm flipV="1">
            <a:off x="4642599" y="1338886"/>
            <a:ext cx="110089" cy="365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endCxn id="18" idx="1"/>
          </p:cNvCxnSpPr>
          <p:nvPr/>
        </p:nvCxnSpPr>
        <p:spPr>
          <a:xfrm flipV="1">
            <a:off x="4607359" y="1895996"/>
            <a:ext cx="142765" cy="7570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9" idx="3"/>
            <a:endCxn id="99" idx="1"/>
          </p:cNvCxnSpPr>
          <p:nvPr/>
        </p:nvCxnSpPr>
        <p:spPr>
          <a:xfrm flipV="1">
            <a:off x="4632501" y="2463746"/>
            <a:ext cx="152394" cy="984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endCxn id="101" idx="1"/>
          </p:cNvCxnSpPr>
          <p:nvPr/>
        </p:nvCxnSpPr>
        <p:spPr>
          <a:xfrm flipV="1">
            <a:off x="4681092" y="3008527"/>
            <a:ext cx="113978" cy="24517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31" idx="3"/>
            <a:endCxn id="28" idx="1"/>
          </p:cNvCxnSpPr>
          <p:nvPr/>
        </p:nvCxnSpPr>
        <p:spPr>
          <a:xfrm flipV="1">
            <a:off x="6422733" y="650403"/>
            <a:ext cx="253937" cy="7812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25" idx="3"/>
            <a:endCxn id="23" idx="1"/>
          </p:cNvCxnSpPr>
          <p:nvPr/>
        </p:nvCxnSpPr>
        <p:spPr>
          <a:xfrm flipV="1">
            <a:off x="6422033" y="1068060"/>
            <a:ext cx="205883" cy="27082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8" idx="3"/>
            <a:endCxn id="22" idx="1"/>
          </p:cNvCxnSpPr>
          <p:nvPr/>
        </p:nvCxnSpPr>
        <p:spPr>
          <a:xfrm flipV="1">
            <a:off x="6420867" y="1535835"/>
            <a:ext cx="207049" cy="36016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99" idx="3"/>
            <a:endCxn id="22" idx="1"/>
          </p:cNvCxnSpPr>
          <p:nvPr/>
        </p:nvCxnSpPr>
        <p:spPr>
          <a:xfrm flipV="1">
            <a:off x="6455638" y="1535835"/>
            <a:ext cx="172278" cy="92791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01" idx="3"/>
            <a:endCxn id="133" idx="1"/>
          </p:cNvCxnSpPr>
          <p:nvPr/>
        </p:nvCxnSpPr>
        <p:spPr>
          <a:xfrm flipV="1">
            <a:off x="6465813" y="2565635"/>
            <a:ext cx="160082" cy="44289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01" idx="3"/>
            <a:endCxn id="136" idx="1"/>
          </p:cNvCxnSpPr>
          <p:nvPr/>
        </p:nvCxnSpPr>
        <p:spPr>
          <a:xfrm>
            <a:off x="6465813" y="3008527"/>
            <a:ext cx="162103" cy="930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8" idx="3"/>
            <a:endCxn id="6" idx="1"/>
          </p:cNvCxnSpPr>
          <p:nvPr/>
        </p:nvCxnSpPr>
        <p:spPr>
          <a:xfrm flipV="1">
            <a:off x="2957903" y="4016862"/>
            <a:ext cx="128409" cy="89853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8" idx="3"/>
            <a:endCxn id="12" idx="1"/>
          </p:cNvCxnSpPr>
          <p:nvPr/>
        </p:nvCxnSpPr>
        <p:spPr>
          <a:xfrm flipV="1">
            <a:off x="2957903" y="4542684"/>
            <a:ext cx="159348" cy="37271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8" idx="3"/>
            <a:endCxn id="119" idx="1"/>
          </p:cNvCxnSpPr>
          <p:nvPr/>
        </p:nvCxnSpPr>
        <p:spPr>
          <a:xfrm>
            <a:off x="2957903" y="4915394"/>
            <a:ext cx="172168" cy="16231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113" idx="3"/>
            <a:endCxn id="121" idx="1"/>
          </p:cNvCxnSpPr>
          <p:nvPr/>
        </p:nvCxnSpPr>
        <p:spPr>
          <a:xfrm flipV="1">
            <a:off x="3014886" y="5667235"/>
            <a:ext cx="115185" cy="31645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13" idx="3"/>
            <a:endCxn id="123" idx="1"/>
          </p:cNvCxnSpPr>
          <p:nvPr/>
        </p:nvCxnSpPr>
        <p:spPr>
          <a:xfrm>
            <a:off x="3014886" y="5983685"/>
            <a:ext cx="142678" cy="18402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endCxn id="10" idx="1"/>
          </p:cNvCxnSpPr>
          <p:nvPr/>
        </p:nvCxnSpPr>
        <p:spPr>
          <a:xfrm flipV="1">
            <a:off x="4697643" y="3531335"/>
            <a:ext cx="145537" cy="48552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endCxn id="9" idx="1"/>
          </p:cNvCxnSpPr>
          <p:nvPr/>
        </p:nvCxnSpPr>
        <p:spPr>
          <a:xfrm>
            <a:off x="4697643" y="4016862"/>
            <a:ext cx="1503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endCxn id="7" idx="1"/>
          </p:cNvCxnSpPr>
          <p:nvPr/>
        </p:nvCxnSpPr>
        <p:spPr>
          <a:xfrm>
            <a:off x="4697643" y="4016863"/>
            <a:ext cx="145536" cy="51226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2" idx="3"/>
            <a:endCxn id="7" idx="1"/>
          </p:cNvCxnSpPr>
          <p:nvPr/>
        </p:nvCxnSpPr>
        <p:spPr>
          <a:xfrm flipV="1">
            <a:off x="4712031" y="4529127"/>
            <a:ext cx="131148" cy="135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19" idx="3"/>
            <a:endCxn id="11" idx="1"/>
          </p:cNvCxnSpPr>
          <p:nvPr/>
        </p:nvCxnSpPr>
        <p:spPr>
          <a:xfrm flipV="1">
            <a:off x="4724851" y="4992600"/>
            <a:ext cx="118327" cy="851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endCxn id="9" idx="1"/>
          </p:cNvCxnSpPr>
          <p:nvPr/>
        </p:nvCxnSpPr>
        <p:spPr>
          <a:xfrm flipV="1">
            <a:off x="4738081" y="4016863"/>
            <a:ext cx="109929" cy="106084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0" idx="3"/>
            <a:endCxn id="23" idx="1"/>
          </p:cNvCxnSpPr>
          <p:nvPr/>
        </p:nvCxnSpPr>
        <p:spPr>
          <a:xfrm flipV="1">
            <a:off x="6488961" y="1068060"/>
            <a:ext cx="138955" cy="246327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9" idx="3"/>
            <a:endCxn id="14" idx="1"/>
          </p:cNvCxnSpPr>
          <p:nvPr/>
        </p:nvCxnSpPr>
        <p:spPr>
          <a:xfrm>
            <a:off x="6493791" y="4016863"/>
            <a:ext cx="426610" cy="33150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7" idx="3"/>
            <a:endCxn id="14" idx="1"/>
          </p:cNvCxnSpPr>
          <p:nvPr/>
        </p:nvCxnSpPr>
        <p:spPr>
          <a:xfrm flipV="1">
            <a:off x="6488960" y="4348367"/>
            <a:ext cx="431441" cy="18076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1" idx="3"/>
            <a:endCxn id="13" idx="1"/>
          </p:cNvCxnSpPr>
          <p:nvPr/>
        </p:nvCxnSpPr>
        <p:spPr>
          <a:xfrm flipV="1">
            <a:off x="6488959" y="4966757"/>
            <a:ext cx="458533" cy="2584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11" idx="3"/>
            <a:endCxn id="5" idx="1"/>
          </p:cNvCxnSpPr>
          <p:nvPr/>
        </p:nvCxnSpPr>
        <p:spPr>
          <a:xfrm>
            <a:off x="6488959" y="4992600"/>
            <a:ext cx="452505" cy="52343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21" idx="3"/>
            <a:endCxn id="129" idx="1"/>
          </p:cNvCxnSpPr>
          <p:nvPr/>
        </p:nvCxnSpPr>
        <p:spPr>
          <a:xfrm flipV="1">
            <a:off x="4724851" y="5663243"/>
            <a:ext cx="135182" cy="399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23" idx="3"/>
            <a:endCxn id="131" idx="1"/>
          </p:cNvCxnSpPr>
          <p:nvPr/>
        </p:nvCxnSpPr>
        <p:spPr>
          <a:xfrm>
            <a:off x="4752344" y="6167705"/>
            <a:ext cx="107688" cy="1241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29" idx="3"/>
            <a:endCxn id="137" idx="1"/>
          </p:cNvCxnSpPr>
          <p:nvPr/>
        </p:nvCxnSpPr>
        <p:spPr>
          <a:xfrm>
            <a:off x="6505814" y="5663243"/>
            <a:ext cx="437507" cy="31608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 128"/>
          <p:cNvSpPr>
            <a:spLocks noChangeArrowheads="1"/>
          </p:cNvSpPr>
          <p:nvPr/>
        </p:nvSpPr>
        <p:spPr bwMode="auto">
          <a:xfrm>
            <a:off x="6930932" y="6309320"/>
            <a:ext cx="2121465" cy="442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sys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โครงการพัฒนารูปแบบการใช้สื่อเทคโนโลยีทางการศึกษา</a:t>
            </a:r>
          </a:p>
        </p:txBody>
      </p:sp>
      <p:cxnSp>
        <p:nvCxnSpPr>
          <p:cNvPr id="213" name="Straight Connector 212"/>
          <p:cNvCxnSpPr>
            <a:stCxn id="131" idx="3"/>
            <a:endCxn id="211" idx="1"/>
          </p:cNvCxnSpPr>
          <p:nvPr/>
        </p:nvCxnSpPr>
        <p:spPr>
          <a:xfrm>
            <a:off x="6505813" y="6291878"/>
            <a:ext cx="425119" cy="23881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4" idx="3"/>
            <a:endCxn id="113" idx="1"/>
          </p:cNvCxnSpPr>
          <p:nvPr/>
        </p:nvCxnSpPr>
        <p:spPr>
          <a:xfrm>
            <a:off x="1519682" y="5550662"/>
            <a:ext cx="189883" cy="43302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6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683568" y="1628800"/>
            <a:ext cx="8136904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โครงการทั้งหมด 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23 </a:t>
            </a:r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โครงการที่ดำเนินการแล้วและมีผลสัมฤทธิ์บางส่วนแล้ว 	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โครงการที่เริ่มต้นทำแล้ว 				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โครงการ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th-TH" b="1" dirty="0">
                <a:solidFill>
                  <a:srgbClr val="1F49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โครงการที่ต้องผลักดันให้เกิดขึ้น 			 </a:t>
            </a:r>
            <a:r>
              <a:rPr lang="th-TH" b="1" dirty="0" smtClean="0">
                <a:solidFill>
                  <a:srgbClr val="1F497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โครงการ</a:t>
            </a:r>
            <a:endParaRPr lang="th-TH" b="1" dirty="0">
              <a:solidFill>
                <a:srgbClr val="1F497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4">
              <a:lnSpc>
                <a:spcPct val="150000"/>
              </a:lnSpc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รวม 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23 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</a:p>
          <a:p>
            <a:pPr marL="571500" indent="-571500">
              <a:buFont typeface="Wingdings" pitchFamily="2" charset="2"/>
              <a:buChar char="ü"/>
            </a:pP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 typeface="Wingdings" pitchFamily="2" charset="2"/>
              <a:buChar char="ü"/>
            </a:pP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 typeface="Wingdings" pitchFamily="2" charset="2"/>
              <a:buChar char="ü"/>
            </a:pPr>
            <a:endParaRPr lang="th-TH" sz="40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00283" y="114710"/>
            <a:ext cx="8352928" cy="516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งานตามนโยบาย ห้วง </a:t>
            </a:r>
            <a:r>
              <a:rPr lang="th-TH" sz="48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คสช</a:t>
            </a:r>
            <a:r>
              <a:rPr lang="th-TH" sz="48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.บริหารประเทศ</a:t>
            </a:r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0" y="890340"/>
            <a:ext cx="9144000" cy="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1" descr="thai-ministry-of-educ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95" y="-30089"/>
            <a:ext cx="632453" cy="87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2">
                <a:alpha val="0"/>
              </a:schemeClr>
            </a:outerShdw>
          </a:effectLst>
          <a:extLst/>
        </p:spPr>
      </p:pic>
      <p:sp>
        <p:nvSpPr>
          <p:cNvPr id="6" name="สี่เหลี่ยมผืนผ้า 12"/>
          <p:cNvSpPr/>
          <p:nvPr/>
        </p:nvSpPr>
        <p:spPr>
          <a:xfrm>
            <a:off x="352683" y="1112044"/>
            <a:ext cx="8352928" cy="516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48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การศึกษานอกระบบและอัธยาศัย</a:t>
            </a:r>
            <a:endParaRPr lang="th-TH" sz="48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6633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40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th-TH" altLang="th-TH" smtClean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h-TH" smtClean="0"/>
          </a:p>
        </p:txBody>
      </p:sp>
      <p:pic>
        <p:nvPicPr>
          <p:cNvPr id="12295" name="รูปภาพ 8" descr="19-ลดเวลาเรียน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0559"/>
            <a:ext cx="4622528" cy="64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รูปภาพ 13" descr="20-ลดเวลาเรียน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10875"/>
            <a:ext cx="4622300" cy="643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64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รูปภาพ 7" descr="20-1ลดเวลาเรียน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172" y="165112"/>
            <a:ext cx="8150284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40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th-TH" altLang="th-TH" smtClean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h-TH" smtClean="0"/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428625" y="857250"/>
            <a:ext cx="3786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>
              <a:solidFill>
                <a:prstClr val="black"/>
              </a:solidFill>
            </a:endParaRPr>
          </a:p>
        </p:txBody>
      </p:sp>
      <p:pic>
        <p:nvPicPr>
          <p:cNvPr id="14341" name="รูปภาพ 9" descr="อ่านออกเขียนได้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8" y="428625"/>
            <a:ext cx="443071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รูปภาพ 8" descr="37-อ่านออก5-2ปรับ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475" y="428625"/>
            <a:ext cx="443071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th-TH" altLang="th-TH" smtClean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h-TH" smtClean="0"/>
          </a:p>
        </p:txBody>
      </p:sp>
      <p:pic>
        <p:nvPicPr>
          <p:cNvPr id="15364" name="รูปภาพ 10" descr="STEM 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538" y="285750"/>
            <a:ext cx="4049712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รูปภาพ 8" descr="43-STEM  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447992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98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67544" y="404664"/>
            <a:ext cx="79612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หน่วยงานที่ดำเนินงาน </a:t>
            </a:r>
            <a:r>
              <a:rPr lang="en-US" sz="4000" b="1" dirty="0" smtClean="0">
                <a:solidFill>
                  <a:srgbClr val="FF0000"/>
                </a:solidFill>
                <a:latin typeface="Angsana New" pitchFamily="18" charset="-34"/>
              </a:rPr>
              <a:t>STEM</a:t>
            </a:r>
            <a:endParaRPr lang="th-TH" sz="4000" b="1" dirty="0" smtClean="0">
              <a:solidFill>
                <a:srgbClr val="FF0000"/>
              </a:solidFill>
              <a:latin typeface="Angsana New" pitchFamily="18" charset="-34"/>
            </a:endParaRPr>
          </a:p>
          <a:p>
            <a:endParaRPr lang="en-US" sz="2400" b="1" dirty="0" smtClean="0">
              <a:solidFill>
                <a:prstClr val="black"/>
              </a:solidFill>
              <a:latin typeface="Angsana New" pitchFamily="18" charset="-34"/>
            </a:endParaRPr>
          </a:p>
          <a:p>
            <a:pPr marL="457200" indent="-457200">
              <a:buFontTx/>
              <a:buAutoNum type="arabicPeriod"/>
            </a:pP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สถาบันวิทยา</a:t>
            </a:r>
            <a:r>
              <a:rPr lang="th-TH" sz="2400" b="1" dirty="0" err="1" smtClean="0">
                <a:solidFill>
                  <a:prstClr val="black"/>
                </a:solidFill>
                <a:latin typeface="Angsana New" pitchFamily="18" charset="-34"/>
              </a:rPr>
              <a:t>ศาตร์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และเทคโนโลยี (</a:t>
            </a:r>
            <a:r>
              <a:rPr lang="th-TH" sz="2400" b="1" dirty="0" err="1" smtClean="0">
                <a:solidFill>
                  <a:prstClr val="black"/>
                </a:solidFill>
                <a:latin typeface="Angsana New" pitchFamily="18" charset="-34"/>
              </a:rPr>
              <a:t>สสวท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.)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</a:rPr>
              <a:t>13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 ศูนย์ (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</a:rPr>
              <a:t>91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 โรงเรียน)</a:t>
            </a:r>
          </a:p>
          <a:p>
            <a:pPr marL="457200" indent="-457200">
              <a:buFontTx/>
              <a:buAutoNum type="arabicPeriod"/>
            </a:pP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สำนักงานปลัดกระทรวงวิทยาศาสตร์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</a:rPr>
              <a:t>17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 โรงเรียน (รับผิดชอบเฉพาะห้องเรียนวิทยาศาสตร์ จำนวน 1 ห้อง)</a:t>
            </a:r>
          </a:p>
          <a:p>
            <a:pPr marL="457200" indent="-457200">
              <a:buFontTx/>
              <a:buAutoNum type="arabicPeriod"/>
            </a:pP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สำนักงานพัฒนาวิทยาศาสตร์และเทคโนโลยีแห่งชาติ (</a:t>
            </a:r>
            <a:r>
              <a:rPr lang="th-TH" sz="2400" b="1" dirty="0" err="1" smtClean="0">
                <a:solidFill>
                  <a:prstClr val="black"/>
                </a:solidFill>
                <a:latin typeface="Angsana New" pitchFamily="18" charset="-34"/>
              </a:rPr>
              <a:t>สวทช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.)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</a:rPr>
              <a:t>24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 โรงเรียน</a:t>
            </a:r>
          </a:p>
          <a:p>
            <a:pPr marL="457200" indent="-457200">
              <a:buFontTx/>
              <a:buAutoNum type="arabicPeriod"/>
            </a:pP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สำนักงานคณะกรรมการนโยบายวิทยา</a:t>
            </a:r>
            <a:r>
              <a:rPr lang="th-TH" sz="2400" b="1" dirty="0" err="1" smtClean="0">
                <a:solidFill>
                  <a:prstClr val="black"/>
                </a:solidFill>
                <a:latin typeface="Angsana New" pitchFamily="18" charset="-34"/>
              </a:rPr>
              <a:t>ศาตร์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 เทคโนโลยีและนวัตกรรมแห่งชาติ (</a:t>
            </a:r>
            <a:r>
              <a:rPr lang="th-TH" sz="2400" b="1" dirty="0" err="1" smtClean="0">
                <a:solidFill>
                  <a:prstClr val="black"/>
                </a:solidFill>
                <a:latin typeface="Angsana New" pitchFamily="18" charset="-34"/>
              </a:rPr>
              <a:t>สว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ทน.) ผ่านเครือข่ายมหาวิทยาลัย</a:t>
            </a:r>
          </a:p>
          <a:p>
            <a:pPr marL="457200" indent="-457200">
              <a:buFontTx/>
              <a:buAutoNum type="arabicPeriod"/>
            </a:pP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สำนักงานคณะกรรมการการศึกษาเอกชน (</a:t>
            </a:r>
            <a:r>
              <a:rPr lang="th-TH" sz="2400" b="1" dirty="0" err="1" smtClean="0">
                <a:solidFill>
                  <a:prstClr val="black"/>
                </a:solidFill>
                <a:latin typeface="Angsana New" pitchFamily="18" charset="-34"/>
              </a:rPr>
              <a:t>สช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.)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</a:rPr>
              <a:t>118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 โรงเรียน</a:t>
            </a:r>
          </a:p>
          <a:p>
            <a:pPr marL="457200" indent="-457200">
              <a:buFontTx/>
              <a:buAutoNum type="arabicPeriod"/>
            </a:pP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สำนักงานคณะกรรมการการอุดมศึกษา (</a:t>
            </a:r>
            <a:r>
              <a:rPr lang="th-TH" sz="2400" b="1" dirty="0" err="1" smtClean="0">
                <a:solidFill>
                  <a:prstClr val="black"/>
                </a:solidFill>
                <a:latin typeface="Angsana New" pitchFamily="18" charset="-34"/>
              </a:rPr>
              <a:t>สกอ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.) ดำเนินงานเป็นพี่เลี้ยงให้กับโรงเรียนทั้งหมด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</a:rPr>
              <a:t>147 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โรงเรียน (ส่วนใหญ่เป็นกิจกรรม ลดเวลาเรียน เพิ่มเวลารู้)</a:t>
            </a:r>
          </a:p>
          <a:p>
            <a:pPr marL="457200" indent="-457200">
              <a:buFontTx/>
              <a:buAutoNum type="arabicPeriod"/>
            </a:pP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สำนักงานคณะกรรมการอาชีวศึกษา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</a:rPr>
              <a:t>5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</a:rPr>
              <a:t> โรงเรียน</a:t>
            </a:r>
          </a:p>
        </p:txBody>
      </p:sp>
      <p:sp>
        <p:nvSpPr>
          <p:cNvPr id="3" name="Oval 2"/>
          <p:cNvSpPr/>
          <p:nvPr/>
        </p:nvSpPr>
        <p:spPr>
          <a:xfrm>
            <a:off x="199672" y="5205670"/>
            <a:ext cx="8496944" cy="153569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prstClr val="black"/>
                </a:solidFill>
                <a:latin typeface="Angsana New" pitchFamily="18" charset="-34"/>
              </a:rPr>
              <a:t>สพฐ.มีกลุ่มเป้าหมายขับเคลื่อนสะเต็มศึกษา </a:t>
            </a:r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</a:rPr>
              <a:t>2,250</a:t>
            </a:r>
            <a:r>
              <a:rPr lang="th-TH" sz="2400" b="1" dirty="0">
                <a:solidFill>
                  <a:prstClr val="black"/>
                </a:solidFill>
                <a:latin typeface="Angsana New" pitchFamily="18" charset="-34"/>
              </a:rPr>
              <a:t> โรงเรียน</a:t>
            </a:r>
          </a:p>
          <a:p>
            <a:r>
              <a:rPr lang="th-TH" sz="2400" b="1" dirty="0">
                <a:solidFill>
                  <a:prstClr val="black"/>
                </a:solidFill>
                <a:latin typeface="Angsana New" pitchFamily="18" charset="-34"/>
              </a:rPr>
              <a:t>โรงเรียนประชารัฐ จะเป็นส่วนหนึ่งในกลุ่มเป้าหมาย</a:t>
            </a:r>
          </a:p>
        </p:txBody>
      </p:sp>
    </p:spTree>
    <p:extLst>
      <p:ext uri="{BB962C8B-B14F-4D97-AF65-F5344CB8AC3E}">
        <p14:creationId xmlns:p14="http://schemas.microsoft.com/office/powerpoint/2010/main" val="32720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https://sustainabledevelopment.un.org/content/sdgs/large/Goal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3" y="-90489"/>
            <a:ext cx="9186863" cy="694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735"/>
            <a:ext cx="12382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-15315"/>
            <a:ext cx="1295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กลุ่ม 8"/>
          <p:cNvGrpSpPr/>
          <p:nvPr/>
        </p:nvGrpSpPr>
        <p:grpSpPr>
          <a:xfrm>
            <a:off x="1403648" y="5805264"/>
            <a:ext cx="7632848" cy="977503"/>
            <a:chOff x="2389067" y="671264"/>
            <a:chExt cx="2254746" cy="2705695"/>
          </a:xfrm>
        </p:grpSpPr>
        <p:sp>
          <p:nvSpPr>
            <p:cNvPr id="13" name="สี่เหลี่ยมผืนผ้ามุมมน 12"/>
            <p:cNvSpPr/>
            <p:nvPr/>
          </p:nvSpPr>
          <p:spPr>
            <a:xfrm>
              <a:off x="2389067" y="671264"/>
              <a:ext cx="2254746" cy="2705695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สี่เหลี่ยมผืนผ้ามุมมน 4"/>
            <p:cNvSpPr/>
            <p:nvPr/>
          </p:nvSpPr>
          <p:spPr>
            <a:xfrm rot="16200000">
              <a:off x="1505207" y="1555124"/>
              <a:ext cx="2218670" cy="450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5438" rIns="97790" bIns="0" numCol="1" spcCol="1270" anchor="t" anchorCtr="0">
              <a:noAutofit/>
            </a:bodyPr>
            <a:lstStyle/>
            <a:p>
              <a:pPr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200" dirty="0" smtClean="0">
                  <a:solidFill>
                    <a:prstClr val="white"/>
                  </a:solidFill>
                </a:rPr>
                <a:t> </a:t>
              </a:r>
              <a:endParaRPr lang="th-TH" sz="2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สี่เหลี่ยมผืนผ้า 10"/>
          <p:cNvSpPr/>
          <p:nvPr/>
        </p:nvSpPr>
        <p:spPr>
          <a:xfrm>
            <a:off x="3895576" y="2076152"/>
            <a:ext cx="1679785" cy="2705695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สี่เหลี่ยมผืนผ้า 14"/>
          <p:cNvSpPr/>
          <p:nvPr/>
        </p:nvSpPr>
        <p:spPr>
          <a:xfrm>
            <a:off x="1475657" y="6085643"/>
            <a:ext cx="7488832" cy="416743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37160" rIns="0" bIns="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“ต้องจัดการศึกษาที่มีคุณภาพอย่างครอบคลุมและเป็นธรรม และต้องส่งเสริมโอกาสในการเรียนรู้ตลอดชีวิต”</a:t>
            </a: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1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777261"/>
              </p:ext>
            </p:extLst>
          </p:nvPr>
        </p:nvGraphicFramePr>
        <p:xfrm>
          <a:off x="457200" y="1484784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สี่เหลี่ยมผืนผ้า 1"/>
          <p:cNvSpPr/>
          <p:nvPr/>
        </p:nvSpPr>
        <p:spPr>
          <a:xfrm>
            <a:off x="467544" y="18864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</a:rPr>
              <a:t>คำสั่ง </a:t>
            </a:r>
            <a:r>
              <a:rPr lang="th-TH" b="1" dirty="0" err="1" smtClean="0">
                <a:solidFill>
                  <a:srgbClr val="FF0000"/>
                </a:solidFill>
                <a:latin typeface="Angsana New" pitchFamily="18" charset="-34"/>
              </a:rPr>
              <a:t>ศธ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</a:rPr>
              <a:t> ที่ </a:t>
            </a:r>
            <a:r>
              <a:rPr lang="th-TH" b="1" dirty="0" err="1" smtClean="0">
                <a:solidFill>
                  <a:srgbClr val="FF0000"/>
                </a:solidFill>
                <a:latin typeface="Angsana New" pitchFamily="18" charset="-34"/>
              </a:rPr>
              <a:t>สป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</a:rPr>
              <a:t>. 375/2559 </a:t>
            </a:r>
          </a:p>
          <a:p>
            <a:pPr algn="ctr"/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</a:rPr>
              <a:t>เรื่อง แต่งตั้งคณะกรรมการนโยบายการจัดการเรียนการสอน</a:t>
            </a:r>
          </a:p>
          <a:p>
            <a:pPr algn="ctr"/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</a:rPr>
              <a:t>สะเต็มศึกษาในสถานศึกษา กระทรวงศึกษาธิการ</a:t>
            </a:r>
          </a:p>
          <a:p>
            <a:endParaRPr lang="th-TH" sz="2400" b="1" dirty="0" smtClean="0">
              <a:solidFill>
                <a:prstClr val="black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49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รูปภาพ 7" descr="25-boot camp1-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377825"/>
            <a:ext cx="4398963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รูปภาพ 5" descr="26-boot camp1-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6925" y="368300"/>
            <a:ext cx="43942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71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th-TH" altLang="th-TH" smtClean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h-TH" smtClean="0"/>
          </a:p>
        </p:txBody>
      </p:sp>
      <p:pic>
        <p:nvPicPr>
          <p:cNvPr id="18436" name="รูปภาพ 7" descr="27-boot camp1-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500063"/>
            <a:ext cx="43942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รูปภาพ 4" descr="26-1-boot camp1-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0063"/>
            <a:ext cx="43942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0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th-TH" altLang="th-TH" smtClean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h-TH" smtClean="0"/>
          </a:p>
        </p:txBody>
      </p:sp>
      <p:pic>
        <p:nvPicPr>
          <p:cNvPr id="17414" name="รูปภาพ 7" descr="17-ครุทายาทหน้า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28625"/>
            <a:ext cx="4379913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รูปภาพ 7" descr="18-ครุทายาทหน้า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28625"/>
            <a:ext cx="4379912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83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รูปภาพ 5" descr="38-tep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8" y="571500"/>
            <a:ext cx="435927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รูปภาพ 6" descr="39-tepe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75" y="571500"/>
            <a:ext cx="435927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52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th-TH" altLang="th-TH" smtClean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h-TH" smtClean="0"/>
          </a:p>
        </p:txBody>
      </p:sp>
      <p:pic>
        <p:nvPicPr>
          <p:cNvPr id="20487" name="รูปภาพ 7" descr="TEPE_Map_ปรับแก้10055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3" y="428625"/>
            <a:ext cx="8786812" cy="62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9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รูปภาพ 7" descr="47-เศรษฐกิจพิเศษ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500063"/>
            <a:ext cx="44100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ตัวยึดเนื้อหา 10" descr="UNI-MoeNET-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4238" y="500063"/>
            <a:ext cx="4306887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0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26627" name="ตัวยึดเนื้อหา 7" descr="DLIT-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541338"/>
            <a:ext cx="4214812" cy="5956300"/>
          </a:xfrm>
        </p:spPr>
      </p:pic>
      <p:pic>
        <p:nvPicPr>
          <p:cNvPr id="26630" name="รูปภาพ 9" descr="35-DLTV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571500"/>
            <a:ext cx="42497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16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th-TH" altLang="th-TH" smtClean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h-TH" smtClean="0"/>
          </a:p>
        </p:txBody>
      </p:sp>
      <p:pic>
        <p:nvPicPr>
          <p:cNvPr id="29702" name="รูปภาพ 8" descr="33-เรื่องที่5fram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642938"/>
            <a:ext cx="4286250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รูปภาพ 8" descr="สศศ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642938"/>
            <a:ext cx="40274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34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รูปภาพ 6" descr="โรงเรียนขนาดเล็ก_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500063"/>
            <a:ext cx="437197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รูปภาพ 8" descr="โรงเรียนขนาดเล็ก_4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0063"/>
            <a:ext cx="437197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1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0" y="0"/>
            <a:ext cx="913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UN's 8 Millennium Development Goals (MDGs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28" y="5445224"/>
            <a:ext cx="346674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9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รูปภาพ 4" descr="Super Boar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132" y="54186"/>
            <a:ext cx="8889372" cy="68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10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รูปภาพ 4" descr="Super Boar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79375"/>
            <a:ext cx="8388226" cy="675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6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DC8-92BD-44CB-B280-99BF836A832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ตัวยึดเนื้อหา 17" descr="สภาพแวดล้อมทางการศึกษา-01 (1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9410" y="476672"/>
            <a:ext cx="4414838" cy="6243638"/>
          </a:xfrm>
        </p:spPr>
      </p:pic>
      <p:pic>
        <p:nvPicPr>
          <p:cNvPr id="6150" name="Picture 6" descr="ผลการค้นหารูปภาพสำหรับ อาเซียน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ผลการค้นหารูปภาพสำหรับ อาเซียน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31" y="0"/>
            <a:ext cx="3969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ทักษะของเด็กในศตวรรษที่ 21</a:t>
            </a:r>
            <a:endParaRPr lang="th-TH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2" name="Picture 4" descr="https://image.freepik.com/free-icon/student-with-backpack-from-side-view_318-5961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399" y="2207433"/>
            <a:ext cx="1908211" cy="190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2675" y="3933056"/>
            <a:ext cx="2664296" cy="1080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</a:rPr>
              <a:t>A</a:t>
            </a:r>
            <a:r>
              <a:rPr lang="en-US" b="1" u="sng" dirty="0" smtClean="0">
                <a:solidFill>
                  <a:srgbClr val="003300"/>
                </a:solidFill>
              </a:rPr>
              <a:t>r</a:t>
            </a:r>
            <a:r>
              <a:rPr lang="en-US" b="1" dirty="0" smtClean="0">
                <a:solidFill>
                  <a:srgbClr val="003300"/>
                </a:solidFill>
              </a:rPr>
              <a:t>ithmetic</a:t>
            </a:r>
            <a:endParaRPr lang="th-TH" b="1" dirty="0">
              <a:solidFill>
                <a:srgbClr val="0033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103" y="2708920"/>
            <a:ext cx="2664296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</a:rPr>
              <a:t>W</a:t>
            </a:r>
            <a:r>
              <a:rPr lang="en-US" b="1" u="sng" dirty="0" smtClean="0">
                <a:solidFill>
                  <a:srgbClr val="003300"/>
                </a:solidFill>
              </a:rPr>
              <a:t>r</a:t>
            </a:r>
            <a:r>
              <a:rPr lang="en-US" b="1" dirty="0" smtClean="0">
                <a:solidFill>
                  <a:srgbClr val="003300"/>
                </a:solidFill>
              </a:rPr>
              <a:t>iting</a:t>
            </a:r>
            <a:endParaRPr lang="th-TH" b="1" dirty="0">
              <a:solidFill>
                <a:srgbClr val="00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103" y="1493168"/>
            <a:ext cx="2664296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3300"/>
                </a:solidFill>
              </a:rPr>
              <a:t>R</a:t>
            </a:r>
            <a:r>
              <a:rPr lang="en-US" b="1" dirty="0" smtClean="0">
                <a:solidFill>
                  <a:srgbClr val="003300"/>
                </a:solidFill>
              </a:rPr>
              <a:t>eading</a:t>
            </a:r>
            <a:endParaRPr lang="th-TH" b="1" dirty="0">
              <a:solidFill>
                <a:srgbClr val="0033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4048" y="980728"/>
            <a:ext cx="4032448" cy="737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ทักษะด้านการสร้างสรรค์ และนวัตกรรม</a:t>
            </a:r>
          </a:p>
          <a:p>
            <a:pPr algn="ctr"/>
            <a:r>
              <a:rPr lang="th-TH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u="sng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reativity and Innovation)</a:t>
            </a:r>
            <a:endParaRPr lang="th-TH" sz="20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048" y="1781122"/>
            <a:ext cx="4032448" cy="737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ทักษะด้านความเข้าใจต่าง</a:t>
            </a:r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วัฒนธรรมต่าง</a:t>
            </a:r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</a:t>
            </a:r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ทัศน์</a:t>
            </a:r>
          </a:p>
          <a:p>
            <a:pPr algn="ctr"/>
            <a:r>
              <a:rPr lang="th-TH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u="sng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ross-cultural Understanding)</a:t>
            </a:r>
            <a:endParaRPr lang="th-TH" sz="20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4048" y="2605946"/>
            <a:ext cx="4032448" cy="737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ทักษะด้านความร่วมมือ การทำงานเป็นทีม และภาวะ</a:t>
            </a:r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ผู้นำ</a:t>
            </a:r>
          </a:p>
          <a:p>
            <a:pPr algn="ctr"/>
            <a:r>
              <a:rPr lang="th-TH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u="sng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ollaboration, Teamwork and Leadership)</a:t>
            </a:r>
            <a:endParaRPr lang="th-TH" sz="20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14866" y="3420172"/>
            <a:ext cx="4032448" cy="737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ทักษะด้านการสื่อสาร </a:t>
            </a:r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 และ</a:t>
            </a:r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รู้เท่าทัน</a:t>
            </a:r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</a:t>
            </a:r>
          </a:p>
          <a:p>
            <a:pPr algn="ctr"/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800" b="1" u="sng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ommunications, Information, and Media Literacy)</a:t>
            </a:r>
            <a:endParaRPr lang="th-TH" sz="18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5752" y="4275440"/>
            <a:ext cx="4032448" cy="737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ทักษะด้านคอมพิวเตอร์ และเทคโนโลยีสารสนเทศและการ</a:t>
            </a:r>
            <a:r>
              <a:rPr lang="th-TH" sz="16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</a:t>
            </a:r>
          </a:p>
          <a:p>
            <a:pPr algn="ctr"/>
            <a:r>
              <a:rPr lang="th-TH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u="sng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omputing and ICT Literacy)</a:t>
            </a:r>
            <a:endParaRPr lang="th-TH" sz="20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7376" y="5100416"/>
            <a:ext cx="4032448" cy="737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ทักษะอาชีพ และทักษะการ</a:t>
            </a:r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</a:t>
            </a:r>
          </a:p>
          <a:p>
            <a:pPr algn="ctr"/>
            <a:r>
              <a:rPr lang="th-TH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u="sng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areer and Learning Skills)</a:t>
            </a:r>
            <a:endParaRPr lang="th-TH" sz="20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7376" y="5949280"/>
            <a:ext cx="4032448" cy="737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ความมีเมตตา</a:t>
            </a:r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กรุณา (</a:t>
            </a:r>
            <a:r>
              <a:rPr lang="en-US" sz="1800" b="1" u="sng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ompassion)</a:t>
            </a:r>
          </a:p>
          <a:p>
            <a:pPr algn="ctr"/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(วินัย, คุณธรรม, จริยธรรม ฯลฯ)</a:t>
            </a:r>
            <a:endParaRPr lang="th-TH" sz="18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9017" y="54352"/>
            <a:ext cx="4032448" cy="854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ทักษะด้านการคิดอย่างมีวิจารณญาณ</a:t>
            </a:r>
            <a:b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และทักษะในการแก้ปัญหา</a:t>
            </a:r>
          </a:p>
          <a:p>
            <a:pPr algn="ctr"/>
            <a:r>
              <a:rPr lang="th-TH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800" b="1" u="sng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18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ritical Thinking and Problem Solving</a:t>
            </a:r>
            <a:r>
              <a:rPr lang="th-TH" sz="20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000" b="1" dirty="0" smtClean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0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" name="Elbow Connector 18"/>
          <p:cNvCxnSpPr>
            <a:stCxn id="10" idx="3"/>
          </p:cNvCxnSpPr>
          <p:nvPr/>
        </p:nvCxnSpPr>
        <p:spPr>
          <a:xfrm>
            <a:off x="3162399" y="2033228"/>
            <a:ext cx="832988" cy="540060"/>
          </a:xfrm>
          <a:prstGeom prst="bentConnector3">
            <a:avLst/>
          </a:prstGeom>
          <a:ln>
            <a:solidFill>
              <a:srgbClr val="7030A0"/>
            </a:solidFill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2052" idx="1"/>
          </p:cNvCxnSpPr>
          <p:nvPr/>
        </p:nvCxnSpPr>
        <p:spPr>
          <a:xfrm rot="10800000" flipH="1">
            <a:off x="3162398" y="2974815"/>
            <a:ext cx="545505" cy="186725"/>
          </a:xfrm>
          <a:prstGeom prst="bentConnector3">
            <a:avLst>
              <a:gd name="adj1" fmla="val 33924"/>
            </a:avLst>
          </a:prstGeom>
          <a:ln>
            <a:solidFill>
              <a:srgbClr val="7030A0"/>
            </a:solidFill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5" idx="3"/>
          </p:cNvCxnSpPr>
          <p:nvPr/>
        </p:nvCxnSpPr>
        <p:spPr>
          <a:xfrm flipV="1">
            <a:off x="3126971" y="3573016"/>
            <a:ext cx="989533" cy="900100"/>
          </a:xfrm>
          <a:prstGeom prst="bentConnector3">
            <a:avLst/>
          </a:prstGeom>
          <a:ln>
            <a:solidFill>
              <a:srgbClr val="7030A0"/>
            </a:solidFill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16016" y="485500"/>
            <a:ext cx="0" cy="580550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8" idx="1"/>
          </p:cNvCxnSpPr>
          <p:nvPr/>
        </p:nvCxnSpPr>
        <p:spPr>
          <a:xfrm flipV="1">
            <a:off x="4716016" y="481536"/>
            <a:ext cx="293001" cy="5831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1"/>
          </p:cNvCxnSpPr>
          <p:nvPr/>
        </p:nvCxnSpPr>
        <p:spPr>
          <a:xfrm flipH="1">
            <a:off x="4716016" y="1349596"/>
            <a:ext cx="28803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>
            <a:stCxn id="12" idx="1"/>
          </p:cNvCxnSpPr>
          <p:nvPr/>
        </p:nvCxnSpPr>
        <p:spPr>
          <a:xfrm flipH="1">
            <a:off x="4716016" y="2149990"/>
            <a:ext cx="28803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51" name="Straight Connector 2050"/>
          <p:cNvCxnSpPr>
            <a:stCxn id="13" idx="1"/>
          </p:cNvCxnSpPr>
          <p:nvPr/>
        </p:nvCxnSpPr>
        <p:spPr>
          <a:xfrm flipH="1">
            <a:off x="4716016" y="2974814"/>
            <a:ext cx="28803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55" name="Straight Connector 2054"/>
          <p:cNvCxnSpPr>
            <a:stCxn id="14" idx="1"/>
          </p:cNvCxnSpPr>
          <p:nvPr/>
        </p:nvCxnSpPr>
        <p:spPr>
          <a:xfrm flipH="1">
            <a:off x="4716016" y="3789040"/>
            <a:ext cx="29885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57" name="Straight Connector 2056"/>
          <p:cNvCxnSpPr>
            <a:stCxn id="15" idx="1"/>
          </p:cNvCxnSpPr>
          <p:nvPr/>
        </p:nvCxnSpPr>
        <p:spPr>
          <a:xfrm flipH="1">
            <a:off x="4716016" y="4644308"/>
            <a:ext cx="30973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59" name="Straight Connector 2058"/>
          <p:cNvCxnSpPr>
            <a:stCxn id="16" idx="1"/>
          </p:cNvCxnSpPr>
          <p:nvPr/>
        </p:nvCxnSpPr>
        <p:spPr>
          <a:xfrm flipH="1">
            <a:off x="4716016" y="5469284"/>
            <a:ext cx="31136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61" name="Straight Connector 2060"/>
          <p:cNvCxnSpPr>
            <a:stCxn id="17" idx="1"/>
          </p:cNvCxnSpPr>
          <p:nvPr/>
        </p:nvCxnSpPr>
        <p:spPr>
          <a:xfrm flipH="1">
            <a:off x="4716016" y="6318148"/>
            <a:ext cx="31136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64" name="Straight Arrow Connector 2063"/>
          <p:cNvCxnSpPr/>
          <p:nvPr/>
        </p:nvCxnSpPr>
        <p:spPr>
          <a:xfrm>
            <a:off x="4355976" y="2974815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9" name="Rectangle 3"/>
          <p:cNvSpPr/>
          <p:nvPr/>
        </p:nvSpPr>
        <p:spPr>
          <a:xfrm>
            <a:off x="498103" y="678553"/>
            <a:ext cx="1285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 x 8C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2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เปอร์สเปคทีฟ">
  <a:themeElements>
    <a:clrScheme name="เปอร์สเปคทีฟ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แบบคลาสสิก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ปอร์สเปคทีฟ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2909</Words>
  <Application>Microsoft Office PowerPoint</Application>
  <PresentationFormat>นำเสนอทางหน้าจอ (4:3)</PresentationFormat>
  <Paragraphs>638</Paragraphs>
  <Slides>49</Slides>
  <Notes>9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9</vt:i4>
      </vt:variant>
      <vt:variant>
        <vt:lpstr>ชื่อเรื่องภาพนิ่ง</vt:lpstr>
      </vt:variant>
      <vt:variant>
        <vt:i4>49</vt:i4>
      </vt:variant>
    </vt:vector>
  </HeadingPairs>
  <TitlesOfParts>
    <vt:vector size="67" baseType="lpstr">
      <vt:lpstr>Arial</vt:lpstr>
      <vt:lpstr>TH SarabunPSK</vt:lpstr>
      <vt:lpstr>Wingdings</vt:lpstr>
      <vt:lpstr>Angsana New</vt:lpstr>
      <vt:lpstr>Cordia New</vt:lpstr>
      <vt:lpstr>Helvetica Light</vt:lpstr>
      <vt:lpstr>Tahoma</vt:lpstr>
      <vt:lpstr>Gulim</vt:lpstr>
      <vt:lpstr>Calibri</vt:lpstr>
      <vt:lpstr>Office Theme</vt:lpstr>
      <vt:lpstr>เปอร์สเปคทีฟ</vt:lpstr>
      <vt:lpstr>11_Office Theme</vt:lpstr>
      <vt:lpstr>ชุดรูปแบบของ Office</vt:lpstr>
      <vt:lpstr>2_ชุดรูปแบบของ Office</vt:lpstr>
      <vt:lpstr>12_Office Theme</vt:lpstr>
      <vt:lpstr>3_ชุดรูปแบบของ Office</vt:lpstr>
      <vt:lpstr>1_Office Theme</vt:lpstr>
      <vt:lpstr>10_Office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ภาพรวมครู  : อัตรากำลังกับการบรรจุจริง</vt:lpstr>
      <vt:lpstr>จำนวนโรงเรียนที่มีครูขาด ครูเกิน</vt:lpstr>
      <vt:lpstr>สัดส่วนจำนวนครูต่อห้องเรียน</vt:lpstr>
      <vt:lpstr>ครูสอนไม่ตรงสาขา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policy30</dc:creator>
  <cp:lastModifiedBy>Dell</cp:lastModifiedBy>
  <cp:revision>125</cp:revision>
  <cp:lastPrinted>2016-05-04T01:10:58Z</cp:lastPrinted>
  <dcterms:created xsi:type="dcterms:W3CDTF">2016-04-20T05:34:03Z</dcterms:created>
  <dcterms:modified xsi:type="dcterms:W3CDTF">2016-05-17T01:45:41Z</dcterms:modified>
</cp:coreProperties>
</file>