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8" r:id="rId2"/>
    <p:sldMasterId id="2147483732" r:id="rId3"/>
    <p:sldMasterId id="2147483924" r:id="rId4"/>
    <p:sldMasterId id="2147483936" r:id="rId5"/>
    <p:sldMasterId id="2147484056" r:id="rId6"/>
    <p:sldMasterId id="2147484080" r:id="rId7"/>
    <p:sldMasterId id="2147484128" r:id="rId8"/>
    <p:sldMasterId id="2147484140" r:id="rId9"/>
    <p:sldMasterId id="2147484200" r:id="rId10"/>
    <p:sldMasterId id="2147484212" r:id="rId11"/>
    <p:sldMasterId id="2147484224" r:id="rId12"/>
    <p:sldMasterId id="2147484236" r:id="rId13"/>
    <p:sldMasterId id="2147484248" r:id="rId14"/>
    <p:sldMasterId id="2147484284" r:id="rId15"/>
  </p:sldMasterIdLst>
  <p:notesMasterIdLst>
    <p:notesMasterId r:id="rId83"/>
  </p:notesMasterIdLst>
  <p:handoutMasterIdLst>
    <p:handoutMasterId r:id="rId84"/>
  </p:handoutMasterIdLst>
  <p:sldIdLst>
    <p:sldId id="666" r:id="rId16"/>
    <p:sldId id="691" r:id="rId17"/>
    <p:sldId id="590" r:id="rId18"/>
    <p:sldId id="667" r:id="rId19"/>
    <p:sldId id="678" r:id="rId20"/>
    <p:sldId id="601" r:id="rId21"/>
    <p:sldId id="606" r:id="rId22"/>
    <p:sldId id="610" r:id="rId23"/>
    <p:sldId id="611" r:id="rId24"/>
    <p:sldId id="612" r:id="rId25"/>
    <p:sldId id="613" r:id="rId26"/>
    <p:sldId id="614" r:id="rId27"/>
    <p:sldId id="664" r:id="rId28"/>
    <p:sldId id="615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30" r:id="rId42"/>
    <p:sldId id="631" r:id="rId43"/>
    <p:sldId id="632" r:id="rId44"/>
    <p:sldId id="633" r:id="rId45"/>
    <p:sldId id="635" r:id="rId46"/>
    <p:sldId id="636" r:id="rId47"/>
    <p:sldId id="638" r:id="rId48"/>
    <p:sldId id="639" r:id="rId49"/>
    <p:sldId id="692" r:id="rId50"/>
    <p:sldId id="693" r:id="rId51"/>
    <p:sldId id="684" r:id="rId52"/>
    <p:sldId id="680" r:id="rId53"/>
    <p:sldId id="681" r:id="rId54"/>
    <p:sldId id="682" r:id="rId55"/>
    <p:sldId id="683" r:id="rId56"/>
    <p:sldId id="685" r:id="rId57"/>
    <p:sldId id="687" r:id="rId58"/>
    <p:sldId id="686" r:id="rId59"/>
    <p:sldId id="708" r:id="rId60"/>
    <p:sldId id="709" r:id="rId61"/>
    <p:sldId id="710" r:id="rId62"/>
    <p:sldId id="711" r:id="rId63"/>
    <p:sldId id="712" r:id="rId64"/>
    <p:sldId id="713" r:id="rId65"/>
    <p:sldId id="714" r:id="rId66"/>
    <p:sldId id="715" r:id="rId67"/>
    <p:sldId id="716" r:id="rId68"/>
    <p:sldId id="717" r:id="rId69"/>
    <p:sldId id="718" r:id="rId70"/>
    <p:sldId id="457" r:id="rId71"/>
    <p:sldId id="568" r:id="rId72"/>
    <p:sldId id="569" r:id="rId73"/>
    <p:sldId id="456" r:id="rId74"/>
    <p:sldId id="587" r:id="rId75"/>
    <p:sldId id="688" r:id="rId76"/>
    <p:sldId id="689" r:id="rId77"/>
    <p:sldId id="529" r:id="rId78"/>
    <p:sldId id="690" r:id="rId79"/>
    <p:sldId id="484" r:id="rId80"/>
    <p:sldId id="485" r:id="rId81"/>
    <p:sldId id="278" r:id="rId82"/>
  </p:sldIdLst>
  <p:sldSz cx="9144000" cy="6858000" type="screen4x3"/>
  <p:notesSz cx="6797675" cy="9926638"/>
  <p:embeddedFontLst>
    <p:embeddedFont>
      <p:font typeface="TH SarabunIT๙" pitchFamily="34" charset="-34"/>
      <p:regular r:id="rId85"/>
      <p:bold r:id="rId86"/>
      <p:italic r:id="rId87"/>
      <p:boldItalic r:id="rId88"/>
    </p:embeddedFont>
    <p:embeddedFont>
      <p:font typeface="TH SarabunPSK" pitchFamily="34" charset="-34"/>
      <p:regular r:id="rId89"/>
      <p:bold r:id="rId90"/>
      <p:italic r:id="rId91"/>
      <p:boldItalic r:id="rId92"/>
    </p:embeddedFont>
    <p:embeddedFont>
      <p:font typeface="BrowalliaUPC" pitchFamily="34" charset="-34"/>
      <p:regular r:id="rId93"/>
      <p:bold r:id="rId94"/>
      <p:italic r:id="rId95"/>
      <p:boldItalic r:id="rId96"/>
    </p:embeddedFont>
    <p:embeddedFont>
      <p:font typeface="Andalus" pitchFamily="18" charset="-78"/>
      <p:regular r:id="rId97"/>
    </p:embeddedFont>
    <p:embeddedFont>
      <p:font typeface="Browallia New" pitchFamily="34" charset="-34"/>
      <p:regular r:id="rId98"/>
      <p:bold r:id="rId99"/>
      <p:italic r:id="rId100"/>
      <p:boldItalic r:id="rId101"/>
    </p:embeddedFont>
    <p:embeddedFont>
      <p:font typeface="Gulim" pitchFamily="34" charset="-127"/>
      <p:regular r:id="rId102"/>
    </p:embeddedFont>
    <p:embeddedFont>
      <p:font typeface="Calibri" pitchFamily="34" charset="0"/>
      <p:regular r:id="rId103"/>
      <p:bold r:id="rId104"/>
      <p:italic r:id="rId105"/>
      <p:boldItalic r:id="rId106"/>
    </p:embeddedFont>
    <p:embeddedFont>
      <p:font typeface="ＭＳ Ｐゴシック" pitchFamily="34" charset="-128"/>
      <p:regular r:id="rId107"/>
    </p:embeddedFont>
    <p:embeddedFont>
      <p:font typeface="AngsanaUPC" pitchFamily="18" charset="-34"/>
      <p:regular r:id="rId108"/>
      <p:bold r:id="rId109"/>
      <p:italic r:id="rId110"/>
      <p:boldItalic r:id="rId111"/>
    </p:embeddedFont>
    <p:embeddedFont>
      <p:font typeface="Cordia New" pitchFamily="34" charset="-34"/>
      <p:regular r:id="rId112"/>
      <p:bold r:id="rId113"/>
      <p:italic r:id="rId114"/>
      <p:boldItalic r:id="rId115"/>
    </p:embeddedFont>
    <p:embeddedFont>
      <p:font typeface="Comic Sans MS" pitchFamily="66" charset="0"/>
      <p:regular r:id="rId116"/>
      <p:bold r:id="rId117"/>
    </p:embeddedFont>
    <p:embeddedFont>
      <p:font typeface="Tahoma" pitchFamily="34" charset="0"/>
      <p:regular r:id="rId118"/>
      <p:bold r:id="rId119"/>
    </p:embeddedFont>
    <p:embeddedFont>
      <p:font typeface="LilyUPC" pitchFamily="34" charset="-34"/>
      <p:regular r:id="rId120"/>
      <p:bold r:id="rId121"/>
      <p:italic r:id="rId122"/>
      <p:boldItalic r:id="rId123"/>
    </p:embeddedFont>
    <p:embeddedFont>
      <p:font typeface="Angsana New" pitchFamily="18" charset="-34"/>
      <p:regular r:id="rId124"/>
      <p:bold r:id="rId125"/>
      <p:italic r:id="rId126"/>
      <p:boldItalic r:id="rId12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6600"/>
    <a:srgbClr val="0000FF"/>
    <a:srgbClr val="FF9900"/>
    <a:srgbClr val="6666FF"/>
    <a:srgbClr val="663300"/>
    <a:srgbClr val="003300"/>
    <a:srgbClr val="FFCB9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94660"/>
  </p:normalViewPr>
  <p:slideViewPr>
    <p:cSldViewPr>
      <p:cViewPr>
        <p:scale>
          <a:sx n="90" d="100"/>
          <a:sy n="9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font" Target="fonts/font33.fntdata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handoutMaster" Target="handoutMasters/handoutMaster1.xml"/><Relationship Id="rId89" Type="http://schemas.openxmlformats.org/officeDocument/2006/relationships/font" Target="fonts/font5.fntdata"/><Relationship Id="rId112" Type="http://schemas.openxmlformats.org/officeDocument/2006/relationships/font" Target="fonts/font28.fntdata"/><Relationship Id="rId16" Type="http://schemas.openxmlformats.org/officeDocument/2006/relationships/slide" Target="slides/slide1.xml"/><Relationship Id="rId107" Type="http://schemas.openxmlformats.org/officeDocument/2006/relationships/font" Target="fonts/font23.fntdata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font" Target="fonts/font18.fntdata"/><Relationship Id="rId123" Type="http://schemas.openxmlformats.org/officeDocument/2006/relationships/font" Target="fonts/font39.fntdata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font" Target="fonts/font16.fntdata"/><Relationship Id="rId105" Type="http://schemas.openxmlformats.org/officeDocument/2006/relationships/font" Target="fonts/font21.fntdata"/><Relationship Id="rId113" Type="http://schemas.openxmlformats.org/officeDocument/2006/relationships/font" Target="fonts/font29.fntdata"/><Relationship Id="rId118" Type="http://schemas.openxmlformats.org/officeDocument/2006/relationships/font" Target="fonts/font34.fntdata"/><Relationship Id="rId126" Type="http://schemas.openxmlformats.org/officeDocument/2006/relationships/font" Target="fonts/font4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font" Target="fonts/font1.fntdata"/><Relationship Id="rId93" Type="http://schemas.openxmlformats.org/officeDocument/2006/relationships/font" Target="fonts/font9.fntdata"/><Relationship Id="rId98" Type="http://schemas.openxmlformats.org/officeDocument/2006/relationships/font" Target="fonts/font14.fntdata"/><Relationship Id="rId121" Type="http://schemas.openxmlformats.org/officeDocument/2006/relationships/font" Target="fonts/font37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font" Target="fonts/font19.fntdata"/><Relationship Id="rId108" Type="http://schemas.openxmlformats.org/officeDocument/2006/relationships/font" Target="fonts/font24.fntdata"/><Relationship Id="rId116" Type="http://schemas.openxmlformats.org/officeDocument/2006/relationships/font" Target="fonts/font32.fntdata"/><Relationship Id="rId124" Type="http://schemas.openxmlformats.org/officeDocument/2006/relationships/font" Target="fonts/font40.fntdata"/><Relationship Id="rId129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1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font" Target="fonts/font22.fntdata"/><Relationship Id="rId114" Type="http://schemas.openxmlformats.org/officeDocument/2006/relationships/font" Target="fonts/font30.fntdata"/><Relationship Id="rId119" Type="http://schemas.openxmlformats.org/officeDocument/2006/relationships/font" Target="fonts/font35.fntdata"/><Relationship Id="rId127" Type="http://schemas.openxmlformats.org/officeDocument/2006/relationships/font" Target="fonts/font43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font" Target="fonts/font15.fntdata"/><Relationship Id="rId101" Type="http://schemas.openxmlformats.org/officeDocument/2006/relationships/font" Target="fonts/font17.fntdata"/><Relationship Id="rId122" Type="http://schemas.openxmlformats.org/officeDocument/2006/relationships/font" Target="fonts/font38.fntdata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font" Target="fonts/font25.fntdata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font" Target="fonts/font13.fntdata"/><Relationship Id="rId104" Type="http://schemas.openxmlformats.org/officeDocument/2006/relationships/font" Target="fonts/font20.fntdata"/><Relationship Id="rId120" Type="http://schemas.openxmlformats.org/officeDocument/2006/relationships/font" Target="fonts/font36.fntdata"/><Relationship Id="rId125" Type="http://schemas.openxmlformats.org/officeDocument/2006/relationships/font" Target="fonts/font4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font" Target="fonts/font3.fntdata"/><Relationship Id="rId110" Type="http://schemas.openxmlformats.org/officeDocument/2006/relationships/font" Target="fonts/font26.fntdata"/><Relationship Id="rId115" Type="http://schemas.openxmlformats.org/officeDocument/2006/relationships/font" Target="fonts/font31.fntdata"/><Relationship Id="rId131" Type="http://schemas.openxmlformats.org/officeDocument/2006/relationships/tableStyles" Target="tableStyles.xml"/><Relationship Id="rId61" Type="http://schemas.openxmlformats.org/officeDocument/2006/relationships/slide" Target="slides/slide46.xml"/><Relationship Id="rId82" Type="http://schemas.openxmlformats.org/officeDocument/2006/relationships/slide" Target="slides/slide6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648;&#3611;&#3619;&#3637;&#3618;&#3610;&#3648;&#3607;&#3637;&#3618;&#3610;&#3616;&#3634;&#3588;&#3592;&#3633;&#3591;&#3627;&#3623;&#3633;&#360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648;&#3611;&#3619;&#3637;&#3618;&#3610;&#3648;&#3607;&#3637;&#3618;&#3610;&#3616;&#3634;&#3588;&#3592;&#3633;&#3591;&#3627;&#3623;&#3633;&#360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648;&#3611;&#3619;&#3637;&#3618;&#3610;&#3648;&#3607;&#3637;&#3618;&#3610;&#3616;&#3634;&#3588;&#3592;&#3633;&#3591;&#3627;&#3623;&#3633;&#3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Sheet4!$C$3</c:f>
              <c:strCache>
                <c:ptCount val="1"/>
                <c:pt idx="0">
                  <c:v>นนทบุรี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Sheet4!$D$3:$H$3</c:f>
              <c:numCache>
                <c:formatCode>0.00</c:formatCode>
                <c:ptCount val="5"/>
                <c:pt idx="0" formatCode="General">
                  <c:v>53.55</c:v>
                </c:pt>
                <c:pt idx="1">
                  <c:v>53.4</c:v>
                </c:pt>
                <c:pt idx="2">
                  <c:v>50.9</c:v>
                </c:pt>
                <c:pt idx="3">
                  <c:v>49.6</c:v>
                </c:pt>
                <c:pt idx="4" formatCode="General">
                  <c:v>45.94</c:v>
                </c:pt>
              </c:numCache>
            </c:numRef>
          </c:val>
        </c:ser>
        <c:ser>
          <c:idx val="1"/>
          <c:order val="1"/>
          <c:tx>
            <c:strRef>
              <c:f>Sheet4!$C$4</c:f>
              <c:strCache>
                <c:ptCount val="1"/>
                <c:pt idx="0">
                  <c:v>ปทุมธานี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Sheet4!$D$4:$H$4</c:f>
              <c:numCache>
                <c:formatCode>General</c:formatCode>
                <c:ptCount val="5"/>
                <c:pt idx="0">
                  <c:v>50.41</c:v>
                </c:pt>
                <c:pt idx="1">
                  <c:v>50.660000000000004</c:v>
                </c:pt>
                <c:pt idx="2">
                  <c:v>44.25</c:v>
                </c:pt>
                <c:pt idx="3">
                  <c:v>45.220000000000006</c:v>
                </c:pt>
                <c:pt idx="4">
                  <c:v>43.620000000000005</c:v>
                </c:pt>
              </c:numCache>
            </c:numRef>
          </c:val>
        </c:ser>
        <c:ser>
          <c:idx val="2"/>
          <c:order val="2"/>
          <c:tx>
            <c:strRef>
              <c:f>Sheet4!$C$5</c:f>
              <c:strCache>
                <c:ptCount val="1"/>
                <c:pt idx="0">
                  <c:v>พระนครศรีอยุธยา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Sheet4!$D$5:$H$5</c:f>
              <c:numCache>
                <c:formatCode>General</c:formatCode>
                <c:ptCount val="5"/>
                <c:pt idx="0">
                  <c:v>49.01</c:v>
                </c:pt>
                <c:pt idx="1">
                  <c:v>49.339999999999996</c:v>
                </c:pt>
                <c:pt idx="2">
                  <c:v>39.83</c:v>
                </c:pt>
                <c:pt idx="3">
                  <c:v>42.809999999999995</c:v>
                </c:pt>
                <c:pt idx="4">
                  <c:v>42.04</c:v>
                </c:pt>
              </c:numCache>
            </c:numRef>
          </c:val>
        </c:ser>
        <c:ser>
          <c:idx val="3"/>
          <c:order val="3"/>
          <c:tx>
            <c:strRef>
              <c:f>Sheet4!$C$6</c:f>
              <c:strCache>
                <c:ptCount val="1"/>
                <c:pt idx="0">
                  <c:v>สระบุรี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Sheet4!$D$6:$H$6</c:f>
              <c:numCache>
                <c:formatCode>0.00</c:formatCode>
                <c:ptCount val="5"/>
                <c:pt idx="0" formatCode="General">
                  <c:v>48.760000000000005</c:v>
                </c:pt>
                <c:pt idx="1">
                  <c:v>48.4</c:v>
                </c:pt>
                <c:pt idx="2" formatCode="General">
                  <c:v>38.980000000000004</c:v>
                </c:pt>
                <c:pt idx="3" formatCode="General">
                  <c:v>42.24</c:v>
                </c:pt>
                <c:pt idx="4" formatCode="General">
                  <c:v>41.54</c:v>
                </c:pt>
              </c:numCache>
            </c:numRef>
          </c:val>
        </c:ser>
        <c:ser>
          <c:idx val="4"/>
          <c:order val="4"/>
          <c:tx>
            <c:strRef>
              <c:f>Sheet4!$C$7</c:f>
              <c:strCache>
                <c:ptCount val="1"/>
                <c:pt idx="0">
                  <c:v>เฉลี่ยประเทศ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accent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Sheet4!$D$7:$H$7</c:f>
              <c:numCache>
                <c:formatCode>General</c:formatCode>
                <c:ptCount val="5"/>
                <c:pt idx="0">
                  <c:v>49.33</c:v>
                </c:pt>
                <c:pt idx="1">
                  <c:v>49.18</c:v>
                </c:pt>
                <c:pt idx="2">
                  <c:v>40.309999999999995</c:v>
                </c:pt>
                <c:pt idx="3">
                  <c:v>43.47</c:v>
                </c:pt>
                <c:pt idx="4">
                  <c:v>42.59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459456"/>
        <c:axId val="103469440"/>
        <c:axId val="0"/>
      </c:bar3DChart>
      <c:catAx>
        <c:axId val="1034594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03469440"/>
        <c:crosses val="autoZero"/>
        <c:auto val="1"/>
        <c:lblAlgn val="ctr"/>
        <c:lblOffset val="100"/>
        <c:noMultiLvlLbl val="0"/>
      </c:catAx>
      <c:valAx>
        <c:axId val="103469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4594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นนทบุรี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Sheet5!$D$3:$H$3</c:f>
              <c:numCache>
                <c:formatCode>General</c:formatCode>
                <c:ptCount val="5"/>
                <c:pt idx="0">
                  <c:v>44.43</c:v>
                </c:pt>
                <c:pt idx="1">
                  <c:v>49.77</c:v>
                </c:pt>
                <c:pt idx="2">
                  <c:v>35.04</c:v>
                </c:pt>
                <c:pt idx="3">
                  <c:v>35.590000000000003</c:v>
                </c:pt>
                <c:pt idx="4">
                  <c:v>40.08</c:v>
                </c:pt>
              </c:numCache>
            </c:numRef>
          </c:val>
        </c:ser>
        <c:ser>
          <c:idx val="1"/>
          <c:order val="1"/>
          <c:tx>
            <c:strRef>
              <c:f>Sheet5!$C$4</c:f>
              <c:strCache>
                <c:ptCount val="1"/>
                <c:pt idx="0">
                  <c:v>ปทุมธานี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Sheet5!$D$4:$H$4</c:f>
              <c:numCache>
                <c:formatCode>General</c:formatCode>
                <c:ptCount val="5"/>
                <c:pt idx="0">
                  <c:v>42.879999999999995</c:v>
                </c:pt>
                <c:pt idx="1">
                  <c:v>46.660000000000004</c:v>
                </c:pt>
                <c:pt idx="2">
                  <c:v>32.25</c:v>
                </c:pt>
                <c:pt idx="3">
                  <c:v>33.309999999999995</c:v>
                </c:pt>
                <c:pt idx="4">
                  <c:v>37.760000000000005</c:v>
                </c:pt>
              </c:numCache>
            </c:numRef>
          </c:val>
        </c:ser>
        <c:ser>
          <c:idx val="2"/>
          <c:order val="2"/>
          <c:tx>
            <c:strRef>
              <c:f>Sheet5!$C$5</c:f>
              <c:strCache>
                <c:ptCount val="1"/>
                <c:pt idx="0">
                  <c:v>พระนครศรีอยุธยา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Sheet5!$D$5:$H$5</c:f>
              <c:numCache>
                <c:formatCode>0.00</c:formatCode>
                <c:ptCount val="5"/>
                <c:pt idx="0" formatCode="General">
                  <c:v>41.96</c:v>
                </c:pt>
                <c:pt idx="1">
                  <c:v>44.9</c:v>
                </c:pt>
                <c:pt idx="2">
                  <c:v>29.4</c:v>
                </c:pt>
                <c:pt idx="3" formatCode="General">
                  <c:v>31.150000000000002</c:v>
                </c:pt>
                <c:pt idx="4" formatCode="General">
                  <c:v>36.11</c:v>
                </c:pt>
              </c:numCache>
            </c:numRef>
          </c:val>
        </c:ser>
        <c:ser>
          <c:idx val="3"/>
          <c:order val="3"/>
          <c:tx>
            <c:strRef>
              <c:f>Sheet5!$C$6</c:f>
              <c:strCache>
                <c:ptCount val="1"/>
                <c:pt idx="0">
                  <c:v>สระบุรี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Sheet5!$D$6:$H$6</c:f>
              <c:numCache>
                <c:formatCode>General</c:formatCode>
                <c:ptCount val="5"/>
                <c:pt idx="0">
                  <c:v>41.36</c:v>
                </c:pt>
                <c:pt idx="1">
                  <c:v>44.349999999999994</c:v>
                </c:pt>
                <c:pt idx="2">
                  <c:v>29.04</c:v>
                </c:pt>
                <c:pt idx="3">
                  <c:v>30.36</c:v>
                </c:pt>
                <c:pt idx="4">
                  <c:v>34.949999999999996</c:v>
                </c:pt>
              </c:numCache>
            </c:numRef>
          </c:val>
        </c:ser>
        <c:ser>
          <c:idx val="4"/>
          <c:order val="4"/>
          <c:tx>
            <c:strRef>
              <c:f>Sheet5!$C$7</c:f>
              <c:strCache>
                <c:ptCount val="1"/>
                <c:pt idx="0">
                  <c:v>เฉลี่ยประเทศ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Sheet5!$D$7:$H$7</c:f>
              <c:numCache>
                <c:formatCode>General</c:formatCode>
                <c:ptCount val="5"/>
                <c:pt idx="0">
                  <c:v>42.64</c:v>
                </c:pt>
                <c:pt idx="1">
                  <c:v>46.24</c:v>
                </c:pt>
                <c:pt idx="2">
                  <c:v>30.62</c:v>
                </c:pt>
                <c:pt idx="3" formatCode="0.00">
                  <c:v>32.4</c:v>
                </c:pt>
                <c:pt idx="4">
                  <c:v>37.630000000000003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544320"/>
        <c:axId val="105558400"/>
        <c:axId val="0"/>
      </c:bar3DChart>
      <c:catAx>
        <c:axId val="105544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05558400"/>
        <c:crosses val="autoZero"/>
        <c:auto val="1"/>
        <c:lblAlgn val="ctr"/>
        <c:lblOffset val="100"/>
        <c:noMultiLvlLbl val="0"/>
      </c:catAx>
      <c:valAx>
        <c:axId val="105558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5443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Sheet6!$C$3</c:f>
              <c:strCache>
                <c:ptCount val="1"/>
                <c:pt idx="0">
                  <c:v>นนทบุรี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Sheet6!$D$3:$H$3</c:f>
              <c:numCache>
                <c:formatCode>General</c:formatCode>
                <c:ptCount val="5"/>
                <c:pt idx="0">
                  <c:v>54.01</c:v>
                </c:pt>
                <c:pt idx="1">
                  <c:v>41.33</c:v>
                </c:pt>
                <c:pt idx="2">
                  <c:v>29.610000000000003</c:v>
                </c:pt>
                <c:pt idx="3">
                  <c:v>28.939999999999998</c:v>
                </c:pt>
                <c:pt idx="4">
                  <c:v>34.54</c:v>
                </c:pt>
              </c:numCache>
            </c:numRef>
          </c:val>
        </c:ser>
        <c:ser>
          <c:idx val="1"/>
          <c:order val="1"/>
          <c:tx>
            <c:strRef>
              <c:f>Sheet6!$C$4</c:f>
              <c:strCache>
                <c:ptCount val="1"/>
                <c:pt idx="0">
                  <c:v>ปทุมธานี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Sheet6!$D$4:$H$4</c:f>
              <c:numCache>
                <c:formatCode>General</c:formatCode>
                <c:ptCount val="5"/>
                <c:pt idx="0">
                  <c:v>50.53</c:v>
                </c:pt>
                <c:pt idx="1">
                  <c:v>40.32</c:v>
                </c:pt>
                <c:pt idx="2">
                  <c:v>26.58</c:v>
                </c:pt>
                <c:pt idx="3">
                  <c:v>27.74</c:v>
                </c:pt>
                <c:pt idx="4" formatCode="0.00">
                  <c:v>33.800000000000011</c:v>
                </c:pt>
              </c:numCache>
            </c:numRef>
          </c:val>
        </c:ser>
        <c:ser>
          <c:idx val="2"/>
          <c:order val="2"/>
          <c:tx>
            <c:strRef>
              <c:f>Sheet6!$C$5</c:f>
              <c:strCache>
                <c:ptCount val="1"/>
                <c:pt idx="0">
                  <c:v>พระนครศรีอยุธยา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Sheet6!$D$5:$H$5</c:f>
              <c:numCache>
                <c:formatCode>General</c:formatCode>
                <c:ptCount val="5"/>
                <c:pt idx="0">
                  <c:v>47.96</c:v>
                </c:pt>
                <c:pt idx="1">
                  <c:v>39.25</c:v>
                </c:pt>
                <c:pt idx="2">
                  <c:v>23.38</c:v>
                </c:pt>
                <c:pt idx="3">
                  <c:v>25.41</c:v>
                </c:pt>
                <c:pt idx="4">
                  <c:v>32.260000000000005</c:v>
                </c:pt>
              </c:numCache>
            </c:numRef>
          </c:val>
        </c:ser>
        <c:ser>
          <c:idx val="3"/>
          <c:order val="3"/>
          <c:tx>
            <c:strRef>
              <c:f>Sheet6!$C$6</c:f>
              <c:strCache>
                <c:ptCount val="1"/>
                <c:pt idx="0">
                  <c:v>สระบุรี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Sheet6!$D$6:$H$6</c:f>
              <c:numCache>
                <c:formatCode>General</c:formatCode>
                <c:ptCount val="5"/>
                <c:pt idx="0">
                  <c:v>48.690000000000005</c:v>
                </c:pt>
                <c:pt idx="1">
                  <c:v>39.49</c:v>
                </c:pt>
                <c:pt idx="2">
                  <c:v>23.36</c:v>
                </c:pt>
                <c:pt idx="3">
                  <c:v>25.279999999999998</c:v>
                </c:pt>
                <c:pt idx="4">
                  <c:v>33.14</c:v>
                </c:pt>
              </c:numCache>
            </c:numRef>
          </c:val>
        </c:ser>
        <c:ser>
          <c:idx val="4"/>
          <c:order val="4"/>
          <c:tx>
            <c:strRef>
              <c:f>Sheet6!$C$7</c:f>
              <c:strCache>
                <c:ptCount val="1"/>
                <c:pt idx="0">
                  <c:v>เฉลี่ยประเทศ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Sheet6!$D$1:$H$1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Sheet6!$D$7:$H$7</c:f>
              <c:numCache>
                <c:formatCode>0.00</c:formatCode>
                <c:ptCount val="5"/>
                <c:pt idx="0" formatCode="General">
                  <c:v>49.36</c:v>
                </c:pt>
                <c:pt idx="1">
                  <c:v>39.700000000000003</c:v>
                </c:pt>
                <c:pt idx="2" formatCode="General">
                  <c:v>24.979999999999997</c:v>
                </c:pt>
                <c:pt idx="3" formatCode="General">
                  <c:v>26.59</c:v>
                </c:pt>
                <c:pt idx="4">
                  <c:v>33.4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359232"/>
        <c:axId val="85377408"/>
        <c:axId val="0"/>
      </c:bar3DChart>
      <c:catAx>
        <c:axId val="85359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85377408"/>
        <c:crosses val="autoZero"/>
        <c:auto val="1"/>
        <c:lblAlgn val="ctr"/>
        <c:lblOffset val="100"/>
        <c:noMultiLvlLbl val="0"/>
      </c:catAx>
      <c:valAx>
        <c:axId val="8537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359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889936730676651"/>
          <c:y val="8.398869673194885E-2"/>
          <c:w val="0.68220126538646708"/>
          <c:h val="5.613918860461279E-2"/>
        </c:manualLayout>
      </c:layout>
      <c:overlay val="0"/>
      <c:txPr>
        <a:bodyPr/>
        <a:lstStyle/>
        <a:p>
          <a:pPr>
            <a:defRPr sz="14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E15B7-5A2C-46CF-BA60-306016F427C3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BFD4547-3ECE-4E42-9BC6-8144DA7A1C36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คณะ</a:t>
          </a:r>
          <a:b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ทำงานชุดย่อย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C5425A-3097-4A5B-8EBC-64983D5F0FFC}" type="parTrans" cxnId="{9525870C-2AEA-490B-80F4-F32AD5DE1FD5}">
      <dgm:prSet/>
      <dgm:spPr/>
      <dgm:t>
        <a:bodyPr/>
        <a:lstStyle/>
        <a:p>
          <a:endParaRPr lang="th-TH"/>
        </a:p>
      </dgm:t>
    </dgm:pt>
    <dgm:pt modelId="{11D3DAF0-2981-4E1E-B42D-D5A0693843E0}" type="sibTrans" cxnId="{9525870C-2AEA-490B-80F4-F32AD5DE1FD5}">
      <dgm:prSet/>
      <dgm:spPr/>
      <dgm:t>
        <a:bodyPr/>
        <a:lstStyle/>
        <a:p>
          <a:endParaRPr lang="th-TH"/>
        </a:p>
      </dgm:t>
    </dgm:pt>
    <dgm:pt modelId="{B96C1AF2-3A98-4F02-BF2B-AA30E1D82A45}">
      <dgm:prSet phldrT="[Text]" custT="1"/>
      <dgm:spPr/>
      <dgm:t>
        <a:bodyPr/>
        <a:lstStyle/>
        <a:p>
          <a:r>
            <a:rPr lang="th-TH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th-TH" sz="5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DFF87C-25EE-4625-8A1B-79DFC52C6296}" type="parTrans" cxnId="{10A3C016-EF56-4B38-B29F-AEC64B0BED61}">
      <dgm:prSet/>
      <dgm:spPr/>
      <dgm:t>
        <a:bodyPr/>
        <a:lstStyle/>
        <a:p>
          <a:endParaRPr lang="th-TH"/>
        </a:p>
      </dgm:t>
    </dgm:pt>
    <dgm:pt modelId="{F0764445-9F73-4DF8-B7A1-B01C5CE7AFA6}" type="sibTrans" cxnId="{10A3C016-EF56-4B38-B29F-AEC64B0BED61}">
      <dgm:prSet/>
      <dgm:spPr/>
      <dgm:t>
        <a:bodyPr/>
        <a:lstStyle/>
        <a:p>
          <a:endParaRPr lang="th-TH"/>
        </a:p>
      </dgm:t>
    </dgm:pt>
    <dgm:pt modelId="{6E46493B-35F5-45C2-9AEE-C86A8502DBE8}">
      <dgm:prSet phldrT="[Text]" custT="1"/>
      <dgm:spPr/>
      <dgm:t>
        <a:bodyPr/>
        <a:lstStyle/>
        <a:p>
          <a:r>
            <a:rPr lang="th-TH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th-TH" sz="5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78C0F-4C88-43CF-8C73-4FE71002E79B}" type="parTrans" cxnId="{48DE8AB1-5689-4086-AF5E-98D7AA48AC21}">
      <dgm:prSet/>
      <dgm:spPr/>
      <dgm:t>
        <a:bodyPr/>
        <a:lstStyle/>
        <a:p>
          <a:endParaRPr lang="th-TH"/>
        </a:p>
      </dgm:t>
    </dgm:pt>
    <dgm:pt modelId="{8B66F803-41E3-40CE-9304-B73C200C881F}" type="sibTrans" cxnId="{48DE8AB1-5689-4086-AF5E-98D7AA48AC21}">
      <dgm:prSet/>
      <dgm:spPr/>
      <dgm:t>
        <a:bodyPr/>
        <a:lstStyle/>
        <a:p>
          <a:endParaRPr lang="th-TH"/>
        </a:p>
      </dgm:t>
    </dgm:pt>
    <dgm:pt modelId="{074BC0D1-81F9-49C5-904F-945C92DB6FD0}">
      <dgm:prSet phldrT="[Text]" custT="1"/>
      <dgm:spPr/>
      <dgm:t>
        <a:bodyPr/>
        <a:lstStyle/>
        <a:p>
          <a:r>
            <a:rPr lang="th-TH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th-TH" sz="5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1B221-6C87-47C0-8F33-3154C0E89359}" type="parTrans" cxnId="{1B7CA43B-BB67-4541-ADED-43744BAFEB8F}">
      <dgm:prSet/>
      <dgm:spPr/>
      <dgm:t>
        <a:bodyPr/>
        <a:lstStyle/>
        <a:p>
          <a:endParaRPr lang="th-TH"/>
        </a:p>
      </dgm:t>
    </dgm:pt>
    <dgm:pt modelId="{771C1124-C238-41A1-8524-094EDFAA75B6}" type="sibTrans" cxnId="{1B7CA43B-BB67-4541-ADED-43744BAFEB8F}">
      <dgm:prSet/>
      <dgm:spPr/>
      <dgm:t>
        <a:bodyPr/>
        <a:lstStyle/>
        <a:p>
          <a:endParaRPr lang="th-TH"/>
        </a:p>
      </dgm:t>
    </dgm:pt>
    <dgm:pt modelId="{60F87D2A-237D-42DB-9E06-5B3B1A2C8F44}">
      <dgm:prSet phldrT="[Text]" custT="1"/>
      <dgm:spPr/>
      <dgm:t>
        <a:bodyPr/>
        <a:lstStyle/>
        <a:p>
          <a:r>
            <a:rPr lang="th-TH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th-TH" sz="5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64C12-1604-4B90-A4DA-A68452D5888D}" type="parTrans" cxnId="{3D594556-467A-4715-A5B3-A0D33A7A4A1F}">
      <dgm:prSet/>
      <dgm:spPr/>
      <dgm:t>
        <a:bodyPr/>
        <a:lstStyle/>
        <a:p>
          <a:endParaRPr lang="th-TH"/>
        </a:p>
      </dgm:t>
    </dgm:pt>
    <dgm:pt modelId="{A4A03056-41F3-4C11-BA0B-AD5AA649A6A0}" type="sibTrans" cxnId="{3D594556-467A-4715-A5B3-A0D33A7A4A1F}">
      <dgm:prSet/>
      <dgm:spPr/>
      <dgm:t>
        <a:bodyPr/>
        <a:lstStyle/>
        <a:p>
          <a:endParaRPr lang="th-TH"/>
        </a:p>
      </dgm:t>
    </dgm:pt>
    <dgm:pt modelId="{11D0D6CA-26C8-469A-8FE7-8800847B78EC}">
      <dgm:prSet phldrT="[Text]" custT="1"/>
      <dgm:spPr/>
      <dgm:t>
        <a:bodyPr/>
        <a:lstStyle/>
        <a:p>
          <a:r>
            <a:rPr lang="th-TH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th-TH" sz="5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4204ED-B7BD-49FC-803E-D43BB9C77077}" type="parTrans" cxnId="{67034B87-9980-4BC5-A33D-D9368404E5BE}">
      <dgm:prSet/>
      <dgm:spPr/>
      <dgm:t>
        <a:bodyPr/>
        <a:lstStyle/>
        <a:p>
          <a:endParaRPr lang="th-TH"/>
        </a:p>
      </dgm:t>
    </dgm:pt>
    <dgm:pt modelId="{AD206BAD-0F74-4E7A-8A98-8F5858DAA540}" type="sibTrans" cxnId="{67034B87-9980-4BC5-A33D-D9368404E5BE}">
      <dgm:prSet/>
      <dgm:spPr/>
      <dgm:t>
        <a:bodyPr/>
        <a:lstStyle/>
        <a:p>
          <a:endParaRPr lang="th-TH"/>
        </a:p>
      </dgm:t>
    </dgm:pt>
    <dgm:pt modelId="{D7E08B09-6091-41AA-83FD-420A7819FA87}" type="pres">
      <dgm:prSet presAssocID="{605E15B7-5A2C-46CF-BA60-306016F427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B1EB9EF-6653-4994-BCC1-D5CD1BA7D900}" type="pres">
      <dgm:prSet presAssocID="{3BFD4547-3ECE-4E42-9BC6-8144DA7A1C36}" presName="centerShape" presStyleLbl="node0" presStyleIdx="0" presStyleCnt="1"/>
      <dgm:spPr/>
      <dgm:t>
        <a:bodyPr/>
        <a:lstStyle/>
        <a:p>
          <a:endParaRPr lang="th-TH"/>
        </a:p>
      </dgm:t>
    </dgm:pt>
    <dgm:pt modelId="{9C2D5864-0B28-4060-8C13-340239EF6099}" type="pres">
      <dgm:prSet presAssocID="{B96C1AF2-3A98-4F02-BF2B-AA30E1D82A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B2EC26-A053-4D8C-AE9F-5B752D76828A}" type="pres">
      <dgm:prSet presAssocID="{B96C1AF2-3A98-4F02-BF2B-AA30E1D82A45}" presName="dummy" presStyleCnt="0"/>
      <dgm:spPr/>
    </dgm:pt>
    <dgm:pt modelId="{3618267A-1933-476B-B563-B648404D72E3}" type="pres">
      <dgm:prSet presAssocID="{F0764445-9F73-4DF8-B7A1-B01C5CE7AFA6}" presName="sibTrans" presStyleLbl="sibTrans2D1" presStyleIdx="0" presStyleCnt="5"/>
      <dgm:spPr/>
      <dgm:t>
        <a:bodyPr/>
        <a:lstStyle/>
        <a:p>
          <a:endParaRPr lang="th-TH"/>
        </a:p>
      </dgm:t>
    </dgm:pt>
    <dgm:pt modelId="{308D8EAC-A9EF-4540-A04D-707B8CA6C443}" type="pres">
      <dgm:prSet presAssocID="{6E46493B-35F5-45C2-9AEE-C86A8502DB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333DA3-C179-45BB-80C7-59140F2EAD0D}" type="pres">
      <dgm:prSet presAssocID="{6E46493B-35F5-45C2-9AEE-C86A8502DBE8}" presName="dummy" presStyleCnt="0"/>
      <dgm:spPr/>
    </dgm:pt>
    <dgm:pt modelId="{461C16B2-4009-435D-9588-A1004E6B2DD2}" type="pres">
      <dgm:prSet presAssocID="{8B66F803-41E3-40CE-9304-B73C200C881F}" presName="sibTrans" presStyleLbl="sibTrans2D1" presStyleIdx="1" presStyleCnt="5"/>
      <dgm:spPr/>
      <dgm:t>
        <a:bodyPr/>
        <a:lstStyle/>
        <a:p>
          <a:endParaRPr lang="th-TH"/>
        </a:p>
      </dgm:t>
    </dgm:pt>
    <dgm:pt modelId="{AD128E31-44AB-45EB-9FB2-4E1C35234F04}" type="pres">
      <dgm:prSet presAssocID="{074BC0D1-81F9-49C5-904F-945C92DB6FD0}" presName="node" presStyleLbl="node1" presStyleIdx="2" presStyleCnt="5" custRadScaleRad="99237" custRadScaleInc="11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B9F5BA-D41B-4A55-B9E0-CE2F2376908B}" type="pres">
      <dgm:prSet presAssocID="{074BC0D1-81F9-49C5-904F-945C92DB6FD0}" presName="dummy" presStyleCnt="0"/>
      <dgm:spPr/>
    </dgm:pt>
    <dgm:pt modelId="{B5F2FDEA-4546-46E9-875A-09873CF625D2}" type="pres">
      <dgm:prSet presAssocID="{771C1124-C238-41A1-8524-094EDFAA75B6}" presName="sibTrans" presStyleLbl="sibTrans2D1" presStyleIdx="2" presStyleCnt="5"/>
      <dgm:spPr/>
      <dgm:t>
        <a:bodyPr/>
        <a:lstStyle/>
        <a:p>
          <a:endParaRPr lang="th-TH"/>
        </a:p>
      </dgm:t>
    </dgm:pt>
    <dgm:pt modelId="{46A73D7A-FF31-4A60-9A0F-B5743ED485AD}" type="pres">
      <dgm:prSet presAssocID="{60F87D2A-237D-42DB-9E06-5B3B1A2C8F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142B0F-C735-47E5-AAFA-0D11BBB92995}" type="pres">
      <dgm:prSet presAssocID="{60F87D2A-237D-42DB-9E06-5B3B1A2C8F44}" presName="dummy" presStyleCnt="0"/>
      <dgm:spPr/>
    </dgm:pt>
    <dgm:pt modelId="{8E68D898-890F-449B-A5E8-556B3696392E}" type="pres">
      <dgm:prSet presAssocID="{A4A03056-41F3-4C11-BA0B-AD5AA649A6A0}" presName="sibTrans" presStyleLbl="sibTrans2D1" presStyleIdx="3" presStyleCnt="5"/>
      <dgm:spPr/>
      <dgm:t>
        <a:bodyPr/>
        <a:lstStyle/>
        <a:p>
          <a:endParaRPr lang="th-TH"/>
        </a:p>
      </dgm:t>
    </dgm:pt>
    <dgm:pt modelId="{955F3A54-8156-4774-AC4B-7134F45046AD}" type="pres">
      <dgm:prSet presAssocID="{11D0D6CA-26C8-469A-8FE7-8800847B78EC}" presName="node" presStyleLbl="node1" presStyleIdx="4" presStyleCnt="5" custRadScaleRad="100712" custRadScaleInc="-38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6EE2F6-1AB1-437D-A1E4-09658D71AAA5}" type="pres">
      <dgm:prSet presAssocID="{11D0D6CA-26C8-469A-8FE7-8800847B78EC}" presName="dummy" presStyleCnt="0"/>
      <dgm:spPr/>
    </dgm:pt>
    <dgm:pt modelId="{C23E7498-1A8D-47EA-9F94-E32CE5F05DF1}" type="pres">
      <dgm:prSet presAssocID="{AD206BAD-0F74-4E7A-8A98-8F5858DAA540}" presName="sibTrans" presStyleLbl="sibTrans2D1" presStyleIdx="4" presStyleCnt="5"/>
      <dgm:spPr/>
      <dgm:t>
        <a:bodyPr/>
        <a:lstStyle/>
        <a:p>
          <a:endParaRPr lang="th-TH"/>
        </a:p>
      </dgm:t>
    </dgm:pt>
  </dgm:ptLst>
  <dgm:cxnLst>
    <dgm:cxn modelId="{AC681A77-D446-44DA-987C-ADAE67E72EE5}" type="presOf" srcId="{11D0D6CA-26C8-469A-8FE7-8800847B78EC}" destId="{955F3A54-8156-4774-AC4B-7134F45046AD}" srcOrd="0" destOrd="0" presId="urn:microsoft.com/office/officeart/2005/8/layout/radial6"/>
    <dgm:cxn modelId="{1B7CA43B-BB67-4541-ADED-43744BAFEB8F}" srcId="{3BFD4547-3ECE-4E42-9BC6-8144DA7A1C36}" destId="{074BC0D1-81F9-49C5-904F-945C92DB6FD0}" srcOrd="2" destOrd="0" parTransId="{A5E1B221-6C87-47C0-8F33-3154C0E89359}" sibTransId="{771C1124-C238-41A1-8524-094EDFAA75B6}"/>
    <dgm:cxn modelId="{5709342F-F133-4507-B4A7-57CDDC5F5CAE}" type="presOf" srcId="{074BC0D1-81F9-49C5-904F-945C92DB6FD0}" destId="{AD128E31-44AB-45EB-9FB2-4E1C35234F04}" srcOrd="0" destOrd="0" presId="urn:microsoft.com/office/officeart/2005/8/layout/radial6"/>
    <dgm:cxn modelId="{2EAD25C9-FF10-4E04-B1CE-8814E64C4076}" type="presOf" srcId="{A4A03056-41F3-4C11-BA0B-AD5AA649A6A0}" destId="{8E68D898-890F-449B-A5E8-556B3696392E}" srcOrd="0" destOrd="0" presId="urn:microsoft.com/office/officeart/2005/8/layout/radial6"/>
    <dgm:cxn modelId="{5D0FF06E-E656-47D0-B0BB-4EA0AF2F9210}" type="presOf" srcId="{3BFD4547-3ECE-4E42-9BC6-8144DA7A1C36}" destId="{BB1EB9EF-6653-4994-BCC1-D5CD1BA7D900}" srcOrd="0" destOrd="0" presId="urn:microsoft.com/office/officeart/2005/8/layout/radial6"/>
    <dgm:cxn modelId="{243186D2-6EE0-4C7C-AA45-B1A691FE4F25}" type="presOf" srcId="{6E46493B-35F5-45C2-9AEE-C86A8502DBE8}" destId="{308D8EAC-A9EF-4540-A04D-707B8CA6C443}" srcOrd="0" destOrd="0" presId="urn:microsoft.com/office/officeart/2005/8/layout/radial6"/>
    <dgm:cxn modelId="{3A61B549-194E-4498-A8C5-2A07C7FE072A}" type="presOf" srcId="{605E15B7-5A2C-46CF-BA60-306016F427C3}" destId="{D7E08B09-6091-41AA-83FD-420A7819FA87}" srcOrd="0" destOrd="0" presId="urn:microsoft.com/office/officeart/2005/8/layout/radial6"/>
    <dgm:cxn modelId="{818A0DE3-863D-4C3D-8087-C18A62E6B5D1}" type="presOf" srcId="{8B66F803-41E3-40CE-9304-B73C200C881F}" destId="{461C16B2-4009-435D-9588-A1004E6B2DD2}" srcOrd="0" destOrd="0" presId="urn:microsoft.com/office/officeart/2005/8/layout/radial6"/>
    <dgm:cxn modelId="{9BD657C5-B9CD-4DB8-A89A-55E6A422DB39}" type="presOf" srcId="{F0764445-9F73-4DF8-B7A1-B01C5CE7AFA6}" destId="{3618267A-1933-476B-B563-B648404D72E3}" srcOrd="0" destOrd="0" presId="urn:microsoft.com/office/officeart/2005/8/layout/radial6"/>
    <dgm:cxn modelId="{83C92C92-6368-48D9-9DC8-E784C629CDCF}" type="presOf" srcId="{60F87D2A-237D-42DB-9E06-5B3B1A2C8F44}" destId="{46A73D7A-FF31-4A60-9A0F-B5743ED485AD}" srcOrd="0" destOrd="0" presId="urn:microsoft.com/office/officeart/2005/8/layout/radial6"/>
    <dgm:cxn modelId="{A13ECFED-5A7C-47F9-9957-52792FE0C7CA}" type="presOf" srcId="{771C1124-C238-41A1-8524-094EDFAA75B6}" destId="{B5F2FDEA-4546-46E9-875A-09873CF625D2}" srcOrd="0" destOrd="0" presId="urn:microsoft.com/office/officeart/2005/8/layout/radial6"/>
    <dgm:cxn modelId="{9525870C-2AEA-490B-80F4-F32AD5DE1FD5}" srcId="{605E15B7-5A2C-46CF-BA60-306016F427C3}" destId="{3BFD4547-3ECE-4E42-9BC6-8144DA7A1C36}" srcOrd="0" destOrd="0" parTransId="{A5C5425A-3097-4A5B-8EBC-64983D5F0FFC}" sibTransId="{11D3DAF0-2981-4E1E-B42D-D5A0693843E0}"/>
    <dgm:cxn modelId="{3D594556-467A-4715-A5B3-A0D33A7A4A1F}" srcId="{3BFD4547-3ECE-4E42-9BC6-8144DA7A1C36}" destId="{60F87D2A-237D-42DB-9E06-5B3B1A2C8F44}" srcOrd="3" destOrd="0" parTransId="{60B64C12-1604-4B90-A4DA-A68452D5888D}" sibTransId="{A4A03056-41F3-4C11-BA0B-AD5AA649A6A0}"/>
    <dgm:cxn modelId="{10A3C016-EF56-4B38-B29F-AEC64B0BED61}" srcId="{3BFD4547-3ECE-4E42-9BC6-8144DA7A1C36}" destId="{B96C1AF2-3A98-4F02-BF2B-AA30E1D82A45}" srcOrd="0" destOrd="0" parTransId="{1CDFF87C-25EE-4625-8A1B-79DFC52C6296}" sibTransId="{F0764445-9F73-4DF8-B7A1-B01C5CE7AFA6}"/>
    <dgm:cxn modelId="{67034B87-9980-4BC5-A33D-D9368404E5BE}" srcId="{3BFD4547-3ECE-4E42-9BC6-8144DA7A1C36}" destId="{11D0D6CA-26C8-469A-8FE7-8800847B78EC}" srcOrd="4" destOrd="0" parTransId="{974204ED-B7BD-49FC-803E-D43BB9C77077}" sibTransId="{AD206BAD-0F74-4E7A-8A98-8F5858DAA540}"/>
    <dgm:cxn modelId="{2889CE02-A79A-4F0A-BE4C-8D0BF0D9B664}" type="presOf" srcId="{B96C1AF2-3A98-4F02-BF2B-AA30E1D82A45}" destId="{9C2D5864-0B28-4060-8C13-340239EF6099}" srcOrd="0" destOrd="0" presId="urn:microsoft.com/office/officeart/2005/8/layout/radial6"/>
    <dgm:cxn modelId="{48DE8AB1-5689-4086-AF5E-98D7AA48AC21}" srcId="{3BFD4547-3ECE-4E42-9BC6-8144DA7A1C36}" destId="{6E46493B-35F5-45C2-9AEE-C86A8502DBE8}" srcOrd="1" destOrd="0" parTransId="{74878C0F-4C88-43CF-8C73-4FE71002E79B}" sibTransId="{8B66F803-41E3-40CE-9304-B73C200C881F}"/>
    <dgm:cxn modelId="{699742C3-2172-4D08-A067-3FF242EF3127}" type="presOf" srcId="{AD206BAD-0F74-4E7A-8A98-8F5858DAA540}" destId="{C23E7498-1A8D-47EA-9F94-E32CE5F05DF1}" srcOrd="0" destOrd="0" presId="urn:microsoft.com/office/officeart/2005/8/layout/radial6"/>
    <dgm:cxn modelId="{374185DF-477A-46FC-96AC-0B42AFA52FAB}" type="presParOf" srcId="{D7E08B09-6091-41AA-83FD-420A7819FA87}" destId="{BB1EB9EF-6653-4994-BCC1-D5CD1BA7D900}" srcOrd="0" destOrd="0" presId="urn:microsoft.com/office/officeart/2005/8/layout/radial6"/>
    <dgm:cxn modelId="{A8DD048A-40DF-4CB1-8AF1-C868298FD484}" type="presParOf" srcId="{D7E08B09-6091-41AA-83FD-420A7819FA87}" destId="{9C2D5864-0B28-4060-8C13-340239EF6099}" srcOrd="1" destOrd="0" presId="urn:microsoft.com/office/officeart/2005/8/layout/radial6"/>
    <dgm:cxn modelId="{E29239D2-0591-42A5-BDA4-DB85F235261C}" type="presParOf" srcId="{D7E08B09-6091-41AA-83FD-420A7819FA87}" destId="{BDB2EC26-A053-4D8C-AE9F-5B752D76828A}" srcOrd="2" destOrd="0" presId="urn:microsoft.com/office/officeart/2005/8/layout/radial6"/>
    <dgm:cxn modelId="{6BDED810-F831-42F5-90CB-56E08F9E353C}" type="presParOf" srcId="{D7E08B09-6091-41AA-83FD-420A7819FA87}" destId="{3618267A-1933-476B-B563-B648404D72E3}" srcOrd="3" destOrd="0" presId="urn:microsoft.com/office/officeart/2005/8/layout/radial6"/>
    <dgm:cxn modelId="{B91E17A3-8003-4144-9250-70BC83803592}" type="presParOf" srcId="{D7E08B09-6091-41AA-83FD-420A7819FA87}" destId="{308D8EAC-A9EF-4540-A04D-707B8CA6C443}" srcOrd="4" destOrd="0" presId="urn:microsoft.com/office/officeart/2005/8/layout/radial6"/>
    <dgm:cxn modelId="{BDAA6973-6830-4690-AFF9-C455CD92D9C2}" type="presParOf" srcId="{D7E08B09-6091-41AA-83FD-420A7819FA87}" destId="{EB333DA3-C179-45BB-80C7-59140F2EAD0D}" srcOrd="5" destOrd="0" presId="urn:microsoft.com/office/officeart/2005/8/layout/radial6"/>
    <dgm:cxn modelId="{BE844C97-8755-459A-8494-15523663E0A2}" type="presParOf" srcId="{D7E08B09-6091-41AA-83FD-420A7819FA87}" destId="{461C16B2-4009-435D-9588-A1004E6B2DD2}" srcOrd="6" destOrd="0" presId="urn:microsoft.com/office/officeart/2005/8/layout/radial6"/>
    <dgm:cxn modelId="{6071A44C-F1F0-483D-A485-F73C4BDAC40B}" type="presParOf" srcId="{D7E08B09-6091-41AA-83FD-420A7819FA87}" destId="{AD128E31-44AB-45EB-9FB2-4E1C35234F04}" srcOrd="7" destOrd="0" presId="urn:microsoft.com/office/officeart/2005/8/layout/radial6"/>
    <dgm:cxn modelId="{30687793-3EB0-411E-B218-0EFD0362D6AD}" type="presParOf" srcId="{D7E08B09-6091-41AA-83FD-420A7819FA87}" destId="{FAB9F5BA-D41B-4A55-B9E0-CE2F2376908B}" srcOrd="8" destOrd="0" presId="urn:microsoft.com/office/officeart/2005/8/layout/radial6"/>
    <dgm:cxn modelId="{31CFEF7F-5703-4E84-B95A-A518DD8E141E}" type="presParOf" srcId="{D7E08B09-6091-41AA-83FD-420A7819FA87}" destId="{B5F2FDEA-4546-46E9-875A-09873CF625D2}" srcOrd="9" destOrd="0" presId="urn:microsoft.com/office/officeart/2005/8/layout/radial6"/>
    <dgm:cxn modelId="{233EF6B8-BD7A-456B-932E-3EA61BE0A460}" type="presParOf" srcId="{D7E08B09-6091-41AA-83FD-420A7819FA87}" destId="{46A73D7A-FF31-4A60-9A0F-B5743ED485AD}" srcOrd="10" destOrd="0" presId="urn:microsoft.com/office/officeart/2005/8/layout/radial6"/>
    <dgm:cxn modelId="{3BFC9B03-69FE-4267-8923-5EA89A5921CB}" type="presParOf" srcId="{D7E08B09-6091-41AA-83FD-420A7819FA87}" destId="{F1142B0F-C735-47E5-AAFA-0D11BBB92995}" srcOrd="11" destOrd="0" presId="urn:microsoft.com/office/officeart/2005/8/layout/radial6"/>
    <dgm:cxn modelId="{BDF620C1-0F4A-4619-BE1D-0A79D059D00C}" type="presParOf" srcId="{D7E08B09-6091-41AA-83FD-420A7819FA87}" destId="{8E68D898-890F-449B-A5E8-556B3696392E}" srcOrd="12" destOrd="0" presId="urn:microsoft.com/office/officeart/2005/8/layout/radial6"/>
    <dgm:cxn modelId="{B79C4623-A1F7-413C-BF9B-5FD46BE0A6F3}" type="presParOf" srcId="{D7E08B09-6091-41AA-83FD-420A7819FA87}" destId="{955F3A54-8156-4774-AC4B-7134F45046AD}" srcOrd="13" destOrd="0" presId="urn:microsoft.com/office/officeart/2005/8/layout/radial6"/>
    <dgm:cxn modelId="{8B8E09FA-1CC6-4F84-A866-6FA9BC8B4675}" type="presParOf" srcId="{D7E08B09-6091-41AA-83FD-420A7819FA87}" destId="{306EE2F6-1AB1-437D-A1E4-09658D71AAA5}" srcOrd="14" destOrd="0" presId="urn:microsoft.com/office/officeart/2005/8/layout/radial6"/>
    <dgm:cxn modelId="{1972E5BE-3A9C-42F0-8BC8-FBC8F944E1A1}" type="presParOf" srcId="{D7E08B09-6091-41AA-83FD-420A7819FA87}" destId="{C23E7498-1A8D-47EA-9F94-E32CE5F05DF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E950E-9F71-4B44-A252-2E3F76492E44}" type="doc">
      <dgm:prSet loTypeId="urn:microsoft.com/office/officeart/2005/8/layout/hProcess7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6592D622-3F59-4377-8D9E-8C5CB3D618C2}">
      <dgm:prSet phldrT="[ข้อความ]"/>
      <dgm:spPr/>
      <dgm:t>
        <a:bodyPr/>
        <a:lstStyle/>
        <a:p>
          <a:r>
            <a:rPr lang="th-TH" dirty="0" smtClean="0"/>
            <a:t> </a:t>
          </a:r>
          <a:endParaRPr lang="th-TH" dirty="0"/>
        </a:p>
      </dgm:t>
    </dgm:pt>
    <dgm:pt modelId="{43236C73-8410-4682-A9FA-E8631D42C953}" type="parTrans" cxnId="{185ED8E8-AB18-4CCA-8228-D9CE78D21D77}">
      <dgm:prSet/>
      <dgm:spPr/>
      <dgm:t>
        <a:bodyPr/>
        <a:lstStyle/>
        <a:p>
          <a:endParaRPr lang="th-TH"/>
        </a:p>
      </dgm:t>
    </dgm:pt>
    <dgm:pt modelId="{3C9BF159-4CDA-453D-90F2-49346FABB635}" type="sibTrans" cxnId="{185ED8E8-AB18-4CCA-8228-D9CE78D21D77}">
      <dgm:prSet/>
      <dgm:spPr/>
      <dgm:t>
        <a:bodyPr/>
        <a:lstStyle/>
        <a:p>
          <a:endParaRPr lang="th-TH"/>
        </a:p>
      </dgm:t>
    </dgm:pt>
    <dgm:pt modelId="{C31CD0E0-1EFB-4107-BDAD-BE9874D4C217}">
      <dgm:prSet phldrT="[ข้อความ]" custT="1"/>
      <dgm:spPr/>
      <dgm:t>
        <a:bodyPr anchor="ctr"/>
        <a:lstStyle/>
        <a:p>
          <a:pPr algn="ctr"/>
          <a:r>
            <a:rPr lang="th-TH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ต้องมี</a:t>
          </a:r>
          <a:br>
            <a:rPr lang="th-TH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ธรรมาภิบาล</a:t>
          </a:r>
          <a:endParaRPr lang="th-TH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43720-0D69-437B-83EC-073D13956685}" type="parTrans" cxnId="{61248992-FE35-4331-8C0A-510B4A5B49F1}">
      <dgm:prSet/>
      <dgm:spPr/>
      <dgm:t>
        <a:bodyPr/>
        <a:lstStyle/>
        <a:p>
          <a:endParaRPr lang="th-TH"/>
        </a:p>
      </dgm:t>
    </dgm:pt>
    <dgm:pt modelId="{9D254E95-9E40-454F-92F5-E6DD710A0B72}" type="sibTrans" cxnId="{61248992-FE35-4331-8C0A-510B4A5B49F1}">
      <dgm:prSet/>
      <dgm:spPr/>
      <dgm:t>
        <a:bodyPr/>
        <a:lstStyle/>
        <a:p>
          <a:endParaRPr lang="th-TH"/>
        </a:p>
      </dgm:t>
    </dgm:pt>
    <dgm:pt modelId="{11F3E9B9-3356-4DB0-B82A-AF2437B6A98B}">
      <dgm:prSet phldrT="[ข้อความ]"/>
      <dgm:spPr/>
      <dgm:t>
        <a:bodyPr/>
        <a:lstStyle/>
        <a:p>
          <a:r>
            <a:rPr lang="th-TH" dirty="0" smtClean="0"/>
            <a:t> </a:t>
          </a:r>
          <a:endParaRPr lang="th-TH" dirty="0"/>
        </a:p>
      </dgm:t>
    </dgm:pt>
    <dgm:pt modelId="{1ABCE96A-7F7D-4850-A5B8-F596719C400F}" type="parTrans" cxnId="{313BFCC3-6601-48B0-843B-50B3DD7914FB}">
      <dgm:prSet/>
      <dgm:spPr/>
      <dgm:t>
        <a:bodyPr/>
        <a:lstStyle/>
        <a:p>
          <a:endParaRPr lang="th-TH"/>
        </a:p>
      </dgm:t>
    </dgm:pt>
    <dgm:pt modelId="{A173D3BD-12B0-4EAD-9DA5-5F8B1D41CDC7}" type="sibTrans" cxnId="{313BFCC3-6601-48B0-843B-50B3DD7914FB}">
      <dgm:prSet/>
      <dgm:spPr/>
      <dgm:t>
        <a:bodyPr/>
        <a:lstStyle/>
        <a:p>
          <a:endParaRPr lang="th-TH"/>
        </a:p>
      </dgm:t>
    </dgm:pt>
    <dgm:pt modelId="{62627F5F-965E-4807-815F-088A158DF63D}">
      <dgm:prSet phldrT="[ข้อความ]" custT="1"/>
      <dgm:spPr/>
      <dgm:t>
        <a:bodyPr anchor="ctr"/>
        <a:lstStyle/>
        <a:p>
          <a:r>
            <a: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ต้องทุ่มเท</a:t>
          </a:r>
          <a:endParaRPr lang="th-TH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950A25-B4F6-4579-B6D8-7A837471BFB7}" type="parTrans" cxnId="{91FEF9CC-21B1-4810-B6F9-B95D7DD7AF0E}">
      <dgm:prSet/>
      <dgm:spPr/>
      <dgm:t>
        <a:bodyPr/>
        <a:lstStyle/>
        <a:p>
          <a:endParaRPr lang="th-TH"/>
        </a:p>
      </dgm:t>
    </dgm:pt>
    <dgm:pt modelId="{6E9EC37E-DFDD-4367-A9F6-98790FE8B500}" type="sibTrans" cxnId="{91FEF9CC-21B1-4810-B6F9-B95D7DD7AF0E}">
      <dgm:prSet/>
      <dgm:spPr/>
      <dgm:t>
        <a:bodyPr/>
        <a:lstStyle/>
        <a:p>
          <a:endParaRPr lang="th-TH"/>
        </a:p>
      </dgm:t>
    </dgm:pt>
    <dgm:pt modelId="{0531CE6C-6609-4EB5-BC24-54B7A992601B}">
      <dgm:prSet phldrT="[ข้อความ]"/>
      <dgm:spPr/>
      <dgm:t>
        <a:bodyPr anchor="ctr"/>
        <a:lstStyle/>
        <a:p>
          <a:pPr algn="ctr"/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Infrastructure</a:t>
          </a:r>
        </a:p>
        <a:p>
          <a:pPr algn="ctr"/>
          <a:endParaRPr lang="en-US" b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61138-266E-480A-A747-18F36C6CF6AD}" type="parTrans" cxnId="{D0277A0D-B36E-4999-AB20-EFC8A07BA579}">
      <dgm:prSet/>
      <dgm:spPr/>
      <dgm:t>
        <a:bodyPr/>
        <a:lstStyle/>
        <a:p>
          <a:endParaRPr lang="th-TH"/>
        </a:p>
      </dgm:t>
    </dgm:pt>
    <dgm:pt modelId="{BCC3050C-1020-4C0F-9F94-2DB6CCE01D5E}" type="sibTrans" cxnId="{D0277A0D-B36E-4999-AB20-EFC8A07BA579}">
      <dgm:prSet/>
      <dgm:spPr/>
      <dgm:t>
        <a:bodyPr/>
        <a:lstStyle/>
        <a:p>
          <a:endParaRPr lang="th-TH"/>
        </a:p>
      </dgm:t>
    </dgm:pt>
    <dgm:pt modelId="{889C2C05-833B-43D0-AA87-F7248C4A85F1}">
      <dgm:prSet phldrT="[ข้อความ]"/>
      <dgm:spPr/>
      <dgm:t>
        <a:bodyPr/>
        <a:lstStyle/>
        <a:p>
          <a:endParaRPr lang="th-TH" dirty="0"/>
        </a:p>
      </dgm:t>
    </dgm:pt>
    <dgm:pt modelId="{B9A0F88B-C0E2-4BF0-BCA3-5867E72A8A30}" type="parTrans" cxnId="{1E35CE47-A63D-414C-9690-180473C4EE6B}">
      <dgm:prSet/>
      <dgm:spPr/>
      <dgm:t>
        <a:bodyPr/>
        <a:lstStyle/>
        <a:p>
          <a:endParaRPr lang="th-TH"/>
        </a:p>
      </dgm:t>
    </dgm:pt>
    <dgm:pt modelId="{B0190826-795C-42C7-9984-FB86DF88FF23}" type="sibTrans" cxnId="{1E35CE47-A63D-414C-9690-180473C4EE6B}">
      <dgm:prSet/>
      <dgm:spPr/>
      <dgm:t>
        <a:bodyPr/>
        <a:lstStyle/>
        <a:p>
          <a:endParaRPr lang="th-TH"/>
        </a:p>
      </dgm:t>
    </dgm:pt>
    <dgm:pt modelId="{4CDBAC0F-AB70-4C79-9F89-BF2D23A35F7B}">
      <dgm:prSet phldrT="[ข้อความ]"/>
      <dgm:spPr/>
      <dgm:t>
        <a:bodyPr/>
        <a:lstStyle/>
        <a:p>
          <a:endParaRPr lang="th-TH" dirty="0"/>
        </a:p>
      </dgm:t>
    </dgm:pt>
    <dgm:pt modelId="{7CC65E15-259C-4B6D-97E3-3E53E6130D7B}" type="parTrans" cxnId="{A6FC3CBC-E488-4BC2-9C97-69E4FF64A1AA}">
      <dgm:prSet/>
      <dgm:spPr/>
      <dgm:t>
        <a:bodyPr/>
        <a:lstStyle/>
        <a:p>
          <a:endParaRPr lang="th-TH"/>
        </a:p>
      </dgm:t>
    </dgm:pt>
    <dgm:pt modelId="{AFF4D545-8E0A-479E-A7A7-E80EF20BE594}" type="sibTrans" cxnId="{A6FC3CBC-E488-4BC2-9C97-69E4FF64A1AA}">
      <dgm:prSet/>
      <dgm:spPr/>
      <dgm:t>
        <a:bodyPr/>
        <a:lstStyle/>
        <a:p>
          <a:endParaRPr lang="th-TH"/>
        </a:p>
      </dgm:t>
    </dgm:pt>
    <dgm:pt modelId="{3E22B3CF-6CF5-4A05-9D09-E81905615897}" type="pres">
      <dgm:prSet presAssocID="{0E8E950E-9F71-4B44-A252-2E3F76492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4A500FB-13C0-4F3B-A7AE-CE1205864C77}" type="pres">
      <dgm:prSet presAssocID="{6592D622-3F59-4377-8D9E-8C5CB3D618C2}" presName="compositeNode" presStyleCnt="0">
        <dgm:presLayoutVars>
          <dgm:bulletEnabled val="1"/>
        </dgm:presLayoutVars>
      </dgm:prSet>
      <dgm:spPr/>
    </dgm:pt>
    <dgm:pt modelId="{9371EDE6-3B22-4C1D-B44B-D61B54BFADB0}" type="pres">
      <dgm:prSet presAssocID="{6592D622-3F59-4377-8D9E-8C5CB3D618C2}" presName="bgRect" presStyleLbl="node1" presStyleIdx="0" presStyleCnt="4" custScaleX="102360"/>
      <dgm:spPr/>
      <dgm:t>
        <a:bodyPr/>
        <a:lstStyle/>
        <a:p>
          <a:endParaRPr lang="th-TH"/>
        </a:p>
      </dgm:t>
    </dgm:pt>
    <dgm:pt modelId="{CD5C40F3-5E6A-4CF7-A04A-D547E199E72B}" type="pres">
      <dgm:prSet presAssocID="{6592D622-3F59-4377-8D9E-8C5CB3D618C2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D42C24-85F4-40CE-A5E9-E16F1A0D0549}" type="pres">
      <dgm:prSet presAssocID="{6592D622-3F59-4377-8D9E-8C5CB3D618C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E48186-A819-44E1-AFAC-BF376AC3FF79}" type="pres">
      <dgm:prSet presAssocID="{3C9BF159-4CDA-453D-90F2-49346FABB635}" presName="hSp" presStyleCnt="0"/>
      <dgm:spPr/>
    </dgm:pt>
    <dgm:pt modelId="{D6B0A64B-8EDB-47AF-AD87-FD485007F9BC}" type="pres">
      <dgm:prSet presAssocID="{3C9BF159-4CDA-453D-90F2-49346FABB635}" presName="vProcSp" presStyleCnt="0"/>
      <dgm:spPr/>
    </dgm:pt>
    <dgm:pt modelId="{C1D3A8DE-9187-4564-9E10-E4B1AFF47CD5}" type="pres">
      <dgm:prSet presAssocID="{3C9BF159-4CDA-453D-90F2-49346FABB635}" presName="vSp1" presStyleCnt="0"/>
      <dgm:spPr/>
    </dgm:pt>
    <dgm:pt modelId="{9FD2B575-77D7-4855-9D28-63151FC2B853}" type="pres">
      <dgm:prSet presAssocID="{3C9BF159-4CDA-453D-90F2-49346FABB635}" presName="simulatedConn" presStyleLbl="solidFgAcc1" presStyleIdx="0" presStyleCnt="3"/>
      <dgm:spPr/>
    </dgm:pt>
    <dgm:pt modelId="{ABAE134D-D7E5-4A71-BE46-F3946AD51B5B}" type="pres">
      <dgm:prSet presAssocID="{3C9BF159-4CDA-453D-90F2-49346FABB635}" presName="vSp2" presStyleCnt="0"/>
      <dgm:spPr/>
    </dgm:pt>
    <dgm:pt modelId="{5475DD36-FD00-42AD-B9E1-E0BEDCD46C49}" type="pres">
      <dgm:prSet presAssocID="{3C9BF159-4CDA-453D-90F2-49346FABB635}" presName="sibTrans" presStyleCnt="0"/>
      <dgm:spPr/>
    </dgm:pt>
    <dgm:pt modelId="{17C54BEF-29CE-44B8-995D-3A9561842EA9}" type="pres">
      <dgm:prSet presAssocID="{11F3E9B9-3356-4DB0-B82A-AF2437B6A98B}" presName="compositeNode" presStyleCnt="0">
        <dgm:presLayoutVars>
          <dgm:bulletEnabled val="1"/>
        </dgm:presLayoutVars>
      </dgm:prSet>
      <dgm:spPr/>
    </dgm:pt>
    <dgm:pt modelId="{40FFD473-F5FE-453E-AA8A-85F35D1B2562}" type="pres">
      <dgm:prSet presAssocID="{11F3E9B9-3356-4DB0-B82A-AF2437B6A98B}" presName="bgRect" presStyleLbl="node1" presStyleIdx="1" presStyleCnt="4"/>
      <dgm:spPr/>
      <dgm:t>
        <a:bodyPr/>
        <a:lstStyle/>
        <a:p>
          <a:endParaRPr lang="th-TH"/>
        </a:p>
      </dgm:t>
    </dgm:pt>
    <dgm:pt modelId="{365C0F37-137B-4ABD-90EE-F699A36C067D}" type="pres">
      <dgm:prSet presAssocID="{11F3E9B9-3356-4DB0-B82A-AF2437B6A98B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D2F453-0CC1-43B1-9CB0-EEFEAD46B935}" type="pres">
      <dgm:prSet presAssocID="{11F3E9B9-3356-4DB0-B82A-AF2437B6A98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072A2D-7FF3-4CD8-B2CA-93142A5C6D09}" type="pres">
      <dgm:prSet presAssocID="{A173D3BD-12B0-4EAD-9DA5-5F8B1D41CDC7}" presName="hSp" presStyleCnt="0"/>
      <dgm:spPr/>
    </dgm:pt>
    <dgm:pt modelId="{51D724E3-27A8-4186-B890-34D5FAC8D527}" type="pres">
      <dgm:prSet presAssocID="{A173D3BD-12B0-4EAD-9DA5-5F8B1D41CDC7}" presName="vProcSp" presStyleCnt="0"/>
      <dgm:spPr/>
    </dgm:pt>
    <dgm:pt modelId="{D644C6C7-3CA8-4FF3-A324-81AA25E21893}" type="pres">
      <dgm:prSet presAssocID="{A173D3BD-12B0-4EAD-9DA5-5F8B1D41CDC7}" presName="vSp1" presStyleCnt="0"/>
      <dgm:spPr/>
    </dgm:pt>
    <dgm:pt modelId="{B97F0797-5BE5-4E33-860E-63CF2BD4E80F}" type="pres">
      <dgm:prSet presAssocID="{A173D3BD-12B0-4EAD-9DA5-5F8B1D41CDC7}" presName="simulatedConn" presStyleLbl="solidFgAcc1" presStyleIdx="1" presStyleCnt="3"/>
      <dgm:spPr/>
    </dgm:pt>
    <dgm:pt modelId="{917168E1-6275-49E2-8617-96D22998A90B}" type="pres">
      <dgm:prSet presAssocID="{A173D3BD-12B0-4EAD-9DA5-5F8B1D41CDC7}" presName="vSp2" presStyleCnt="0"/>
      <dgm:spPr/>
    </dgm:pt>
    <dgm:pt modelId="{F2B2B6D7-32A9-4087-8C02-9A0D593123B8}" type="pres">
      <dgm:prSet presAssocID="{A173D3BD-12B0-4EAD-9DA5-5F8B1D41CDC7}" presName="sibTrans" presStyleCnt="0"/>
      <dgm:spPr/>
    </dgm:pt>
    <dgm:pt modelId="{12A9A230-7F9E-456D-BE08-3D48B5200A2D}" type="pres">
      <dgm:prSet presAssocID="{4CDBAC0F-AB70-4C79-9F89-BF2D23A35F7B}" presName="compositeNode" presStyleCnt="0">
        <dgm:presLayoutVars>
          <dgm:bulletEnabled val="1"/>
        </dgm:presLayoutVars>
      </dgm:prSet>
      <dgm:spPr/>
    </dgm:pt>
    <dgm:pt modelId="{0AF54F14-4F42-4DAE-9126-345ACE2D7B64}" type="pres">
      <dgm:prSet presAssocID="{4CDBAC0F-AB70-4C79-9F89-BF2D23A35F7B}" presName="bgRect" presStyleLbl="node1" presStyleIdx="2" presStyleCnt="4"/>
      <dgm:spPr/>
      <dgm:t>
        <a:bodyPr/>
        <a:lstStyle/>
        <a:p>
          <a:endParaRPr lang="th-TH"/>
        </a:p>
      </dgm:t>
    </dgm:pt>
    <dgm:pt modelId="{A14CA956-F2ED-48DA-BC09-EA49DF2302BE}" type="pres">
      <dgm:prSet presAssocID="{4CDBAC0F-AB70-4C79-9F89-BF2D23A35F7B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8B3A18-8923-46EA-925E-CCAAF6DA101C}" type="pres">
      <dgm:prSet presAssocID="{AFF4D545-8E0A-479E-A7A7-E80EF20BE594}" presName="hSp" presStyleCnt="0"/>
      <dgm:spPr/>
    </dgm:pt>
    <dgm:pt modelId="{D801C9F5-5638-463A-80D4-2E0AC4674554}" type="pres">
      <dgm:prSet presAssocID="{AFF4D545-8E0A-479E-A7A7-E80EF20BE594}" presName="vProcSp" presStyleCnt="0"/>
      <dgm:spPr/>
    </dgm:pt>
    <dgm:pt modelId="{8CA446C5-7C8E-4B39-913F-1E86AF1E8B54}" type="pres">
      <dgm:prSet presAssocID="{AFF4D545-8E0A-479E-A7A7-E80EF20BE594}" presName="vSp1" presStyleCnt="0"/>
      <dgm:spPr/>
    </dgm:pt>
    <dgm:pt modelId="{0F7129BE-32C6-47F9-9A5E-4B42849400BB}" type="pres">
      <dgm:prSet presAssocID="{AFF4D545-8E0A-479E-A7A7-E80EF20BE594}" presName="simulatedConn" presStyleLbl="solidFgAcc1" presStyleIdx="2" presStyleCnt="3"/>
      <dgm:spPr/>
    </dgm:pt>
    <dgm:pt modelId="{00A0B663-2BBA-451A-B637-59981B63520C}" type="pres">
      <dgm:prSet presAssocID="{AFF4D545-8E0A-479E-A7A7-E80EF20BE594}" presName="vSp2" presStyleCnt="0"/>
      <dgm:spPr/>
    </dgm:pt>
    <dgm:pt modelId="{1B73E559-759B-466A-B637-EFB67502A7A6}" type="pres">
      <dgm:prSet presAssocID="{AFF4D545-8E0A-479E-A7A7-E80EF20BE594}" presName="sibTrans" presStyleCnt="0"/>
      <dgm:spPr/>
    </dgm:pt>
    <dgm:pt modelId="{0227C53E-6A3D-4F59-9B3E-207B186ACDA6}" type="pres">
      <dgm:prSet presAssocID="{889C2C05-833B-43D0-AA87-F7248C4A85F1}" presName="compositeNode" presStyleCnt="0">
        <dgm:presLayoutVars>
          <dgm:bulletEnabled val="1"/>
        </dgm:presLayoutVars>
      </dgm:prSet>
      <dgm:spPr/>
    </dgm:pt>
    <dgm:pt modelId="{EF21EE4B-F8F8-4745-A677-86936F1DB035}" type="pres">
      <dgm:prSet presAssocID="{889C2C05-833B-43D0-AA87-F7248C4A85F1}" presName="bgRect" presStyleLbl="node1" presStyleIdx="3" presStyleCnt="4" custScaleX="92490"/>
      <dgm:spPr/>
      <dgm:t>
        <a:bodyPr/>
        <a:lstStyle/>
        <a:p>
          <a:endParaRPr lang="th-TH"/>
        </a:p>
      </dgm:t>
    </dgm:pt>
    <dgm:pt modelId="{8C3EB0E6-027F-4327-82E2-EBC92469967B}" type="pres">
      <dgm:prSet presAssocID="{889C2C05-833B-43D0-AA87-F7248C4A85F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5BA52A-7EDC-402A-B30D-1C5FFBA70184}" type="pres">
      <dgm:prSet presAssocID="{889C2C05-833B-43D0-AA87-F7248C4A85F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13BFCC3-6601-48B0-843B-50B3DD7914FB}" srcId="{0E8E950E-9F71-4B44-A252-2E3F76492E44}" destId="{11F3E9B9-3356-4DB0-B82A-AF2437B6A98B}" srcOrd="1" destOrd="0" parTransId="{1ABCE96A-7F7D-4850-A5B8-F596719C400F}" sibTransId="{A173D3BD-12B0-4EAD-9DA5-5F8B1D41CDC7}"/>
    <dgm:cxn modelId="{71ACE3C2-775E-487F-88EB-71E09E1C6ECF}" type="presOf" srcId="{889C2C05-833B-43D0-AA87-F7248C4A85F1}" destId="{EF21EE4B-F8F8-4745-A677-86936F1DB035}" srcOrd="0" destOrd="0" presId="urn:microsoft.com/office/officeart/2005/8/layout/hProcess7#1"/>
    <dgm:cxn modelId="{7B0A2EF7-11ED-464B-B882-A009C713AB47}" type="presOf" srcId="{11F3E9B9-3356-4DB0-B82A-AF2437B6A98B}" destId="{40FFD473-F5FE-453E-AA8A-85F35D1B2562}" srcOrd="0" destOrd="0" presId="urn:microsoft.com/office/officeart/2005/8/layout/hProcess7#1"/>
    <dgm:cxn modelId="{362AEB11-215C-4D51-836C-C29AB05CFEB6}" type="presOf" srcId="{11F3E9B9-3356-4DB0-B82A-AF2437B6A98B}" destId="{365C0F37-137B-4ABD-90EE-F699A36C067D}" srcOrd="1" destOrd="0" presId="urn:microsoft.com/office/officeart/2005/8/layout/hProcess7#1"/>
    <dgm:cxn modelId="{61248992-FE35-4331-8C0A-510B4A5B49F1}" srcId="{6592D622-3F59-4377-8D9E-8C5CB3D618C2}" destId="{C31CD0E0-1EFB-4107-BDAD-BE9874D4C217}" srcOrd="0" destOrd="0" parTransId="{65343720-0D69-437B-83EC-073D13956685}" sibTransId="{9D254E95-9E40-454F-92F5-E6DD710A0B72}"/>
    <dgm:cxn modelId="{185ED8E8-AB18-4CCA-8228-D9CE78D21D77}" srcId="{0E8E950E-9F71-4B44-A252-2E3F76492E44}" destId="{6592D622-3F59-4377-8D9E-8C5CB3D618C2}" srcOrd="0" destOrd="0" parTransId="{43236C73-8410-4682-A9FA-E8631D42C953}" sibTransId="{3C9BF159-4CDA-453D-90F2-49346FABB635}"/>
    <dgm:cxn modelId="{E04F2BCB-F796-47A4-9212-A9E657E23540}" type="presOf" srcId="{889C2C05-833B-43D0-AA87-F7248C4A85F1}" destId="{8C3EB0E6-027F-4327-82E2-EBC92469967B}" srcOrd="1" destOrd="0" presId="urn:microsoft.com/office/officeart/2005/8/layout/hProcess7#1"/>
    <dgm:cxn modelId="{1E35CE47-A63D-414C-9690-180473C4EE6B}" srcId="{0E8E950E-9F71-4B44-A252-2E3F76492E44}" destId="{889C2C05-833B-43D0-AA87-F7248C4A85F1}" srcOrd="3" destOrd="0" parTransId="{B9A0F88B-C0E2-4BF0-BCA3-5867E72A8A30}" sibTransId="{B0190826-795C-42C7-9984-FB86DF88FF23}"/>
    <dgm:cxn modelId="{700C7AF1-A9AD-4DBB-91A9-4016E70707A3}" type="presOf" srcId="{0E8E950E-9F71-4B44-A252-2E3F76492E44}" destId="{3E22B3CF-6CF5-4A05-9D09-E81905615897}" srcOrd="0" destOrd="0" presId="urn:microsoft.com/office/officeart/2005/8/layout/hProcess7#1"/>
    <dgm:cxn modelId="{91FEF9CC-21B1-4810-B6F9-B95D7DD7AF0E}" srcId="{11F3E9B9-3356-4DB0-B82A-AF2437B6A98B}" destId="{62627F5F-965E-4807-815F-088A158DF63D}" srcOrd="0" destOrd="0" parTransId="{B4950A25-B4F6-4579-B6D8-7A837471BFB7}" sibTransId="{6E9EC37E-DFDD-4367-A9F6-98790FE8B500}"/>
    <dgm:cxn modelId="{644F110B-9116-4D65-8BF9-57C083AAB58D}" type="presOf" srcId="{62627F5F-965E-4807-815F-088A158DF63D}" destId="{89D2F453-0CC1-43B1-9CB0-EEFEAD46B935}" srcOrd="0" destOrd="0" presId="urn:microsoft.com/office/officeart/2005/8/layout/hProcess7#1"/>
    <dgm:cxn modelId="{3FFE0FBD-9CEA-4B5F-93D5-4FF836DA83FF}" type="presOf" srcId="{C31CD0E0-1EFB-4107-BDAD-BE9874D4C217}" destId="{C2D42C24-85F4-40CE-A5E9-E16F1A0D0549}" srcOrd="0" destOrd="0" presId="urn:microsoft.com/office/officeart/2005/8/layout/hProcess7#1"/>
    <dgm:cxn modelId="{D9C9BCB7-8363-4E4F-B316-5A74AB4B4F6C}" type="presOf" srcId="{0531CE6C-6609-4EB5-BC24-54B7A992601B}" destId="{DF5BA52A-7EDC-402A-B30D-1C5FFBA70184}" srcOrd="0" destOrd="0" presId="urn:microsoft.com/office/officeart/2005/8/layout/hProcess7#1"/>
    <dgm:cxn modelId="{89E675D9-6416-4FA1-9F9F-6B11EF7A85EA}" type="presOf" srcId="{6592D622-3F59-4377-8D9E-8C5CB3D618C2}" destId="{9371EDE6-3B22-4C1D-B44B-D61B54BFADB0}" srcOrd="0" destOrd="0" presId="urn:microsoft.com/office/officeart/2005/8/layout/hProcess7#1"/>
    <dgm:cxn modelId="{8106C318-0FF6-45EE-9D46-89AE2531C37A}" type="presOf" srcId="{4CDBAC0F-AB70-4C79-9F89-BF2D23A35F7B}" destId="{0AF54F14-4F42-4DAE-9126-345ACE2D7B64}" srcOrd="0" destOrd="0" presId="urn:microsoft.com/office/officeart/2005/8/layout/hProcess7#1"/>
    <dgm:cxn modelId="{D0277A0D-B36E-4999-AB20-EFC8A07BA579}" srcId="{889C2C05-833B-43D0-AA87-F7248C4A85F1}" destId="{0531CE6C-6609-4EB5-BC24-54B7A992601B}" srcOrd="0" destOrd="0" parTransId="{97D61138-266E-480A-A747-18F36C6CF6AD}" sibTransId="{BCC3050C-1020-4C0F-9F94-2DB6CCE01D5E}"/>
    <dgm:cxn modelId="{A6FC3CBC-E488-4BC2-9C97-69E4FF64A1AA}" srcId="{0E8E950E-9F71-4B44-A252-2E3F76492E44}" destId="{4CDBAC0F-AB70-4C79-9F89-BF2D23A35F7B}" srcOrd="2" destOrd="0" parTransId="{7CC65E15-259C-4B6D-97E3-3E53E6130D7B}" sibTransId="{AFF4D545-8E0A-479E-A7A7-E80EF20BE594}"/>
    <dgm:cxn modelId="{CBEA6D20-DD9F-464C-9602-4E689C67FE26}" type="presOf" srcId="{4CDBAC0F-AB70-4C79-9F89-BF2D23A35F7B}" destId="{A14CA956-F2ED-48DA-BC09-EA49DF2302BE}" srcOrd="1" destOrd="0" presId="urn:microsoft.com/office/officeart/2005/8/layout/hProcess7#1"/>
    <dgm:cxn modelId="{A6F3A42A-3871-48C1-A9ED-49379650E5E5}" type="presOf" srcId="{6592D622-3F59-4377-8D9E-8C5CB3D618C2}" destId="{CD5C40F3-5E6A-4CF7-A04A-D547E199E72B}" srcOrd="1" destOrd="0" presId="urn:microsoft.com/office/officeart/2005/8/layout/hProcess7#1"/>
    <dgm:cxn modelId="{AB871C0E-1BBE-42D4-A5B2-41873E5EB24A}" type="presParOf" srcId="{3E22B3CF-6CF5-4A05-9D09-E81905615897}" destId="{F4A500FB-13C0-4F3B-A7AE-CE1205864C77}" srcOrd="0" destOrd="0" presId="urn:microsoft.com/office/officeart/2005/8/layout/hProcess7#1"/>
    <dgm:cxn modelId="{9CB5C3E3-FC6B-40B9-AAD2-7258C50F6114}" type="presParOf" srcId="{F4A500FB-13C0-4F3B-A7AE-CE1205864C77}" destId="{9371EDE6-3B22-4C1D-B44B-D61B54BFADB0}" srcOrd="0" destOrd="0" presId="urn:microsoft.com/office/officeart/2005/8/layout/hProcess7#1"/>
    <dgm:cxn modelId="{00722AA4-AF65-4B6B-8281-CB0405B3A3A2}" type="presParOf" srcId="{F4A500FB-13C0-4F3B-A7AE-CE1205864C77}" destId="{CD5C40F3-5E6A-4CF7-A04A-D547E199E72B}" srcOrd="1" destOrd="0" presId="urn:microsoft.com/office/officeart/2005/8/layout/hProcess7#1"/>
    <dgm:cxn modelId="{A552A5C5-5A6C-468A-A6C5-15979783138E}" type="presParOf" srcId="{F4A500FB-13C0-4F3B-A7AE-CE1205864C77}" destId="{C2D42C24-85F4-40CE-A5E9-E16F1A0D0549}" srcOrd="2" destOrd="0" presId="urn:microsoft.com/office/officeart/2005/8/layout/hProcess7#1"/>
    <dgm:cxn modelId="{35998569-75EA-4641-8307-A7A23949208D}" type="presParOf" srcId="{3E22B3CF-6CF5-4A05-9D09-E81905615897}" destId="{54E48186-A819-44E1-AFAC-BF376AC3FF79}" srcOrd="1" destOrd="0" presId="urn:microsoft.com/office/officeart/2005/8/layout/hProcess7#1"/>
    <dgm:cxn modelId="{DF373D26-BB9E-42F8-87CE-71D0964FB9E2}" type="presParOf" srcId="{3E22B3CF-6CF5-4A05-9D09-E81905615897}" destId="{D6B0A64B-8EDB-47AF-AD87-FD485007F9BC}" srcOrd="2" destOrd="0" presId="urn:microsoft.com/office/officeart/2005/8/layout/hProcess7#1"/>
    <dgm:cxn modelId="{770B7905-EDE1-430C-907C-03B89C228B43}" type="presParOf" srcId="{D6B0A64B-8EDB-47AF-AD87-FD485007F9BC}" destId="{C1D3A8DE-9187-4564-9E10-E4B1AFF47CD5}" srcOrd="0" destOrd="0" presId="urn:microsoft.com/office/officeart/2005/8/layout/hProcess7#1"/>
    <dgm:cxn modelId="{6E4EDFE1-80B1-4A13-AF9A-2FFC140CED56}" type="presParOf" srcId="{D6B0A64B-8EDB-47AF-AD87-FD485007F9BC}" destId="{9FD2B575-77D7-4855-9D28-63151FC2B853}" srcOrd="1" destOrd="0" presId="urn:microsoft.com/office/officeart/2005/8/layout/hProcess7#1"/>
    <dgm:cxn modelId="{B4B8E5C0-D526-4058-9ADB-79BA1AEB7324}" type="presParOf" srcId="{D6B0A64B-8EDB-47AF-AD87-FD485007F9BC}" destId="{ABAE134D-D7E5-4A71-BE46-F3946AD51B5B}" srcOrd="2" destOrd="0" presId="urn:microsoft.com/office/officeart/2005/8/layout/hProcess7#1"/>
    <dgm:cxn modelId="{DD4EC042-A71D-4C37-825D-B1C16B5BC9E3}" type="presParOf" srcId="{3E22B3CF-6CF5-4A05-9D09-E81905615897}" destId="{5475DD36-FD00-42AD-B9E1-E0BEDCD46C49}" srcOrd="3" destOrd="0" presId="urn:microsoft.com/office/officeart/2005/8/layout/hProcess7#1"/>
    <dgm:cxn modelId="{B11EA986-4011-4384-AD2A-AF7F8596F553}" type="presParOf" srcId="{3E22B3CF-6CF5-4A05-9D09-E81905615897}" destId="{17C54BEF-29CE-44B8-995D-3A9561842EA9}" srcOrd="4" destOrd="0" presId="urn:microsoft.com/office/officeart/2005/8/layout/hProcess7#1"/>
    <dgm:cxn modelId="{3A775B7B-6AFC-4E11-9B41-9FD6E38F0DE8}" type="presParOf" srcId="{17C54BEF-29CE-44B8-995D-3A9561842EA9}" destId="{40FFD473-F5FE-453E-AA8A-85F35D1B2562}" srcOrd="0" destOrd="0" presId="urn:microsoft.com/office/officeart/2005/8/layout/hProcess7#1"/>
    <dgm:cxn modelId="{317D51D5-EDAE-4A93-982B-438E196768D6}" type="presParOf" srcId="{17C54BEF-29CE-44B8-995D-3A9561842EA9}" destId="{365C0F37-137B-4ABD-90EE-F699A36C067D}" srcOrd="1" destOrd="0" presId="urn:microsoft.com/office/officeart/2005/8/layout/hProcess7#1"/>
    <dgm:cxn modelId="{6180E287-3471-498B-A665-158C24D22151}" type="presParOf" srcId="{17C54BEF-29CE-44B8-995D-3A9561842EA9}" destId="{89D2F453-0CC1-43B1-9CB0-EEFEAD46B935}" srcOrd="2" destOrd="0" presId="urn:microsoft.com/office/officeart/2005/8/layout/hProcess7#1"/>
    <dgm:cxn modelId="{DE1F6A96-B4D5-42F1-9E5A-1C915FBE2EA1}" type="presParOf" srcId="{3E22B3CF-6CF5-4A05-9D09-E81905615897}" destId="{FE072A2D-7FF3-4CD8-B2CA-93142A5C6D09}" srcOrd="5" destOrd="0" presId="urn:microsoft.com/office/officeart/2005/8/layout/hProcess7#1"/>
    <dgm:cxn modelId="{56DFD60B-B635-4B90-880C-8A3AA81B8F2F}" type="presParOf" srcId="{3E22B3CF-6CF5-4A05-9D09-E81905615897}" destId="{51D724E3-27A8-4186-B890-34D5FAC8D527}" srcOrd="6" destOrd="0" presId="urn:microsoft.com/office/officeart/2005/8/layout/hProcess7#1"/>
    <dgm:cxn modelId="{2248EB31-1ABF-4DFD-94F4-194C4733B887}" type="presParOf" srcId="{51D724E3-27A8-4186-B890-34D5FAC8D527}" destId="{D644C6C7-3CA8-4FF3-A324-81AA25E21893}" srcOrd="0" destOrd="0" presId="urn:microsoft.com/office/officeart/2005/8/layout/hProcess7#1"/>
    <dgm:cxn modelId="{84A09D64-4F42-4F4E-9FAD-D5DBE01B83A0}" type="presParOf" srcId="{51D724E3-27A8-4186-B890-34D5FAC8D527}" destId="{B97F0797-5BE5-4E33-860E-63CF2BD4E80F}" srcOrd="1" destOrd="0" presId="urn:microsoft.com/office/officeart/2005/8/layout/hProcess7#1"/>
    <dgm:cxn modelId="{B3C3ACE9-94A4-4A3A-8E1E-6C3C104AD06A}" type="presParOf" srcId="{51D724E3-27A8-4186-B890-34D5FAC8D527}" destId="{917168E1-6275-49E2-8617-96D22998A90B}" srcOrd="2" destOrd="0" presId="urn:microsoft.com/office/officeart/2005/8/layout/hProcess7#1"/>
    <dgm:cxn modelId="{A6971BE0-943F-4647-A43A-162124747A54}" type="presParOf" srcId="{3E22B3CF-6CF5-4A05-9D09-E81905615897}" destId="{F2B2B6D7-32A9-4087-8C02-9A0D593123B8}" srcOrd="7" destOrd="0" presId="urn:microsoft.com/office/officeart/2005/8/layout/hProcess7#1"/>
    <dgm:cxn modelId="{B10CE128-D258-4A4D-8411-C2B5024E4E21}" type="presParOf" srcId="{3E22B3CF-6CF5-4A05-9D09-E81905615897}" destId="{12A9A230-7F9E-456D-BE08-3D48B5200A2D}" srcOrd="8" destOrd="0" presId="urn:microsoft.com/office/officeart/2005/8/layout/hProcess7#1"/>
    <dgm:cxn modelId="{B5A06C25-FCFB-464E-9230-CCEFE4D3BD73}" type="presParOf" srcId="{12A9A230-7F9E-456D-BE08-3D48B5200A2D}" destId="{0AF54F14-4F42-4DAE-9126-345ACE2D7B64}" srcOrd="0" destOrd="0" presId="urn:microsoft.com/office/officeart/2005/8/layout/hProcess7#1"/>
    <dgm:cxn modelId="{FB859B80-3FF8-42ED-977E-407D4294BFF1}" type="presParOf" srcId="{12A9A230-7F9E-456D-BE08-3D48B5200A2D}" destId="{A14CA956-F2ED-48DA-BC09-EA49DF2302BE}" srcOrd="1" destOrd="0" presId="urn:microsoft.com/office/officeart/2005/8/layout/hProcess7#1"/>
    <dgm:cxn modelId="{40F4FF51-38AE-4260-86B7-51B2DB403BAB}" type="presParOf" srcId="{3E22B3CF-6CF5-4A05-9D09-E81905615897}" destId="{5A8B3A18-8923-46EA-925E-CCAAF6DA101C}" srcOrd="9" destOrd="0" presId="urn:microsoft.com/office/officeart/2005/8/layout/hProcess7#1"/>
    <dgm:cxn modelId="{4A370048-4EDB-4EF7-81CB-309E51BB9605}" type="presParOf" srcId="{3E22B3CF-6CF5-4A05-9D09-E81905615897}" destId="{D801C9F5-5638-463A-80D4-2E0AC4674554}" srcOrd="10" destOrd="0" presId="urn:microsoft.com/office/officeart/2005/8/layout/hProcess7#1"/>
    <dgm:cxn modelId="{D5D9B2A9-A9F1-4E05-8E42-9689AB82F43C}" type="presParOf" srcId="{D801C9F5-5638-463A-80D4-2E0AC4674554}" destId="{8CA446C5-7C8E-4B39-913F-1E86AF1E8B54}" srcOrd="0" destOrd="0" presId="urn:microsoft.com/office/officeart/2005/8/layout/hProcess7#1"/>
    <dgm:cxn modelId="{745ABB50-6888-4DBD-B717-A252EF56FA9B}" type="presParOf" srcId="{D801C9F5-5638-463A-80D4-2E0AC4674554}" destId="{0F7129BE-32C6-47F9-9A5E-4B42849400BB}" srcOrd="1" destOrd="0" presId="urn:microsoft.com/office/officeart/2005/8/layout/hProcess7#1"/>
    <dgm:cxn modelId="{B980270F-C41E-4484-9A92-34D54A4D6D40}" type="presParOf" srcId="{D801C9F5-5638-463A-80D4-2E0AC4674554}" destId="{00A0B663-2BBA-451A-B637-59981B63520C}" srcOrd="2" destOrd="0" presId="urn:microsoft.com/office/officeart/2005/8/layout/hProcess7#1"/>
    <dgm:cxn modelId="{3A7FC407-C603-477D-AACB-20DF19CB670F}" type="presParOf" srcId="{3E22B3CF-6CF5-4A05-9D09-E81905615897}" destId="{1B73E559-759B-466A-B637-EFB67502A7A6}" srcOrd="11" destOrd="0" presId="urn:microsoft.com/office/officeart/2005/8/layout/hProcess7#1"/>
    <dgm:cxn modelId="{3C2DE5A8-0662-4447-9B1D-6FCB18D220C4}" type="presParOf" srcId="{3E22B3CF-6CF5-4A05-9D09-E81905615897}" destId="{0227C53E-6A3D-4F59-9B3E-207B186ACDA6}" srcOrd="12" destOrd="0" presId="urn:microsoft.com/office/officeart/2005/8/layout/hProcess7#1"/>
    <dgm:cxn modelId="{F1DE25E3-1991-44DD-94CF-11D13EC1B8D8}" type="presParOf" srcId="{0227C53E-6A3D-4F59-9B3E-207B186ACDA6}" destId="{EF21EE4B-F8F8-4745-A677-86936F1DB035}" srcOrd="0" destOrd="0" presId="urn:microsoft.com/office/officeart/2005/8/layout/hProcess7#1"/>
    <dgm:cxn modelId="{45FCC891-E0A1-470D-8ABB-E780B8291CE3}" type="presParOf" srcId="{0227C53E-6A3D-4F59-9B3E-207B186ACDA6}" destId="{8C3EB0E6-027F-4327-82E2-EBC92469967B}" srcOrd="1" destOrd="0" presId="urn:microsoft.com/office/officeart/2005/8/layout/hProcess7#1"/>
    <dgm:cxn modelId="{454F7936-8208-40FE-BF26-3DE7A588649C}" type="presParOf" srcId="{0227C53E-6A3D-4F59-9B3E-207B186ACDA6}" destId="{DF5BA52A-7EDC-402A-B30D-1C5FFBA7018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662AF-B1EB-459D-BB7C-E9152F900128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108C-EF36-49BC-A263-883282B40B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66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A88E8-30EB-4668-860D-58191BA135B1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BF531-5D76-46CC-8856-3C45E375C15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1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A28D-3CC5-4B41-872F-379E8B728507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A28D-3CC5-4B41-872F-379E8B728507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A28D-3CC5-4B41-872F-379E8B728507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/>
            <a:r>
              <a:rPr lang="th-TH" sz="1600" b="1" i="1" dirty="0" smtClean="0">
                <a:solidFill>
                  <a:srgbClr val="FF0000"/>
                </a:solidFill>
              </a:rPr>
              <a:t>นำเสนอนายกรัฐมนตรี ในการจัดกลุ่มใหม่</a:t>
            </a:r>
            <a:r>
              <a:rPr lang="th-TH" sz="1600" b="1" i="1" baseline="0" dirty="0" smtClean="0">
                <a:solidFill>
                  <a:srgbClr val="FF0000"/>
                </a:solidFill>
              </a:rPr>
              <a:t> จะอยู่กลุ่มสุดท้ายเรื่อง “พัฒนาคุณภาพคน” โดยมีรายละเอียดของคณะ </a:t>
            </a:r>
            <a:r>
              <a:rPr lang="en-US" sz="1600" b="1" i="1" baseline="0" dirty="0" smtClean="0">
                <a:solidFill>
                  <a:srgbClr val="FF0000"/>
                </a:solidFill>
              </a:rPr>
              <a:t>E5  </a:t>
            </a:r>
            <a:r>
              <a:rPr lang="th-TH" sz="1600" b="1" i="1" baseline="0" dirty="0" smtClean="0">
                <a:solidFill>
                  <a:srgbClr val="FF0000"/>
                </a:solidFill>
              </a:rPr>
              <a:t>และ </a:t>
            </a:r>
            <a:r>
              <a:rPr lang="en-US" sz="1600" b="1" i="1" baseline="0" dirty="0" smtClean="0">
                <a:solidFill>
                  <a:srgbClr val="FF0000"/>
                </a:solidFill>
              </a:rPr>
              <a:t>E2</a:t>
            </a:r>
            <a:endParaRPr lang="th-TH" sz="1600" b="1" i="1" baseline="0" dirty="0" smtClean="0">
              <a:solidFill>
                <a:srgbClr val="FF0000"/>
              </a:solidFill>
            </a:endParaRPr>
          </a:p>
          <a:p>
            <a:pPr defTabSz="882213"/>
            <a:endParaRPr lang="en-US" sz="1600" i="1" dirty="0" smtClean="0"/>
          </a:p>
          <a:p>
            <a:pPr defTabSz="882213"/>
            <a:r>
              <a:rPr lang="en-US" sz="1600" b="1" i="1" dirty="0" smtClean="0"/>
              <a:t>E2 :</a:t>
            </a:r>
            <a:r>
              <a:rPr lang="en-US" sz="1600" b="1" i="1" baseline="0" dirty="0" smtClean="0"/>
              <a:t> </a:t>
            </a:r>
            <a:r>
              <a:rPr lang="th-TH" sz="1600" b="1" i="1" baseline="0" dirty="0" smtClean="0"/>
              <a:t>1) </a:t>
            </a:r>
            <a:r>
              <a:rPr lang="en-US" sz="1600" b="1" i="1" baseline="0" dirty="0" smtClean="0"/>
              <a:t>Excellence Model  </a:t>
            </a:r>
            <a:r>
              <a:rPr lang="th-TH" sz="1600" b="1" i="1" baseline="0" dirty="0" smtClean="0"/>
              <a:t>ทวิภาคี  2) </a:t>
            </a:r>
            <a:r>
              <a:rPr lang="en-US" sz="1600" b="1" i="1" baseline="0" dirty="0" smtClean="0"/>
              <a:t>Training  Skill</a:t>
            </a:r>
          </a:p>
          <a:p>
            <a:pPr defTabSz="882213"/>
            <a:endParaRPr lang="th-TH" sz="1600" b="1" i="1" dirty="0" smtClean="0"/>
          </a:p>
          <a:p>
            <a:pPr algn="ctr"/>
            <a:r>
              <a:rPr lang="th-TH" sz="1600" i="1" dirty="0" smtClean="0"/>
              <a:t>“ </a:t>
            </a:r>
            <a:r>
              <a:rPr lang="th-TH" sz="1600" i="1" dirty="0"/>
              <a:t>ดำเนินโครงการยกระดับคุณภาพวิชาชีพอาชีวศึกษา</a:t>
            </a:r>
            <a:r>
              <a:rPr lang="en-US" sz="1600" i="1" dirty="0"/>
              <a:t> (Competitive Workforce) </a:t>
            </a:r>
            <a:r>
              <a:rPr lang="th-TH" sz="1600" i="1" dirty="0"/>
              <a:t> เพื่อให้สามารถแข่งขันได้ในตลาดโลก  โดยมุ่งเน้นผลประโยชน์ของประเทศเป็นหลัก </a:t>
            </a:r>
            <a:r>
              <a:rPr lang="th-TH" sz="1600" i="1" dirty="0" smtClean="0"/>
              <a:t>”</a:t>
            </a:r>
          </a:p>
          <a:p>
            <a:pPr algn="l"/>
            <a:endParaRPr lang="en-US" sz="1600" i="1" dirty="0"/>
          </a:p>
          <a:p>
            <a:pPr algn="l"/>
            <a:r>
              <a:rPr lang="th-TH" sz="1600" i="1" dirty="0" smtClean="0"/>
              <a:t>รัฐร่วมเอกชนในการยกระดับคุณภาพวิชาชีพอาชีวศึกษา</a:t>
            </a:r>
          </a:p>
          <a:p>
            <a:pPr algn="l"/>
            <a:r>
              <a:rPr lang="th-TH" sz="1600" i="1" dirty="0" smtClean="0"/>
              <a:t>มีเป้าหมายร่วมกัน</a:t>
            </a:r>
            <a:r>
              <a:rPr lang="th-TH" sz="1600" i="1" baseline="0" dirty="0" smtClean="0"/>
              <a:t> 3 </a:t>
            </a:r>
            <a:r>
              <a:rPr lang="en-US" sz="1600" i="1" baseline="0" dirty="0" smtClean="0"/>
              <a:t>Quick-win projects</a:t>
            </a:r>
          </a:p>
          <a:p>
            <a:pPr marL="220553" indent="-220553">
              <a:buAutoNum type="arabicPeriod"/>
            </a:pPr>
            <a:r>
              <a:rPr lang="en-US" sz="1600" i="1" baseline="0" dirty="0" smtClean="0"/>
              <a:t>Re-branding</a:t>
            </a:r>
          </a:p>
          <a:p>
            <a:pPr marL="220553" indent="-220553">
              <a:buAutoNum type="arabicPeriod"/>
            </a:pPr>
            <a:r>
              <a:rPr lang="en-US" sz="1600" i="1" baseline="0" dirty="0" smtClean="0"/>
              <a:t>Excellence Model School</a:t>
            </a:r>
          </a:p>
          <a:p>
            <a:pPr marL="220553" indent="-220553">
              <a:buAutoNum type="arabicPeriod"/>
            </a:pPr>
            <a:r>
              <a:rPr lang="en-US" sz="1600" i="1" baseline="0" dirty="0" smtClean="0"/>
              <a:t>Database of  Demand and Supply</a:t>
            </a:r>
          </a:p>
          <a:p>
            <a:endParaRPr lang="th-TH" sz="1600" i="1" baseline="0" dirty="0" smtClean="0"/>
          </a:p>
          <a:p>
            <a:r>
              <a:rPr lang="th-TH" sz="1600" i="1" baseline="0" dirty="0" smtClean="0"/>
              <a:t>ที่ประชุมเห็นชอบ </a:t>
            </a:r>
            <a:r>
              <a:rPr lang="en-US" sz="1600" i="1" baseline="0" dirty="0" smtClean="0"/>
              <a:t>Medium to Long Term Plan </a:t>
            </a:r>
            <a:r>
              <a:rPr lang="th-TH" sz="1600" i="1" baseline="0" dirty="0" smtClean="0"/>
              <a:t>ที่จะมี </a:t>
            </a:r>
            <a:r>
              <a:rPr lang="en-US" sz="1600" i="1" baseline="0" dirty="0" smtClean="0"/>
              <a:t>Standard &amp; Certification Center </a:t>
            </a:r>
            <a:r>
              <a:rPr lang="th-TH" sz="1600" i="1" baseline="0" dirty="0" smtClean="0"/>
              <a:t>เพื่อทำหน้าที่กำหนดและรับรองมาตรฐานให้สอดคล้องกับที่ภาคธุรกิจต้องการ ซึ่งจะทำให้ภาคเอกชนสามารถกำหนดค่าตอบแทนได้ตามมาตรฐานฝีมือแรงงานต่อไป</a:t>
            </a:r>
          </a:p>
          <a:p>
            <a:r>
              <a:rPr lang="th-TH" sz="1600" i="1" baseline="0" dirty="0" smtClean="0"/>
              <a:t>      คณะทีมย่อย </a:t>
            </a:r>
            <a:r>
              <a:rPr lang="en-US" sz="1600" i="1" baseline="0" dirty="0" smtClean="0"/>
              <a:t>Standard &amp; Certification Center </a:t>
            </a:r>
            <a:r>
              <a:rPr lang="th-TH" sz="1600" i="1" baseline="0" dirty="0" smtClean="0"/>
              <a:t> มีคุณ</a:t>
            </a:r>
            <a:r>
              <a:rPr lang="th-TH" sz="1600" i="1" baseline="0" dirty="0" err="1" smtClean="0"/>
              <a:t>จีร</a:t>
            </a:r>
            <a:r>
              <a:rPr lang="th-TH" sz="1600" i="1" baseline="0" dirty="0" smtClean="0"/>
              <a:t>เดช อู่สวัสดิ์ บริษัทน้ำตาลมิตรผล จำกัด เป็น หน.ทีมภาคเอกชน คุณวีระชัย ศรีขจร ผอ.สถาบันคุณวุฒิวิชาชีพ(องค์การมหาชน) เป็น หน.ทีมภาครัฐ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D790-1C37-4327-926E-D4BF174346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6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50444" y="9428440"/>
            <a:ext cx="2945659" cy="49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7" tIns="45503" rIns="91007" bIns="45503" anchor="b"/>
          <a:lstStyle>
            <a:lvl1pPr algn="l" defTabSz="909638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defTabSz="909638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defTabSz="909638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defTabSz="909638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defTabSz="909638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 eaLnBrk="1" fontAlgn="base" latinLnBrk="1" hangingPunct="1">
              <a:spcBef>
                <a:spcPct val="0"/>
              </a:spcBef>
              <a:spcAft>
                <a:spcPct val="0"/>
              </a:spcAft>
            </a:pPr>
            <a:fld id="{06319659-4A64-43DE-9F15-ACF1CF65EAB9}" type="slidenum">
              <a:rPr kumimoji="1" lang="en-US" altLang="th-TH">
                <a:solidFill>
                  <a:prstClr val="black"/>
                </a:solidFill>
                <a:latin typeface="Gulim" pitchFamily="34" charset="-127"/>
                <a:ea typeface="Gulim" pitchFamily="34" charset="-127"/>
              </a:rPr>
              <a:pPr algn="r"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kumimoji="1" lang="th-TH" altLang="th-TH">
              <a:solidFill>
                <a:prstClr val="black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220"/>
            <a:ext cx="5438140" cy="44659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97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29630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58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74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271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86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291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401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302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67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068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2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82428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523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397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12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34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50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23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19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60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662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355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458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642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09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15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798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71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594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3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92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8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408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976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528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400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0C09-AF6A-46BD-9450-2EFF1E04C92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1E9D-9EAC-4DD0-8542-20AFFAB0B9E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756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C8D5-583E-4963-863F-E5AC0BB43E2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86A5-6A00-49E9-9777-D32677B9997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32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E634-22C8-4A8D-9FDB-D23602E6630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C460-3770-459D-A08A-B646D4C4737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393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F54D-AAD1-47FB-B1A8-82C67A26B00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FDBF-1DCD-494D-9658-2FFC0C60D42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67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66D2-E98C-4614-BDBC-FB56BA80D84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BE96-3698-4CFA-9401-EEE39F773B1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585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FAF7-B058-48D7-9184-A90080CE4DA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8F41-9CF3-444F-9034-06A037C9C8C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957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119E-2B53-4DC5-AFD7-119FA135C2A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1BBE-532F-4C13-8DED-C121B457824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58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334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3C22-81C4-4D63-B7DB-7C1D7945E5A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AEA4-F0E6-481B-9A7D-A47B4EBCC02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458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4334-DCC7-4C4E-A72F-093CB694D42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270A-87A3-487B-8826-2B5C2C05BB7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275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90AC-546F-4A01-9633-762CD74262A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E07E-CCD9-4A6A-B736-10DF58BAE4A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75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7BF8-7B59-4B67-834E-E6CE9EBA8EE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F8F2-680B-4FBA-BFF7-309676B26A3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324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20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632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992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009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055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9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66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779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806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58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522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583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94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09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583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989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4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66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484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336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078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019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791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1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0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6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7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4040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3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9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1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9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4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92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2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0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320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79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6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53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91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80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72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38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9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78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7523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18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00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20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4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70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52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82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46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84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6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225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54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27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0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05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98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31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52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61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81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99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51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6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73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7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1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6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15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41FB-257C-42C5-9E61-769AE90CE2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3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90B-1F4E-4040-8A09-C3D2647DA1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57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F7C0-AFDA-49F7-BDDC-43011AC472F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7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2473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C94-F941-4899-B964-8F9D2FFB77F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50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8D53-9280-4EB2-99A7-CD3BE85DEE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88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A003-DC33-4677-B2A0-06CA8CCB638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000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DDB-A036-4634-B765-3B357FCBD4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543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E925-F4D9-4608-A6EC-345DEA0358A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094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2CDE-5EEB-48F0-8BDA-FFCCEC16E0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4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128A-16A7-41F9-887F-5BC2103794E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8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7040-4FF7-4C30-BE10-A2FEFC5519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83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05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0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6849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62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146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15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71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685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687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803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439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018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9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361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929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20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481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85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716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759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646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3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53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2F02-E35B-4E92-95AB-7F1E541423F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3C46-CFA8-4D89-A549-E9E67ECA1DA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E49E-08CF-4690-9695-1B39B3B109F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2086C-32E6-4255-9A57-44E912885DB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FE9A6-7A40-454F-B99B-2A99BFF2B84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1E1D5E-A088-410B-BD13-AAF9F1F660C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3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02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0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6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A7ED-66ED-4025-9AC5-06705FADB98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7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url?url=http://www.123rf.com/photo_6693895_movement-direction-to-success-isolated-3d-image.html&amp;rct=j&amp;frm=1&amp;q=&amp;esrc=s&amp;sa=U&amp;ved=0ahUKEwiO8Iu70vLLAhXGCo4KHdjhBMY4eBDBbggrMAs&amp;usg=AFQjCNH52I4C0twf22PaOQxbzM0mFqvj3w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://www.google.co.th/url?url=http://www.business2community.com/human-resources/5-ingredients-successful-workforce-0924921&amp;rct=j&amp;frm=1&amp;q=&amp;esrc=s&amp;sa=U&amp;ved=0ahUKEwjrsffL2vLLAhVEPo4KHdP9B84QwW4IIzAH&amp;usg=AFQjCNFw74aR69Evf37lzgzNZLffogN2CA" TargetMode="External"/><Relationship Id="rId26" Type="http://schemas.openxmlformats.org/officeDocument/2006/relationships/hyperlink" Target="http://www.google.co.th/url?url=http://blog.bearing-consulting.com/2013/02/08/the-lego-innovation-story/&amp;rct=j&amp;frm=1&amp;q=&amp;esrc=s&amp;sa=U&amp;ved=0ahUKEwjw0rLTl_TLAhUXBI4KHTZcDng4KBDBbgg7MBM&amp;usg=AFQjCNEgwcEMzXBD6cTyyAVw0QQeQegLYQ" TargetMode="External"/><Relationship Id="rId3" Type="http://schemas.openxmlformats.org/officeDocument/2006/relationships/image" Target="../media/image20.jpeg"/><Relationship Id="rId21" Type="http://schemas.openxmlformats.org/officeDocument/2006/relationships/image" Target="../media/image30.jpeg"/><Relationship Id="rId7" Type="http://schemas.openxmlformats.org/officeDocument/2006/relationships/image" Target="../media/image23.jpeg"/><Relationship Id="rId12" Type="http://schemas.openxmlformats.org/officeDocument/2006/relationships/hyperlink" Target="http://www.google.co.th/url?url=http://www.libsys.co.in/career_careerpath.html&amp;rct=j&amp;frm=1&amp;q=&amp;esrc=s&amp;sa=U&amp;ved=0ahUKEwjc29Oi1vLLAhXBH44KHSo1DssQwW4IFzAB&amp;usg=AFQjCNG7VXOrx7PMSMMtpr2sTebwZNO4TQ" TargetMode="External"/><Relationship Id="rId17" Type="http://schemas.openxmlformats.org/officeDocument/2006/relationships/image" Target="../media/image28.jpe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google.co.th/url?url=http://www.icarehealth.com.au/blog/sample-pcehr-security-access-policy-aged-care/&amp;rct=j&amp;frm=1&amp;q=&amp;esrc=s&amp;sa=U&amp;ved=0ahUKEwiB8Zbl1_LLAhWJQI4KHQXIAagQwW4IGzAD&amp;usg=AFQjCNG79Gw9zg_K9Yy6k53IQwpYVT8EHA" TargetMode="External"/><Relationship Id="rId20" Type="http://schemas.openxmlformats.org/officeDocument/2006/relationships/hyperlink" Target="http://www.google.co.th/url?url=http://www.alamy.com/stock-photo-royal-greenwich-university-technical-college-london-united-kingdom-74314078.html&amp;rct=j&amp;frm=1&amp;q=&amp;esrc=s&amp;sa=U&amp;ved=0ahUKEwjbiITU2_LLAhUMTI4KHYjTBug4hAIQwW4IMTAO&amp;usg=AFQjCNHpmTqoOH8kwM6NkUFE8MBvqR3J8Q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www.google.co.th/url?url=https://www.colourbox.com/vector/running-man-winner-business-direction-arrow-vector-2524469&amp;rct=j&amp;frm=1&amp;q=&amp;esrc=s&amp;sa=U&amp;ved=0ahUKEwiO8Iu70vLLAhXGCo4KHdjhBMY4eBDBbggjMAc&amp;usg=AFQjCNEdxNpzEKJ4A-wIVlPRpCp8aNDvMQ" TargetMode="External"/><Relationship Id="rId11" Type="http://schemas.openxmlformats.org/officeDocument/2006/relationships/image" Target="../media/image25.jpeg"/><Relationship Id="rId24" Type="http://schemas.openxmlformats.org/officeDocument/2006/relationships/hyperlink" Target="http://www.google.co.th/url?url=http://www.shutterstock.com/s/thai+student/search-vectors.html&amp;rct=j&amp;frm=1&amp;q=&amp;esrc=s&amp;sa=U&amp;ved=0ahUKEwjVnqr_3PLLAhVITY4KHS8eCIQQwW4IHzAF&amp;usg=AFQjCNF7nMjPdPi8-wwzC913J2PRSrRhvw" TargetMode="External"/><Relationship Id="rId5" Type="http://schemas.openxmlformats.org/officeDocument/2006/relationships/image" Target="../media/image22.jpeg"/><Relationship Id="rId15" Type="http://schemas.openxmlformats.org/officeDocument/2006/relationships/image" Target="../media/image27.png"/><Relationship Id="rId23" Type="http://schemas.openxmlformats.org/officeDocument/2006/relationships/image" Target="../media/image31.jpeg"/><Relationship Id="rId10" Type="http://schemas.openxmlformats.org/officeDocument/2006/relationships/hyperlink" Target="http://www.google.co.th/url?url=http://www.canstockphoto.com/competency-red-round-grungy-vintage-20141819.html&amp;rct=j&amp;frm=1&amp;q=&amp;esrc=s&amp;sa=U&amp;ved=0ahUKEwjo05nJ1PLLAhVSCY4KHdA_Dm04UBDBbgg3MBE&amp;usg=AFQjCNFBh_irYUNX4hrvR6INT7Eip1DSow" TargetMode="External"/><Relationship Id="rId19" Type="http://schemas.openxmlformats.org/officeDocument/2006/relationships/image" Target="../media/image29.jpeg"/><Relationship Id="rId4" Type="http://schemas.openxmlformats.org/officeDocument/2006/relationships/image" Target="../media/image21.jpeg"/><Relationship Id="rId9" Type="http://schemas.openxmlformats.org/officeDocument/2006/relationships/image" Target="../media/image24.jpeg"/><Relationship Id="rId14" Type="http://schemas.openxmlformats.org/officeDocument/2006/relationships/hyperlink" Target="http://www.google.co.th/url?url=http://www.harvesthcm.com/total-rewards-statements-programs-to-include/&amp;rct=j&amp;frm=1&amp;q=&amp;esrc=s&amp;sa=U&amp;ved=0ahUKEwisk5XP1vLLAhUTHI4KHYUgDzcQwW4INTAQ&amp;usg=AFQjCNFFkKQfo-mg3IAEAWGkNQ0PfI-IMw" TargetMode="External"/><Relationship Id="rId22" Type="http://schemas.openxmlformats.org/officeDocument/2006/relationships/hyperlink" Target="http://www.google.co.th/url?url=http://www.dreamstime.com/photos-images/thai-classroom.html&amp;rct=j&amp;frm=1&amp;q=&amp;esrc=s&amp;sa=U&amp;ved=0ahUKEwjL3Myd3fLLAhXLC44KHbvEChM4FBDBbggZMAI&amp;usg=AFQjCNFoCQJJikqXDn0A_WvJblQQlUGwfA" TargetMode="External"/><Relationship Id="rId27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google.co.th/url?sa=i&amp;rct=j&amp;q=&amp;esrc=s&amp;source=images&amp;cd=&amp;cad=rja&amp;uact=8&amp;ved=0ahUKEwjPk4e95rXMAhVBHo4KHe4OCm4QjRwIBw&amp;url=http://templisting2.sandrajackson.biz/local/&amp;bvm=bv.121070826,d.c2E&amp;psig=AFQjCNERaTyF2w0g8UKAlKZbxRtT2StjQg&amp;ust=1462086399361584" TargetMode="Externa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hyperlink" Target="https://www.google.co.th/url?sa=i&amp;rct=j&amp;q=&amp;esrc=s&amp;source=images&amp;cd=&amp;cad=rja&amp;uact=8&amp;ved=0ahUKEwidkYP19LjMAhXEj44KHWMFCTwQjRwIBw&amp;url=https://www.iconfinder.com/icons/473940/avatar_human_male_man_people_suit_icon&amp;bvm=bv.121070826,d.dGY&amp;psig=AFQjCNHT_NoBab8ADcw_5diBp03_JZFIOw&amp;ust=146219334605977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google.co.th/url?sa=i&amp;rct=j&amp;q=&amp;esrc=s&amp;source=images&amp;cd=&amp;cad=rja&amp;uact=8&amp;ved=0ahUKEwidkYP19LjMAhXEj44KHWMFCTwQjRwIBw&amp;url=https://www.iconfinder.com/icons/473940/avatar_human_male_man_people_suit_icon&amp;bvm=bv.121070826,d.dGY&amp;psig=AFQjCNHT_NoBab8ADcw_5diBp03_JZFIOw&amp;ust=146219334605977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hyperlink" Target="http://www.google.co.th/url?sa=i&amp;rct=j&amp;q=&amp;esrc=s&amp;source=images&amp;cd=&amp;cad=rja&amp;uact=8&amp;ved=0ahUKEwjGr4-L4bXMAhVCHI4KHbWjDKcQjRwIBw&amp;url=http://simpleicon.com/business-man-2.html&amp;psig=AFQjCNGDVY1TTSYhYN4PapNpDdm5eNpgLw&amp;ust=1462084965113021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co.th/url?sa=i&amp;rct=j&amp;q=&amp;esrc=s&amp;source=images&amp;cd=&amp;cad=rja&amp;uact=8&amp;ved=0ahUKEwjPk4e95rXMAhVBHo4KHe4OCm4QjRwIBw&amp;url=http://templisting2.sandrajackson.biz/local/&amp;bvm=bv.121070826,d.c2E&amp;psig=AFQjCNERaTyF2w0g8UKAlKZbxRtT2StjQg&amp;ust=1462086399361584" TargetMode="External"/><Relationship Id="rId12" Type="http://schemas.openxmlformats.org/officeDocument/2006/relationships/image" Target="../media/image7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9.pn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google.co.th/url?sa=i&amp;rct=j&amp;q=&amp;esrc=s&amp;source=images&amp;cd=&amp;cad=rja&amp;uact=8&amp;ved=0ahUKEwjGr4-L4bXMAhVCHI4KHbWjDKcQjRwIBw&amp;url=http://simpleicon.com/business-man-2.html&amp;psig=AFQjCNGDVY1TTSYhYN4PapNpDdm5eNpgLw&amp;ust=146208496511302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www.google.co.th/url?sa=i&amp;rct=j&amp;q=&amp;esrc=s&amp;source=images&amp;cd=&amp;cad=rja&amp;uact=8&amp;ved=0ahUKEwi7_efThbvMAhVSc44KHQV6DdAQjRwIBw&amp;url=http://www.freepik.com/free-photos-vectors/student-icon&amp;psig=AFQjCNFOnKlfEuCW3wwGwWXwMYYOqdcuMg&amp;ust=1462266536368997" TargetMode="External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url?sa=i&amp;rct=j&amp;q=&amp;esrc=s&amp;source=images&amp;cd=&amp;cad=rja&amp;uact=8&amp;ved=0ahUKEwielO3D3YXMAhWm2aYKHYg1BSMQjRwIBw&amp;url=http://www.obessu.org/esl-in-vet&amp;bvm=bv.119028448,d.cGc&amp;psig=AFQjCNG1H5uRk5Wa8hS2jnWfugAFhE6fwg&amp;ust=1460434726778349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www.google.co.th/url?sa=i&amp;rct=j&amp;q=&amp;esrc=s&amp;source=images&amp;cd=&amp;cad=rja&amp;uact=8&amp;ved=0ahUKEwiOjrS42YXMAhXlF6YKHV54DxsQjRwIBw&amp;url=http://dryicons.com/icon/aesthetica/chart-add/&amp;bvm=bv.119028448,d.cGc&amp;psig=AFQjCNGrlBJ8dlpQMEBjq97plHJaX08V-Q&amp;ust=1460433641143318" TargetMode="External"/><Relationship Id="rId1" Type="http://schemas.openxmlformats.org/officeDocument/2006/relationships/slideLayout" Target="../slideLayouts/slideLayout112.xml"/><Relationship Id="rId6" Type="http://schemas.openxmlformats.org/officeDocument/2006/relationships/hyperlink" Target="http://www.google.co.th/url?sa=i&amp;rct=j&amp;q=&amp;esrc=s&amp;source=images&amp;cd=&amp;cad=rja&amp;uact=8&amp;ved=0ahUKEwjJo6ey24XMAhUENqYKHcDcBIkQjRwIBw&amp;url=http://malimu.com/?p=1&amp;bvm=bv.119028448,d.cGc&amp;psig=AFQjCNEfUVNFyl71YHDC8OaExUKM5ZNjgw&amp;ust=1460434019749276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.th/url?sa=i&amp;rct=j&amp;q=&amp;esrc=s&amp;source=images&amp;cd=&amp;cad=rja&amp;uact=8&amp;ved=0ahUKEwjL0P_22YXMAhUlFqYKHdZNDLMQjRwIBw&amp;url=http://edv.dromfhm.top/c/collaborate/&amp;bvm=bv.119028448,d.cGc&amp;psig=AFQjCNGFybN3d6UXNWINm4-2jz1mXBFQWQ&amp;ust=1460433773937895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url?sa=i&amp;rct=j&amp;q=&amp;esrc=s&amp;source=images&amp;cd=&amp;cad=rja&amp;uact=8&amp;ved=0ahUKEwitlOiQ_vvLAhVWBY4KHUpaD4QQjRwIBw&amp;url=http://www.clker.com/clipart-gear-dark-blue.html&amp;bvm=bv.118817766,d.c2E&amp;psig=AFQjCNEativu1hrXukUg1dnLAcwQ0ZvPLQ&amp;ust=1460099743429802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www.google.co.th/url?sa=i&amp;rct=j&amp;q=&amp;esrc=s&amp;source=images&amp;cd=&amp;cad=rja&amp;uact=8&amp;ved=0ahUKEwiPv66N_fvLAhVQGI4KHU25ASUQjRwIBw&amp;url=https://openclipart.org/detail/194772/gear-in-red&amp;psig=AFQjCNFp7hYaifYxHeLkguLf7zHamfaT7A&amp;ust=1460099608291414" TargetMode="External"/><Relationship Id="rId1" Type="http://schemas.openxmlformats.org/officeDocument/2006/relationships/slideLayout" Target="../slideLayouts/slideLayout112.xml"/><Relationship Id="rId6" Type="http://schemas.openxmlformats.org/officeDocument/2006/relationships/hyperlink" Target="http://www.google.co.th/url?sa=i&amp;rct=j&amp;q=&amp;esrc=s&amp;source=images&amp;cd=&amp;cad=rja&amp;uact=8&amp;ved=0ahUKEwirrvvp_fvLAhXKPo4KHYB4COYQjRwIBw&amp;url=http://iconizer.net/en/search/No-license-filtering/0-128/1/gear&amp;bvm=bv.118817766,d.c2E&amp;psig=AFQjCNEativu1hrXukUg1dnLAcwQ0ZvPLQ&amp;ust=1460099743429802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google.co.th/url?sa=i&amp;rct=j&amp;q=&amp;esrc=s&amp;source=images&amp;cd=&amp;cad=rja&amp;uact=8&amp;ved=0ahUKEwiPv66N_fvLAhVQGI4KHU25ASUQjRwIBw&amp;url=https://plus.google.com/104173914308972216225&amp;psig=AFQjCNFp7hYaifYxHeLkguLf7zHamfaT7A&amp;ust=1460099608291414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รูปภาพ 11" descr="โรงเรียนขนาดเล็ก_4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190"/>
          <a:stretch/>
        </p:blipFill>
        <p:spPr bwMode="auto">
          <a:xfrm>
            <a:off x="0" y="0"/>
            <a:ext cx="815960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2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370" y="0"/>
            <a:ext cx="1274210" cy="5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0" y="0"/>
            <a:ext cx="7815446" cy="536005"/>
          </a:xfrm>
          <a:prstGeom prst="rect">
            <a:avLst/>
          </a:prstGeom>
          <a:solidFill>
            <a:srgbClr val="227E12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th-TH" sz="29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โครงการโรงเรียนประชารัฐ</a:t>
            </a:r>
            <a:endParaRPr lang="th-TH" sz="29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436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39" y="641777"/>
            <a:ext cx="7815446" cy="581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0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7584" y="980728"/>
            <a:ext cx="74168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คณะทำงานร่วมรัฐ-เอกชน-ประชาชน (คณะกรรมการสานพลังประชารัฐ)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06527"/>
              </p:ext>
            </p:extLst>
          </p:nvPr>
        </p:nvGraphicFramePr>
        <p:xfrm>
          <a:off x="24307" y="1655832"/>
          <a:ext cx="9144000" cy="52021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0"/>
              </a:tblGrid>
              <a:tr h="432048"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คณะทำงานด้านการยกระดับนวัตกรรมและผลิตภาพ (รมว. </a:t>
                      </a:r>
                      <a:r>
                        <a:rPr lang="th-TH" sz="19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: 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คุณกานต์ ตระกูล</a:t>
                      </a:r>
                      <a:r>
                        <a:rPr lang="th-TH" sz="19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ฮุน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9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.ปูนซีเมนต์ไทย))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คณะทำงานด้านการดึงดูดการลงทุนและการพัฒนาโครงสร้างพื้นฐานของประเทศ (</a:t>
                      </a:r>
                      <a:r>
                        <a:rPr lang="th-TH" sz="1900" b="1" kern="1200" dirty="0" err="1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รมว.กค</a:t>
                      </a:r>
                      <a:r>
                        <a:rPr lang="th-TH" sz="19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.: คุณชาติ</a:t>
                      </a:r>
                      <a:r>
                        <a:rPr lang="th-TH" sz="1900" b="1" kern="1200" dirty="0" err="1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ศิริ</a:t>
                      </a:r>
                      <a:r>
                        <a:rPr lang="th-TH" sz="19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900" b="1" kern="1200" dirty="0" err="1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โสภณพ</a:t>
                      </a:r>
                      <a:r>
                        <a:rPr lang="th-TH" sz="19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นิช (</a:t>
                      </a:r>
                      <a:r>
                        <a:rPr lang="th-TH" sz="1900" b="1" kern="1200" dirty="0" err="1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.ธนาคารกรุงเทพ))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คณะทำงานด้านการส่งเสริมวิสาหกิจขนาดกลางและขนาดย่อมและวิสาหกิจเริ่มต้น (</a:t>
                      </a:r>
                      <a:r>
                        <a:rPr lang="th-TH" sz="1900" b="1" kern="1200" dirty="0" err="1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รมช.พณ</a:t>
                      </a:r>
                      <a:r>
                        <a:rPr lang="th-TH" sz="19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.: คุณสุพันธุ์ มงคลสุธี (ประธานสภาอุตสาหกรรมแห่งประเทศไทย))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คณะทำงานด้านการยกระดับคุณภาพวิชาชีพ (</a:t>
                      </a:r>
                      <a:r>
                        <a:rPr lang="en-US" sz="19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Competitive Workforce)</a:t>
                      </a:r>
                      <a:r>
                        <a:rPr lang="th-TH" sz="19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(รมว.ศธ.: คุณรุ่งโรจน์ รังสิโยภาส (</a:t>
                      </a:r>
                      <a:r>
                        <a:rPr lang="th-TH" sz="1900" b="1" dirty="0" err="1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.ปูนซีเมนต์ไทย))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คณะทำงานด้านการพัฒนาเศรษฐกิจฐานรากและประชารัฐ   (รมว.มท.: คุณ</a:t>
                      </a:r>
                      <a:r>
                        <a:rPr lang="th-TH" sz="19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ฐาปน</a:t>
                      </a:r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สิริ</a:t>
                      </a:r>
                      <a:r>
                        <a:rPr lang="th-TH" sz="19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วัฒน</a:t>
                      </a:r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ภักดี (</a:t>
                      </a:r>
                      <a:r>
                        <a:rPr lang="th-TH" sz="19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.ไทย</a:t>
                      </a:r>
                      <a:r>
                        <a:rPr lang="th-TH" sz="19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เบฟเวอเรจ</a:t>
                      </a:r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คณะทำงานด้านการส่งเสริมการท่องเที่ยวและ </a:t>
                      </a:r>
                      <a:r>
                        <a:rPr lang="en-US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MICE</a:t>
                      </a:r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(รมว.กก. : คุณ</a:t>
                      </a:r>
                      <a:r>
                        <a:rPr lang="th-TH" sz="19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กลินท์</a:t>
                      </a:r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สารสิน (</a:t>
                      </a:r>
                      <a:r>
                        <a:rPr lang="th-TH" sz="19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.ปูนซีเมนต์ไทย))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คณะทำงานด้านการส่งเสริมการส่งออกและการลงทุนในต่างประเทศ    (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รมว.พณ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.: คุณสนั่น อังอุบลกุล (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.ศรีไทยซุปเปอร์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แวร์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คณะทำงานด้าน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พัฒนาคลัสเตอร์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ภาคอุตสาหกรรมแห่งอนาคต  </a:t>
                      </a:r>
                      <a:r>
                        <a:rPr lang="th-TH" sz="19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(รมว.อก.: คุณประเสริฐ บุญสัมพันธ์ (</a:t>
                      </a:r>
                      <a:r>
                        <a:rPr lang="th-TH" sz="1900" b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.พีทีที โก</a:t>
                      </a:r>
                      <a:r>
                        <a:rPr lang="th-TH" sz="1900" b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ลบอล</a:t>
                      </a:r>
                      <a:r>
                        <a:rPr lang="th-TH" sz="19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900" b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</a:t>
                      </a:r>
                      <a:r>
                        <a:rPr lang="th-TH" sz="19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</a:t>
                      </a:r>
                      <a:r>
                        <a:rPr lang="th-TH" sz="1900" b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คอล</a:t>
                      </a:r>
                      <a:r>
                        <a:rPr lang="th-TH" sz="19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คณะทำงานด้านการปรับแก้กฎหมายและกลไกภาครัฐ (ท่านรองนายกฯ ดร.วิษณุ เครืองาม: คุณกานต์ ตระกูล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ฮุน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.ปูนซีเมนต์ไทย))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คณะทำงานด้านการพัฒนาการเกษตรสมัยใหม่( 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รมว.กษ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.: คุณอิสระ ว่องกุศลกิจ (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บจก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.น้ำตาลมิตรผล))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คณะทำงานด้านการศึกษาพื้นฐานและการพัฒนาผู้นำ(รมว.ศธ.: คุณศุภชัย เจียร</a:t>
                      </a:r>
                      <a:r>
                        <a:rPr lang="th-TH" sz="1900" b="1" dirty="0" err="1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วนนท์</a:t>
                      </a:r>
                      <a:r>
                        <a:rPr lang="th-TH" sz="19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900" b="1" dirty="0" err="1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บมจ</a:t>
                      </a:r>
                      <a:r>
                        <a:rPr lang="th-TH" sz="19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เครือเจริญโภคภัณฑ์))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คณะทำงานด้านการสร้างรายได้และการกระตุ้นการใช้จ่ายของประเทศ  ( 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รมว.กค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.: คุณทศ จิ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ราธิวัฒน์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บจก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.กลุ่ม</a:t>
                      </a:r>
                      <a:r>
                        <a:rPr lang="th-TH" sz="19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เซ็นทรัล</a:t>
                      </a:r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748" y="64705"/>
            <a:ext cx="9036496" cy="77200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โครงการโรงเรียนประชารัฐ</a:t>
            </a:r>
            <a:endParaRPr lang="th-TH" sz="5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98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699459" y="917834"/>
            <a:ext cx="1664272" cy="525469"/>
            <a:chOff x="2247304" y="1551582"/>
            <a:chExt cx="2007109" cy="960834"/>
          </a:xfrm>
          <a:noFill/>
        </p:grpSpPr>
        <p:sp>
          <p:nvSpPr>
            <p:cNvPr id="125" name="Rounded Rectangle 124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Rounded Rectangle 4"/>
            <p:cNvSpPr/>
            <p:nvPr/>
          </p:nvSpPr>
          <p:spPr>
            <a:xfrm>
              <a:off x="2275446" y="1579724"/>
              <a:ext cx="1978967" cy="904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560" tIns="162560" rIns="162560" bIns="162560" numCol="1" spcCol="1270" anchor="ctr" anchorCtr="0">
              <a:no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dirty="0">
                <a:solidFill>
                  <a:srgbClr val="C0504D">
                    <a:lumMod val="75000"/>
                  </a:srgb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23172" y="2625726"/>
            <a:ext cx="1198771" cy="1991206"/>
            <a:chOff x="10297562" y="3500967"/>
            <a:chExt cx="1598361" cy="2654941"/>
          </a:xfrm>
        </p:grpSpPr>
        <p:sp>
          <p:nvSpPr>
            <p:cNvPr id="55" name="Rounded Rectangle 54"/>
            <p:cNvSpPr/>
            <p:nvPr/>
          </p:nvSpPr>
          <p:spPr>
            <a:xfrm>
              <a:off x="10297562" y="4427984"/>
              <a:ext cx="1598361" cy="9064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Re-branding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 rot="5400000">
              <a:off x="10886428" y="5761760"/>
              <a:ext cx="361099" cy="427197"/>
              <a:chOff x="1766887" y="1833427"/>
              <a:chExt cx="339494" cy="397144"/>
            </a:xfrm>
            <a:solidFill>
              <a:schemeClr val="accent3"/>
            </a:solidFill>
          </p:grpSpPr>
          <p:sp>
            <p:nvSpPr>
              <p:cNvPr id="118" name="Right Arrow 117"/>
              <p:cNvSpPr/>
              <p:nvPr/>
            </p:nvSpPr>
            <p:spPr>
              <a:xfrm>
                <a:off x="1766887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9" name="Right Arrow 4"/>
              <p:cNvSpPr/>
              <p:nvPr/>
            </p:nvSpPr>
            <p:spPr>
              <a:xfrm>
                <a:off x="1766887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rot="5400000">
              <a:off x="10873821" y="3475391"/>
              <a:ext cx="361099" cy="412252"/>
              <a:chOff x="1766887" y="1833427"/>
              <a:chExt cx="339494" cy="39714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38" name="Right Arrow 137"/>
              <p:cNvSpPr/>
              <p:nvPr/>
            </p:nvSpPr>
            <p:spPr>
              <a:xfrm>
                <a:off x="1766887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9" name="Right Arrow 4"/>
              <p:cNvSpPr/>
              <p:nvPr/>
            </p:nvSpPr>
            <p:spPr>
              <a:xfrm>
                <a:off x="1766887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1" name="Rounded Rectangle 100"/>
          <p:cNvSpPr/>
          <p:nvPr/>
        </p:nvSpPr>
        <p:spPr>
          <a:xfrm>
            <a:off x="4054879" y="4810942"/>
            <a:ext cx="1573244" cy="608891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8" name="Picture 3" descr="C:\Users\wanlayap\AppData\Local\Microsoft\Windows\Temporary Internet Files\Content.Outlook\73DMSMJ4\IMG_316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6" y="29582"/>
            <a:ext cx="1756202" cy="838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9" y="15007"/>
            <a:ext cx="7380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7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สานพลังประชารัฐ ยกระดับคุณภาพวิชาชีพอาชีวศึกษา </a:t>
            </a:r>
            <a:r>
              <a:rPr lang="en-US" sz="27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th-TH" sz="27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</a:t>
            </a:r>
            <a:r>
              <a:rPr lang="en-US" sz="21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(Competitive Workforce)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102472" y="2625726"/>
            <a:ext cx="1590085" cy="1991183"/>
            <a:chOff x="8136629" y="3500967"/>
            <a:chExt cx="2120113" cy="2654911"/>
          </a:xfrm>
        </p:grpSpPr>
        <p:sp>
          <p:nvSpPr>
            <p:cNvPr id="56" name="Rounded Rectangle 55"/>
            <p:cNvSpPr/>
            <p:nvPr/>
          </p:nvSpPr>
          <p:spPr>
            <a:xfrm>
              <a:off x="8136629" y="4441234"/>
              <a:ext cx="1671784" cy="88915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Excellence Model School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 rot="5400000">
              <a:off x="8793345" y="5761730"/>
              <a:ext cx="361099" cy="427197"/>
              <a:chOff x="1766887" y="1833427"/>
              <a:chExt cx="339494" cy="397144"/>
            </a:xfrm>
            <a:solidFill>
              <a:schemeClr val="accent3"/>
            </a:solidFill>
          </p:grpSpPr>
          <p:sp>
            <p:nvSpPr>
              <p:cNvPr id="134" name="Right Arrow 133"/>
              <p:cNvSpPr/>
              <p:nvPr/>
            </p:nvSpPr>
            <p:spPr>
              <a:xfrm>
                <a:off x="1766887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5" name="Right Arrow 4"/>
              <p:cNvSpPr/>
              <p:nvPr/>
            </p:nvSpPr>
            <p:spPr>
              <a:xfrm>
                <a:off x="1766887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 rot="5400000">
              <a:off x="8785873" y="3475391"/>
              <a:ext cx="361099" cy="412252"/>
              <a:chOff x="1766887" y="1833427"/>
              <a:chExt cx="339494" cy="39714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41" name="Right Arrow 140"/>
              <p:cNvSpPr/>
              <p:nvPr/>
            </p:nvSpPr>
            <p:spPr>
              <a:xfrm>
                <a:off x="1766887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2" name="Right Arrow 4"/>
              <p:cNvSpPr/>
              <p:nvPr/>
            </p:nvSpPr>
            <p:spPr>
              <a:xfrm>
                <a:off x="1766887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rot="10800000">
              <a:off x="9860765" y="4648246"/>
              <a:ext cx="395977" cy="443107"/>
              <a:chOff x="4008834" y="1833427"/>
              <a:chExt cx="339494" cy="397144"/>
            </a:xfrm>
            <a:solidFill>
              <a:schemeClr val="accent3"/>
            </a:solidFill>
          </p:grpSpPr>
          <p:sp>
            <p:nvSpPr>
              <p:cNvPr id="112" name="Right Arrow 111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3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398333" y="2625726"/>
            <a:ext cx="1723366" cy="1969988"/>
            <a:chOff x="5864443" y="3500967"/>
            <a:chExt cx="2297821" cy="2626651"/>
          </a:xfrm>
        </p:grpSpPr>
        <p:sp>
          <p:nvSpPr>
            <p:cNvPr id="63" name="Rounded Rectangle 62"/>
            <p:cNvSpPr/>
            <p:nvPr/>
          </p:nvSpPr>
          <p:spPr>
            <a:xfrm>
              <a:off x="5864443" y="4459632"/>
              <a:ext cx="1831735" cy="87483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DATABASE</a:t>
              </a:r>
              <a:endParaRPr lang="th-TH" sz="14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sz="1000" b="1" dirty="0">
                  <a:solidFill>
                    <a:srgbClr val="00B050"/>
                  </a:solidFill>
                </a:rPr>
                <a:t>of Demand &amp; Supply</a:t>
              </a:r>
              <a:endParaRPr lang="en-US" sz="11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 rot="5400000">
              <a:off x="6573420" y="3475391"/>
              <a:ext cx="361099" cy="412252"/>
              <a:chOff x="1766887" y="1833427"/>
              <a:chExt cx="339494" cy="39714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55" name="Right Arrow 154"/>
              <p:cNvSpPr/>
              <p:nvPr/>
            </p:nvSpPr>
            <p:spPr>
              <a:xfrm>
                <a:off x="1766887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6" name="Right Arrow 4"/>
              <p:cNvSpPr/>
              <p:nvPr/>
            </p:nvSpPr>
            <p:spPr>
              <a:xfrm>
                <a:off x="1766887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6200000">
              <a:off x="6629955" y="5733470"/>
              <a:ext cx="361099" cy="427197"/>
              <a:chOff x="1766887" y="1833427"/>
              <a:chExt cx="339494" cy="39714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58" name="Right Arrow 157"/>
              <p:cNvSpPr/>
              <p:nvPr/>
            </p:nvSpPr>
            <p:spPr>
              <a:xfrm>
                <a:off x="1766887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9" name="Right Arrow 4"/>
              <p:cNvSpPr/>
              <p:nvPr/>
            </p:nvSpPr>
            <p:spPr>
              <a:xfrm>
                <a:off x="1766887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7726689" y="4648247"/>
              <a:ext cx="435575" cy="443107"/>
              <a:chOff x="4008834" y="1833427"/>
              <a:chExt cx="339494" cy="397144"/>
            </a:xfrm>
            <a:solidFill>
              <a:schemeClr val="accent3"/>
            </a:solidFill>
          </p:grpSpPr>
          <p:sp>
            <p:nvSpPr>
              <p:cNvPr id="115" name="Right Arrow 114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6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331974" y="2938735"/>
            <a:ext cx="4680519" cy="1332148"/>
            <a:chOff x="5775965" y="3918313"/>
            <a:chExt cx="6240692" cy="1776197"/>
          </a:xfrm>
        </p:grpSpPr>
        <p:sp>
          <p:nvSpPr>
            <p:cNvPr id="183" name="Rounded Rectangle 182"/>
            <p:cNvSpPr/>
            <p:nvPr/>
          </p:nvSpPr>
          <p:spPr>
            <a:xfrm>
              <a:off x="5775965" y="3918313"/>
              <a:ext cx="6240692" cy="1776197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546516" y="3966320"/>
              <a:ext cx="48060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</a:rPr>
                <a:t>Quick-win Projects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7388" y="2667910"/>
            <a:ext cx="1691088" cy="1949561"/>
            <a:chOff x="3489850" y="3557213"/>
            <a:chExt cx="2254784" cy="2599415"/>
          </a:xfrm>
        </p:grpSpPr>
        <p:sp>
          <p:nvSpPr>
            <p:cNvPr id="59" name="Rounded Rectangle 58"/>
            <p:cNvSpPr/>
            <p:nvPr/>
          </p:nvSpPr>
          <p:spPr>
            <a:xfrm>
              <a:off x="3608308" y="4441234"/>
              <a:ext cx="1716595" cy="889156"/>
            </a:xfrm>
            <a:prstGeom prst="roundRect">
              <a:avLst/>
            </a:prstGeom>
            <a:solidFill>
              <a:srgbClr val="FFFF99"/>
            </a:solidFill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Standards &amp; Certification Center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 rot="5400000">
              <a:off x="4325699" y="5762480"/>
              <a:ext cx="361099" cy="427197"/>
              <a:chOff x="1766887" y="1833427"/>
              <a:chExt cx="339494" cy="397144"/>
            </a:xfrm>
            <a:solidFill>
              <a:schemeClr val="accent3"/>
            </a:solidFill>
          </p:grpSpPr>
          <p:sp>
            <p:nvSpPr>
              <p:cNvPr id="186" name="Right Arrow 185"/>
              <p:cNvSpPr/>
              <p:nvPr/>
            </p:nvSpPr>
            <p:spPr>
              <a:xfrm>
                <a:off x="1766887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7" name="Right Arrow 4"/>
              <p:cNvSpPr/>
              <p:nvPr/>
            </p:nvSpPr>
            <p:spPr>
              <a:xfrm>
                <a:off x="1766887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16200000">
              <a:off x="4333171" y="3531637"/>
              <a:ext cx="361099" cy="412252"/>
              <a:chOff x="1766887" y="1833427"/>
              <a:chExt cx="339494" cy="397144"/>
            </a:xfrm>
            <a:solidFill>
              <a:schemeClr val="accent3"/>
            </a:solidFill>
          </p:grpSpPr>
          <p:sp>
            <p:nvSpPr>
              <p:cNvPr id="189" name="Right Arrow 188"/>
              <p:cNvSpPr/>
              <p:nvPr/>
            </p:nvSpPr>
            <p:spPr>
              <a:xfrm>
                <a:off x="1766887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0" name="Right Arrow 4"/>
              <p:cNvSpPr/>
              <p:nvPr/>
            </p:nvSpPr>
            <p:spPr>
              <a:xfrm>
                <a:off x="1766887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3489850" y="3918314"/>
              <a:ext cx="20568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</a:rPr>
                <a:t>M-L Plan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 rot="10800000">
              <a:off x="5348657" y="4666719"/>
              <a:ext cx="395977" cy="443107"/>
              <a:chOff x="4008834" y="1833427"/>
              <a:chExt cx="339494" cy="397144"/>
            </a:xfrm>
            <a:solidFill>
              <a:schemeClr val="accent3"/>
            </a:solidFill>
          </p:grpSpPr>
          <p:sp>
            <p:nvSpPr>
              <p:cNvPr id="109" name="Right Arrow 108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69" name="Slide Number Placeholder 3"/>
          <p:cNvSpPr txBox="1">
            <a:spLocks/>
          </p:cNvSpPr>
          <p:nvPr/>
        </p:nvSpPr>
        <p:spPr>
          <a:xfrm>
            <a:off x="-36512" y="6520260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7A3A58A-E2BD-4F01-9DC8-FEFE2A003375}" type="slidenum">
              <a:rPr lang="en-US">
                <a:solidFill>
                  <a:prstClr val="black">
                    <a:tint val="75000"/>
                  </a:prstClr>
                </a:solidFill>
              </a:rPr>
              <a:pPr algn="ctr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453" y="1810402"/>
            <a:ext cx="2452937" cy="4059697"/>
            <a:chOff x="219271" y="2413869"/>
            <a:chExt cx="3270582" cy="5412929"/>
          </a:xfrm>
        </p:grpSpPr>
        <p:pic>
          <p:nvPicPr>
            <p:cNvPr id="181" name="Picture 180" descr="C:\Users\wanlayap\AppData\Local\Microsoft\Windows\Temporary Internet Files\Content.Outlook\73DMSMJ4\IMG_3166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88260" y="4473111"/>
              <a:ext cx="1391427" cy="861359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208" descr="C:\Users\wanlayap\AppData\Local\Microsoft\Windows\Temporary Internet Files\Content.Outlook\73DMSMJ4\IMG_3166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271" y="4473111"/>
              <a:ext cx="1391427" cy="861359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Elbow Connector 6"/>
            <p:cNvCxnSpPr>
              <a:stCxn id="76" idx="1"/>
              <a:endCxn id="209" idx="0"/>
            </p:cNvCxnSpPr>
            <p:nvPr/>
          </p:nvCxnSpPr>
          <p:spPr>
            <a:xfrm rot="10800000" flipV="1">
              <a:off x="914986" y="2413869"/>
              <a:ext cx="2573365" cy="2059242"/>
            </a:xfrm>
            <a:prstGeom prst="bentConnector2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Elbow Connector 210"/>
            <p:cNvCxnSpPr>
              <a:endCxn id="181" idx="0"/>
            </p:cNvCxnSpPr>
            <p:nvPr/>
          </p:nvCxnSpPr>
          <p:spPr>
            <a:xfrm rot="5400000">
              <a:off x="2212034" y="3195294"/>
              <a:ext cx="1649758" cy="905877"/>
            </a:xfrm>
            <a:prstGeom prst="bentConnector3">
              <a:avLst>
                <a:gd name="adj1" fmla="val 229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Elbow Connector 211"/>
            <p:cNvCxnSpPr>
              <a:stCxn id="209" idx="2"/>
            </p:cNvCxnSpPr>
            <p:nvPr/>
          </p:nvCxnSpPr>
          <p:spPr>
            <a:xfrm rot="16200000" flipH="1">
              <a:off x="956255" y="5293199"/>
              <a:ext cx="2492328" cy="2574869"/>
            </a:xfrm>
            <a:prstGeom prst="bentConnector2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Elbow Connector 212"/>
            <p:cNvCxnSpPr>
              <a:stCxn id="181" idx="2"/>
              <a:endCxn id="2062" idx="1"/>
            </p:cNvCxnSpPr>
            <p:nvPr/>
          </p:nvCxnSpPr>
          <p:spPr>
            <a:xfrm rot="16200000" flipH="1">
              <a:off x="2011377" y="5907066"/>
              <a:ext cx="2051068" cy="905875"/>
            </a:xfrm>
            <a:prstGeom prst="bentConnector2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603782" y="1057327"/>
            <a:ext cx="6419384" cy="1699552"/>
            <a:chOff x="3471708" y="1409770"/>
            <a:chExt cx="8559179" cy="2266069"/>
          </a:xfrm>
        </p:grpSpPr>
        <p:pic>
          <p:nvPicPr>
            <p:cNvPr id="1026" name="Picture 2" descr="ผลการค้นหารูปภาพสำหรับ business directio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410154">
              <a:off x="6072930" y="1862361"/>
              <a:ext cx="1362075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ผลการค้นหารูปภาพสำหรับ business direction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0995">
              <a:off x="3999856" y="1808140"/>
              <a:ext cx="1115588" cy="111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3471708" y="1422037"/>
              <a:ext cx="85591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</a:rPr>
                <a:t>Business Demand (Private)</a:t>
              </a: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9835183" y="2468865"/>
              <a:ext cx="420336" cy="443107"/>
              <a:chOff x="4008834" y="1833427"/>
              <a:chExt cx="339494" cy="39714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96" name="Right Arrow 195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7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7717571" y="2468865"/>
              <a:ext cx="420336" cy="443107"/>
              <a:chOff x="4008834" y="1833427"/>
              <a:chExt cx="339494" cy="39714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00" name="Right Arrow 199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1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421521" y="2468865"/>
              <a:ext cx="420336" cy="443107"/>
              <a:chOff x="4008834" y="1833427"/>
              <a:chExt cx="339494" cy="39714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07" name="Right Arrow 206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8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15883" y="3001663"/>
              <a:ext cx="1678239" cy="326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C0504D">
                      <a:lumMod val="75000"/>
                    </a:srgbClr>
                  </a:solidFill>
                </a:rPr>
                <a:t>Business Direction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648843" y="2987824"/>
              <a:ext cx="2075781" cy="326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C0504D">
                      <a:lumMod val="75000"/>
                    </a:srgbClr>
                  </a:solidFill>
                </a:rPr>
                <a:t>Competitive Workforce</a:t>
              </a:r>
            </a:p>
          </p:txBody>
        </p:sp>
        <p:pic>
          <p:nvPicPr>
            <p:cNvPr id="1030" name="Picture 6" descr="ผลการค้นหารูปภาพสำหรับ competency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473" y="1799506"/>
              <a:ext cx="1181100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ectangle 103"/>
            <p:cNvSpPr/>
            <p:nvPr/>
          </p:nvSpPr>
          <p:spPr>
            <a:xfrm>
              <a:off x="7709584" y="2864335"/>
              <a:ext cx="2542244" cy="811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C0504D">
                      <a:lumMod val="75000"/>
                    </a:srgbClr>
                  </a:solidFill>
                </a:rPr>
                <a:t>Competency with </a:t>
              </a:r>
            </a:p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C0504D">
                      <a:lumMod val="75000"/>
                    </a:srgbClr>
                  </a:solidFill>
                </a:rPr>
                <a:t>Performance/ Practice Standard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0250500" y="2843808"/>
              <a:ext cx="1766157" cy="608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C0504D">
                      <a:lumMod val="75000"/>
                    </a:srgbClr>
                  </a:solidFill>
                </a:rPr>
                <a:t>Rewards &amp; </a:t>
              </a:r>
            </a:p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C0504D">
                      <a:lumMod val="75000"/>
                    </a:srgbClr>
                  </a:solidFill>
                </a:rPr>
                <a:t>Career Growth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560496" y="1409770"/>
              <a:ext cx="1222202" cy="1430570"/>
              <a:chOff x="10560496" y="1409770"/>
              <a:chExt cx="1222202" cy="1430570"/>
            </a:xfrm>
          </p:grpSpPr>
          <p:pic>
            <p:nvPicPr>
              <p:cNvPr id="1032" name="Picture 8" descr="ผลการค้นหารูปภาพสำหรับ career growth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0496" y="2097389"/>
                <a:ext cx="1190625" cy="742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ผลการค้นหารูปภาพสำหรับ rewards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4372" y="1409770"/>
                <a:ext cx="728326" cy="728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6" name="Rounded Rectangle 75"/>
            <p:cNvSpPr/>
            <p:nvPr/>
          </p:nvSpPr>
          <p:spPr>
            <a:xfrm>
              <a:off x="3488350" y="1409955"/>
              <a:ext cx="8542537" cy="2007827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0" name="Rounded Rectangle 129"/>
          <p:cNvSpPr/>
          <p:nvPr/>
        </p:nvSpPr>
        <p:spPr>
          <a:xfrm>
            <a:off x="6121493" y="3324862"/>
            <a:ext cx="1253838" cy="6668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Excellence Model School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17387" y="4678978"/>
            <a:ext cx="6395107" cy="1743437"/>
            <a:chOff x="3489849" y="6238636"/>
            <a:chExt cx="8526809" cy="2324582"/>
          </a:xfrm>
        </p:grpSpPr>
        <p:sp>
          <p:nvSpPr>
            <p:cNvPr id="2062" name="Rounded Rectangle 2061"/>
            <p:cNvSpPr/>
            <p:nvPr/>
          </p:nvSpPr>
          <p:spPr>
            <a:xfrm>
              <a:off x="3489849" y="6238636"/>
              <a:ext cx="8510523" cy="22938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063" name="TextBox 2062"/>
            <p:cNvSpPr txBox="1"/>
            <p:nvPr/>
          </p:nvSpPr>
          <p:spPr>
            <a:xfrm>
              <a:off x="3660961" y="8070775"/>
              <a:ext cx="83556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F497D"/>
                  </a:solidFill>
                </a:rPr>
                <a:t>Vocational Education Supply</a:t>
              </a:r>
              <a:r>
                <a:rPr lang="th-TH" sz="1800" b="1" dirty="0">
                  <a:solidFill>
                    <a:srgbClr val="1F497D"/>
                  </a:solidFill>
                </a:rPr>
                <a:t> </a:t>
              </a:r>
              <a:r>
                <a:rPr lang="en-US" sz="1800" b="1" dirty="0">
                  <a:solidFill>
                    <a:srgbClr val="1F497D"/>
                  </a:solidFill>
                </a:rPr>
                <a:t>(Public)</a:t>
              </a: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765393" y="6360003"/>
              <a:ext cx="6114064" cy="1710771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 rot="10800000">
              <a:off x="9756881" y="6948264"/>
              <a:ext cx="435575" cy="443107"/>
              <a:chOff x="4008834" y="1833427"/>
              <a:chExt cx="339494" cy="39714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22" name="Right Arrow 121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3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 rot="10800000">
              <a:off x="7680177" y="6948264"/>
              <a:ext cx="435575" cy="443107"/>
              <a:chOff x="4008834" y="1833427"/>
              <a:chExt cx="339494" cy="39714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1" name="Right Arrow 160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2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5279975" y="6948264"/>
              <a:ext cx="435575" cy="443107"/>
              <a:chOff x="4008834" y="1833427"/>
              <a:chExt cx="339494" cy="39714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93" name="Right Arrow 192"/>
              <p:cNvSpPr/>
              <p:nvPr/>
            </p:nvSpPr>
            <p:spPr>
              <a:xfrm>
                <a:off x="4008834" y="1833427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4" name="Right Arrow 6"/>
              <p:cNvSpPr/>
              <p:nvPr/>
            </p:nvSpPr>
            <p:spPr>
              <a:xfrm>
                <a:off x="4008834" y="1912856"/>
                <a:ext cx="237646" cy="2382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556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36" name="Picture 12" descr="ผลการค้นหารูปภาพสำหรับ policy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046" y="6748509"/>
              <a:ext cx="919834" cy="919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715722" y="7701442"/>
              <a:ext cx="173808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F497D"/>
                  </a:solidFill>
                </a:rPr>
                <a:t>Government Policy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83494" y="6417455"/>
              <a:ext cx="1671825" cy="640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1F497D"/>
                  </a:solidFill>
                </a:rPr>
                <a:t>Output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18477" y="6414931"/>
              <a:ext cx="1745093" cy="640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1F497D"/>
                  </a:solidFill>
                </a:rPr>
                <a:t>Process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21273" y="6428183"/>
              <a:ext cx="1310615" cy="640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1F497D"/>
                  </a:solidFill>
                </a:rPr>
                <a:t>Input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28386" y="7544856"/>
              <a:ext cx="1938993" cy="608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1F497D"/>
                  </a:solidFill>
                </a:rPr>
                <a:t>Vocational Technical/</a:t>
              </a:r>
            </a:p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1F497D"/>
                  </a:solidFill>
                </a:rPr>
                <a:t>Commercial College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726878" y="7742152"/>
              <a:ext cx="2075781" cy="326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1F497D"/>
                  </a:solidFill>
                </a:rPr>
                <a:t>Competitive Workforce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134406" y="7524328"/>
              <a:ext cx="1817165" cy="608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1F497D"/>
                  </a:solidFill>
                </a:rPr>
                <a:t>Secondary/</a:t>
              </a:r>
            </a:p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rgbClr val="1F497D"/>
                  </a:solidFill>
                </a:rPr>
                <a:t>Vocational Students</a:t>
              </a:r>
            </a:p>
          </p:txBody>
        </p:sp>
        <p:pic>
          <p:nvPicPr>
            <p:cNvPr id="1040" name="Picture 16" descr="ผลการค้นหารูปภาพสำหรับ workforce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6888022"/>
              <a:ext cx="1406776" cy="78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ผลการค้นหารูปภาพสำหรับ technical college">
              <a:hlinkClick r:id="rId20"/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94925" y="6940874"/>
              <a:ext cx="1329467" cy="60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10488488" y="6861830"/>
              <a:ext cx="1262633" cy="680754"/>
              <a:chOff x="10488488" y="6861830"/>
              <a:chExt cx="1262633" cy="680754"/>
            </a:xfrm>
          </p:grpSpPr>
          <p:pic>
            <p:nvPicPr>
              <p:cNvPr id="1046" name="Picture 22" descr="ผลการค้นหารูปภาพสำหรับ thai student clipart">
                <a:hlinkClick r:id="rId2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943891" y="6875682"/>
                <a:ext cx="807230" cy="666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ผลการค้นหารูปภาพสำหรับ thai student clipart">
                <a:hlinkClick r:id="rId24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488488" y="6861830"/>
                <a:ext cx="536720" cy="518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8" descr="ผลการค้นหารูปภาพสำหรับ new s curve industry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958" y="6381508"/>
              <a:ext cx="775804" cy="55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5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8634413" y="120650"/>
            <a:ext cx="504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t>19</a:t>
            </a:r>
            <a:endParaRPr lang="th-TH" sz="12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567738" y="79375"/>
            <a:ext cx="576262" cy="2778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49</a:t>
            </a:r>
            <a:endParaRPr lang="th-TH" sz="1200" b="1" dirty="0">
              <a:solidFill>
                <a:prstClr val="white"/>
              </a:solidFill>
              <a:latin typeface="Andalus" pitchFamily="18" charset="-78"/>
              <a:cs typeface="Angsana New" pitchFamily="18" charset="-34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0" y="79375"/>
            <a:ext cx="576263" cy="2778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48</a:t>
            </a:r>
            <a:endParaRPr lang="th-TH" sz="1200" b="1" dirty="0">
              <a:solidFill>
                <a:prstClr val="white"/>
              </a:solidFill>
              <a:latin typeface="Andalus" pitchFamily="18" charset="-78"/>
              <a:cs typeface="Angsana New" pitchFamily="18" charset="-34"/>
            </a:endParaRPr>
          </a:p>
        </p:txBody>
      </p:sp>
      <p:pic>
        <p:nvPicPr>
          <p:cNvPr id="30727" name="รูปภาพ 8" descr="โรงเรียนประชารัฐ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500063"/>
            <a:ext cx="4271962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รูปภาพ 9" descr="โรงเรียนประชารัฐ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013" y="500063"/>
            <a:ext cx="4271962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2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67569" y="1052736"/>
            <a:ext cx="2972783" cy="11518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พัฒนา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ระบบข้อมูล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สารสนเทศ</a:t>
            </a: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พิธาน พื้นทอง</a:t>
            </a:r>
            <a:b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</a:b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</a:t>
            </a:r>
            <a:r>
              <a:rPr lang="th-TH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วร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วุฒิ  อุ่นใจ</a:t>
            </a:r>
          </a:p>
          <a:p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25876" y="2496944"/>
            <a:ext cx="2618124" cy="23167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พัฒนา</a:t>
            </a:r>
            <a:r>
              <a:rPr lang="th-TH" alt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หลักสูตร </a:t>
            </a:r>
            <a: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การสื่อสารภาษาอังกฤษ คุณธรรม</a:t>
            </a:r>
            <a:b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</a:br>
            <a:r>
              <a:rPr lang="th-TH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คุณหญิงสุชาดา </a:t>
            </a:r>
            <a:r>
              <a:rPr lang="th-TH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กี</a:t>
            </a:r>
            <a:r>
              <a:rPr lang="th-TH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ระนันทน์</a:t>
            </a:r>
          </a:p>
          <a:p>
            <a:r>
              <a:rPr lang="th-TH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ดร.อาจอง ชุมสาย ณ อยุธยา</a:t>
            </a:r>
          </a:p>
          <a:p>
            <a:r>
              <a:rPr lang="th-TH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ทนง</a:t>
            </a:r>
            <a:r>
              <a:rPr lang="th-TH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โชติสรยุทธ์</a:t>
            </a:r>
          </a:p>
          <a:p>
            <a:pPr>
              <a:defRPr/>
            </a:pPr>
            <a:endParaRPr lang="th-TH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2120" y="5157192"/>
            <a:ext cx="3240360" cy="1584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พัฒนาครู ผู้บริหารสถานศึกษา</a:t>
            </a:r>
            <a:r>
              <a:rPr lang="th-TH" sz="1800" dirty="0">
                <a:solidFill>
                  <a:srgbClr val="FF0000"/>
                </a:solidFill>
              </a:rPr>
              <a:t/>
            </a:r>
            <a:br>
              <a:rPr lang="th-TH" sz="1800" dirty="0">
                <a:solidFill>
                  <a:srgbClr val="FF0000"/>
                </a:solidFill>
              </a:rPr>
            </a:br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รศ.ดร.เอกชัย  กี่สุขพันธุ์</a:t>
            </a:r>
          </a:p>
          <a:p>
            <a:r>
              <a:rPr lang="th-TH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ดร.</a:t>
            </a:r>
            <a:r>
              <a:rPr lang="th-TH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วรภัทร์</a:t>
            </a:r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ภู่เจริญ</a:t>
            </a:r>
          </a:p>
          <a:p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นายอนุชิต จุรี</a:t>
            </a:r>
            <a:r>
              <a:rPr lang="th-TH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</a:t>
            </a:r>
            <a:endParaRPr lang="th-TH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4779150"/>
            <a:ext cx="3240360" cy="19802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พัฒนาความร่วมมือฯ และการสร้างแรงจูงใจ</a:t>
            </a:r>
            <a:b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</a:br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เขมทัต</a:t>
            </a:r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สุ</a:t>
            </a:r>
            <a:r>
              <a:rPr lang="th-TH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คนธิ์</a:t>
            </a:r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สิงห์</a:t>
            </a:r>
          </a:p>
          <a:p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ทนง</a:t>
            </a:r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โชติสรยุทธ์</a:t>
            </a:r>
          </a:p>
          <a:p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นายไพรัช  แสงทอง</a:t>
            </a:r>
          </a:p>
          <a:p>
            <a:pPr>
              <a:defRPr/>
            </a:pP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141" y="1129412"/>
            <a:ext cx="3056384" cy="3019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พัฒนาความเป็นเลิศด้านการศึกษา ค้นคว้า วิจัยเทคโนโลยีแห่งอนาคตและสนับสนุนการสร้างนวัตกรรมของผู้นำเยาวชนรุ่นใหม่</a:t>
            </a:r>
            <a:b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</a:br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ดร.ไพรินทร์  ชูโชติถาวร</a:t>
            </a:r>
          </a:p>
          <a:p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นางพุทธชาด มุกดาประกร</a:t>
            </a:r>
          </a:p>
          <a:p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ถิรวัฒน์</a:t>
            </a:r>
            <a:r>
              <a:rPr lang="th-TH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ดีสมบูรณ์</a:t>
            </a:r>
          </a:p>
          <a:p>
            <a:pPr>
              <a:defRPr/>
            </a:pPr>
            <a:r>
              <a:rPr lang="th-TH" alt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3544"/>
            <a:ext cx="8100392" cy="584769"/>
          </a:xfrm>
          <a:prstGeom prst="rect">
            <a:avLst/>
          </a:prstGeom>
          <a:solidFill>
            <a:srgbClr val="227E12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คณะทำงาน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5 </a:t>
            </a:r>
            <a:r>
              <a:rPr lang="th-TH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คณะ</a:t>
            </a:r>
            <a:endParaRPr lang="th-TH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7192"/>
            <a:ext cx="8100392" cy="94864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5655432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วงรี 10"/>
          <p:cNvSpPr/>
          <p:nvPr/>
        </p:nvSpPr>
        <p:spPr>
          <a:xfrm>
            <a:off x="6183415" y="3626508"/>
            <a:ext cx="3014676" cy="1357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4828286" y="1525681"/>
            <a:ext cx="3014676" cy="75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-180528" y="3099973"/>
            <a:ext cx="3014676" cy="1357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-210684" y="5589240"/>
            <a:ext cx="3014676" cy="1357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5436096" y="5485364"/>
            <a:ext cx="3014676" cy="1357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0" y="5633052"/>
            <a:ext cx="9144000" cy="1224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82351" tIns="41175" rIns="82351" bIns="41175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8580" y="706097"/>
            <a:ext cx="9144000" cy="1257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91428" tIns="45714" rIns="91428" bIns="45714"/>
          <a:lstStyle/>
          <a:p>
            <a:pPr algn="r" eaLnBrk="0" hangingPunct="0">
              <a:defRPr/>
            </a:pPr>
            <a:endParaRPr lang="th-TH">
              <a:solidFill>
                <a:prstClr val="black"/>
              </a:solidFill>
              <a:latin typeface="Cordia New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TextBox 99"/>
          <p:cNvSpPr txBox="1"/>
          <p:nvPr/>
        </p:nvSpPr>
        <p:spPr bwMode="auto">
          <a:xfrm>
            <a:off x="484801" y="836168"/>
            <a:ext cx="3048953" cy="907995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lIns="82351" tIns="41175" rIns="82351" bIns="41175">
            <a:spAutoFit/>
          </a:bodyPr>
          <a:lstStyle/>
          <a:p>
            <a:pPr marL="152979" indent="-138682" algn="ctr">
              <a:lnSpc>
                <a:spcPct val="80000"/>
              </a:lnSpc>
              <a:buFontTx/>
              <a:buAutoNum type="arabicParenR"/>
              <a:defRPr/>
            </a:pPr>
            <a:r>
              <a:rPr lang="th-TH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โครงการยุทธศาสตร์การพัฒนา</a:t>
            </a:r>
            <a:r>
              <a:rPr lang="en-US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 </a:t>
            </a:r>
            <a:r>
              <a:rPr lang="th-TH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การศึกษา </a:t>
            </a:r>
            <a:r>
              <a:rPr lang="en-US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10 </a:t>
            </a:r>
            <a:r>
              <a:rPr lang="th-TH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ด้าน </a:t>
            </a:r>
            <a:endParaRPr lang="en-US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52979" indent="-138682" algn="ctr">
              <a:lnSpc>
                <a:spcPct val="80000"/>
              </a:lnSpc>
              <a:defRPr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10 Strategic Transformation</a:t>
            </a: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484801" y="1613732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1.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ความโปร่งใส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Transparency</a:t>
            </a: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484801" y="1979645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2.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การเข้าถึง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Accessibility &amp; ICT Infra</a:t>
            </a: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484801" y="2332692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3.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กลไกตลาด กองทุน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Market Mechanism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84801" y="2678594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4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 วิธีเรียนโต๊ะกลม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Teaching Technique</a:t>
            </a: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484801" y="3044506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5.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พัฒนาครูใหญ่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School Principle</a:t>
            </a: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484801" y="3406131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6.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สุขภาพ และ ศีลธรรม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Health &amp; Heart</a:t>
            </a: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484801" y="3786337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7.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ครูต่างประเทศ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Inter Teacher&amp; Incentive</a:t>
            </a: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484801" y="4533884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9.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ผู้นำเยาวชน สู่ท้องถิ่น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Young Leaders</a:t>
            </a: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484801" y="4167972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8.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ภาษาอังกฤษ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English Language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263432" y="6339148"/>
            <a:ext cx="1816215" cy="454532"/>
          </a:xfrm>
          <a:prstGeom prst="rect">
            <a:avLst/>
          </a:prstGeom>
          <a:solidFill>
            <a:srgbClr val="4597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82351" tIns="41175" rIns="82351" bIns="41175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FFFFFF"/>
                </a:solidFill>
                <a:latin typeface="Tahoma"/>
              </a:rPr>
              <a:t>Big Boys</a:t>
            </a:r>
          </a:p>
        </p:txBody>
      </p:sp>
      <p:sp>
        <p:nvSpPr>
          <p:cNvPr id="2254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36005"/>
          </a:xfrm>
          <a:prstGeom prst="rect">
            <a:avLst/>
          </a:prstGeom>
          <a:solidFill>
            <a:srgbClr val="227E12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sz="2900">
                <a:solidFill>
                  <a:srgbClr val="FFFFFF"/>
                </a:solidFill>
                <a:latin typeface="BrowalliaUPC" pitchFamily="34" charset="-34"/>
                <a:cs typeface="BrowalliaUPC" pitchFamily="34" charset="-34"/>
              </a:rPr>
              <a:t>3. </a:t>
            </a:r>
            <a:r>
              <a:rPr lang="th-TH" sz="2900">
                <a:solidFill>
                  <a:srgbClr val="FFFFFF"/>
                </a:solidFill>
                <a:latin typeface="BrowalliaUPC" pitchFamily="34" charset="-34"/>
                <a:cs typeface="BrowalliaUPC" pitchFamily="34" charset="-34"/>
              </a:rPr>
              <a:t>การขับเคลื่อนยุทธศาสตร์สู่การปฏิบัติ </a:t>
            </a:r>
            <a:r>
              <a:rPr lang="en-US" sz="2900">
                <a:solidFill>
                  <a:srgbClr val="FFFFFF"/>
                </a:solidFill>
                <a:latin typeface="BrowalliaUPC" pitchFamily="34" charset="-34"/>
                <a:cs typeface="BrowalliaUPC" pitchFamily="34" charset="-34"/>
              </a:rPr>
              <a:t>(</a:t>
            </a:r>
            <a:r>
              <a:rPr lang="th-TH" sz="2900">
                <a:solidFill>
                  <a:srgbClr val="FFFFFF"/>
                </a:solidFill>
                <a:latin typeface="BrowalliaUPC" pitchFamily="34" charset="-34"/>
                <a:cs typeface="BrowalliaUPC" pitchFamily="34" charset="-34"/>
              </a:rPr>
              <a:t>การศึกษาพื้นฐานสู่งานวิจัย)</a:t>
            </a:r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2544" name="Group 40"/>
          <p:cNvGrpSpPr>
            <a:grpSpLocks/>
          </p:cNvGrpSpPr>
          <p:nvPr/>
        </p:nvGrpSpPr>
        <p:grpSpPr bwMode="auto">
          <a:xfrm>
            <a:off x="3619560" y="836167"/>
            <a:ext cx="5342819" cy="4343781"/>
            <a:chOff x="1073280" y="1072108"/>
            <a:chExt cx="7931906" cy="6289087"/>
          </a:xfrm>
        </p:grpSpPr>
        <p:sp>
          <p:nvSpPr>
            <p:cNvPr id="22571" name="TextBox 60"/>
            <p:cNvSpPr txBox="1">
              <a:spLocks noChangeArrowheads="1"/>
            </p:cNvSpPr>
            <p:nvPr/>
          </p:nvSpPr>
          <p:spPr bwMode="auto">
            <a:xfrm>
              <a:off x="5568883" y="3222056"/>
              <a:ext cx="3322780" cy="138139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FFFF"/>
                  </a:solidFill>
                  <a:latin typeface="Browallia New" pitchFamily="34" charset="-34"/>
                </a:rPr>
                <a:t>School Sponsors</a:t>
              </a:r>
            </a:p>
            <a:p>
              <a:pPr algn="ctr" eaLnBrk="0" hangingPunct="0"/>
              <a:r>
                <a:rPr lang="en-US" b="1">
                  <a:solidFill>
                    <a:srgbClr val="FFFFFF"/>
                  </a:solidFill>
                  <a:latin typeface="Browallia New" pitchFamily="34" charset="-34"/>
                </a:rPr>
                <a:t>(CEO, CEO-1)</a:t>
              </a:r>
            </a:p>
          </p:txBody>
        </p:sp>
        <p:grpSp>
          <p:nvGrpSpPr>
            <p:cNvPr id="22572" name="Group 41"/>
            <p:cNvGrpSpPr>
              <a:grpSpLocks/>
            </p:cNvGrpSpPr>
            <p:nvPr/>
          </p:nvGrpSpPr>
          <p:grpSpPr bwMode="auto">
            <a:xfrm>
              <a:off x="1073280" y="1072108"/>
              <a:ext cx="7931906" cy="6289087"/>
              <a:chOff x="502435" y="1167925"/>
              <a:chExt cx="9289620" cy="6289087"/>
            </a:xfrm>
          </p:grpSpPr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502435" y="1167925"/>
                <a:ext cx="9252321" cy="840201"/>
              </a:xfrm>
              <a:prstGeom prst="rect">
                <a:avLst/>
              </a:prstGeom>
              <a:solidFill>
                <a:srgbClr val="224B50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2) </a:t>
                </a:r>
                <a:r>
                  <a:rPr lang="th-TH" sz="2200" b="1" dirty="0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โครงการพัฒนาผู้นำเพื่อการศึกษายั่งยืนตามพื้นที่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BrowalliaUPC" pitchFamily="34" charset="-34"/>
                    <a:ea typeface="MS PGothic" pitchFamily="34" charset="-128"/>
                    <a:cs typeface="BrowalliaUPC" pitchFamily="34" charset="-34"/>
                  </a:rPr>
                  <a:t>AREA BASED MANAGEMENT BY PRIVATE SECTOR</a:t>
                </a:r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539732" y="2152988"/>
                <a:ext cx="9252323" cy="840201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Schools (</a:t>
                </a:r>
                <a:r>
                  <a:rPr lang="en-US" b="1" dirty="0" smtClean="0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3,342 </a:t>
                </a:r>
                <a:r>
                  <a:rPr lang="th-TH" b="1" dirty="0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โรงเรียน)</a:t>
                </a:r>
                <a:endParaRPr lang="en-US" sz="1400" dirty="0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endParaRPr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539732" y="3303607"/>
                <a:ext cx="4550322" cy="840201"/>
              </a:xfrm>
              <a:prstGeom prst="rect">
                <a:avLst/>
              </a:prstGeom>
              <a:solidFill>
                <a:srgbClr val="FCAC26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/>
                <a:r>
                  <a:rPr lang="en-US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1,000 School Partners </a:t>
                </a:r>
                <a:endParaRPr lang="th-TH" b="1">
                  <a:solidFill>
                    <a:srgbClr val="FFFFFF"/>
                  </a:solidFill>
                  <a:latin typeface="Browallia New" pitchFamily="34" charset="-34"/>
                  <a:ea typeface="MS PGothic" pitchFamily="34" charset="-128"/>
                  <a:cs typeface="Browallia New" pitchFamily="34" charset="-34"/>
                </a:endParaRPr>
              </a:p>
              <a:p>
                <a:pPr algn="ctr" eaLnBrk="0" hangingPunct="0"/>
                <a:r>
                  <a:rPr lang="en-US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(</a:t>
                </a:r>
                <a:r>
                  <a:rPr lang="en-US" sz="1400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1 </a:t>
                </a:r>
                <a:r>
                  <a:rPr lang="th-TH" sz="1400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คน </a:t>
                </a:r>
                <a:r>
                  <a:rPr lang="en-US" sz="1400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: 3 </a:t>
                </a:r>
                <a:r>
                  <a:rPr lang="th-TH" sz="1400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โรงเรียน</a:t>
                </a:r>
                <a:r>
                  <a:rPr lang="en-US" sz="1400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,/1 </a:t>
                </a:r>
                <a:r>
                  <a:rPr lang="th-TH" sz="1400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ทีม</a:t>
                </a:r>
                <a:r>
                  <a:rPr lang="en-US" sz="1400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: 5 </a:t>
                </a:r>
                <a:r>
                  <a:rPr lang="th-TH" sz="1400" b="1">
                    <a:solidFill>
                      <a:srgbClr val="FFFFFF"/>
                    </a:solidFill>
                    <a:latin typeface="Browallia New" pitchFamily="34" charset="-34"/>
                    <a:ea typeface="MS PGothic" pitchFamily="34" charset="-128"/>
                    <a:cs typeface="Browallia New" pitchFamily="34" charset="-34"/>
                  </a:rPr>
                  <a:t>คน)</a:t>
                </a:r>
                <a:endParaRPr lang="en-US" sz="1400" b="1">
                  <a:solidFill>
                    <a:srgbClr val="FFFFFF"/>
                  </a:solidFill>
                  <a:latin typeface="Browallia New" pitchFamily="34" charset="-34"/>
                  <a:ea typeface="MS PGothic" pitchFamily="34" charset="-128"/>
                  <a:cs typeface="Browallia New" pitchFamily="34" charset="-34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539732" y="5824209"/>
                <a:ext cx="9252323" cy="697407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Browallia New"/>
                    <a:cs typeface="Browallia New"/>
                  </a:rPr>
                  <a:t>10+ Private Sector Founding Members (MOU)</a:t>
                </a:r>
                <a:endParaRPr lang="en-US" sz="1400" dirty="0">
                  <a:solidFill>
                    <a:prstClr val="white"/>
                  </a:solidFill>
                  <a:latin typeface="BrowalliaUPC"/>
                  <a:cs typeface="BrowalliaUPC"/>
                </a:endParaRP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539732" y="6904467"/>
                <a:ext cx="4607513" cy="5525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Browallia New"/>
                    <a:cs typeface="Browallia New"/>
                  </a:rPr>
                  <a:t>External Volunteer</a:t>
                </a:r>
                <a:endParaRPr lang="en-US" sz="1400" dirty="0">
                  <a:solidFill>
                    <a:srgbClr val="000000"/>
                  </a:solidFill>
                  <a:latin typeface="BrowalliaUPC"/>
                  <a:cs typeface="BrowalliaUPC"/>
                </a:endParaRPr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5219353" y="6904467"/>
                <a:ext cx="4535403" cy="5525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Browallia New"/>
                    <a:cs typeface="Browallia New"/>
                  </a:rPr>
                  <a:t>Private Sector</a:t>
                </a:r>
                <a:endParaRPr lang="en-US" sz="1400" dirty="0">
                  <a:solidFill>
                    <a:srgbClr val="000000"/>
                  </a:solidFill>
                  <a:latin typeface="BrowalliaUPC"/>
                  <a:cs typeface="BrowalliaUPC"/>
                </a:endParaRPr>
              </a:p>
            </p:txBody>
          </p:sp>
          <p:sp>
            <p:nvSpPr>
              <p:cNvPr id="70" name="Isosceles Triangle 69"/>
              <p:cNvSpPr>
                <a:spLocks noChangeArrowheads="1"/>
              </p:cNvSpPr>
              <p:nvPr/>
            </p:nvSpPr>
            <p:spPr bwMode="auto">
              <a:xfrm>
                <a:off x="2412079" y="6616811"/>
                <a:ext cx="646494" cy="21522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AFE0E4"/>
                  </a:gs>
                  <a:gs pos="20000">
                    <a:srgbClr val="AFDEE2"/>
                  </a:gs>
                  <a:gs pos="100000">
                    <a:srgbClr val="85AAAD"/>
                  </a:gs>
                </a:gsLst>
                <a:lin ang="5400000"/>
              </a:gra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1" name="Isosceles Triangle 70"/>
              <p:cNvSpPr>
                <a:spLocks noChangeArrowheads="1"/>
              </p:cNvSpPr>
              <p:nvPr/>
            </p:nvSpPr>
            <p:spPr bwMode="auto">
              <a:xfrm>
                <a:off x="7235918" y="6616811"/>
                <a:ext cx="646494" cy="21522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AFE0E4"/>
                  </a:gs>
                  <a:gs pos="20000">
                    <a:srgbClr val="AFDEE2"/>
                  </a:gs>
                  <a:gs pos="100000">
                    <a:srgbClr val="85AAAD"/>
                  </a:gs>
                </a:gsLst>
                <a:lin ang="5400000"/>
              </a:gra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srgbClr val="FFFFFF"/>
                  </a:solidFill>
                  <a:latin typeface="Tahoma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075" y="3393294"/>
                <a:ext cx="337334" cy="599705"/>
              </a:xfrm>
              <a:prstGeom prst="rect">
                <a:avLst/>
              </a:prstGeom>
            </p:spPr>
          </p:pic>
          <p:sp>
            <p:nvSpPr>
              <p:cNvPr id="74" name="Isosceles Triangle 73"/>
              <p:cNvSpPr>
                <a:spLocks noChangeArrowheads="1"/>
              </p:cNvSpPr>
              <p:nvPr/>
            </p:nvSpPr>
            <p:spPr bwMode="auto">
              <a:xfrm>
                <a:off x="4893620" y="5536554"/>
                <a:ext cx="648980" cy="21522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AFE0E4"/>
                  </a:gs>
                  <a:gs pos="20000">
                    <a:srgbClr val="AFDEE2"/>
                  </a:gs>
                  <a:gs pos="100000">
                    <a:srgbClr val="85AAAD"/>
                  </a:gs>
                </a:gsLst>
                <a:lin ang="5400000"/>
              </a:gra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6" name="Isosceles Triangle 75"/>
              <p:cNvSpPr>
                <a:spLocks noChangeArrowheads="1"/>
              </p:cNvSpPr>
              <p:nvPr/>
            </p:nvSpPr>
            <p:spPr bwMode="auto">
              <a:xfrm>
                <a:off x="4866268" y="4241072"/>
                <a:ext cx="646494" cy="21729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AFE0E4"/>
                  </a:gs>
                  <a:gs pos="20000">
                    <a:srgbClr val="AFDEE2"/>
                  </a:gs>
                  <a:gs pos="100000">
                    <a:srgbClr val="85AAAD"/>
                  </a:gs>
                </a:gsLst>
                <a:lin ang="5400000"/>
              </a:gra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7" name="Isosceles Triangle 76"/>
              <p:cNvSpPr>
                <a:spLocks noChangeArrowheads="1"/>
              </p:cNvSpPr>
              <p:nvPr/>
            </p:nvSpPr>
            <p:spPr bwMode="auto">
              <a:xfrm>
                <a:off x="2339969" y="3015952"/>
                <a:ext cx="646494" cy="21729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AFE0E4"/>
                  </a:gs>
                  <a:gs pos="20000">
                    <a:srgbClr val="AFDEE2"/>
                  </a:gs>
                  <a:gs pos="100000">
                    <a:srgbClr val="85AAAD"/>
                  </a:gs>
                </a:gsLst>
                <a:lin ang="5400000"/>
              </a:gra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78" name="Isosceles Triangle 77"/>
              <p:cNvSpPr>
                <a:spLocks noChangeArrowheads="1"/>
              </p:cNvSpPr>
              <p:nvPr/>
            </p:nvSpPr>
            <p:spPr bwMode="auto">
              <a:xfrm>
                <a:off x="7163808" y="3015952"/>
                <a:ext cx="646494" cy="21729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AFE0E4"/>
                  </a:gs>
                  <a:gs pos="20000">
                    <a:srgbClr val="AFDEE2"/>
                  </a:gs>
                  <a:gs pos="100000">
                    <a:srgbClr val="85AAAD"/>
                  </a:gs>
                </a:gsLst>
                <a:lin ang="5400000"/>
              </a:gra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pic>
          <p:nvPicPr>
            <p:cNvPr id="22573" name="Picture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37" y="2200427"/>
              <a:ext cx="603696" cy="60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4" name="Picture 4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67" y="2200427"/>
              <a:ext cx="603696" cy="60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5" name="Picture 5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989" y="2200427"/>
              <a:ext cx="603696" cy="60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6" name="Picture 5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413" y="2200427"/>
              <a:ext cx="603696" cy="60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7" name="Picture 5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843" y="2200427"/>
              <a:ext cx="603696" cy="60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8" name="Picture 5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565" y="2200427"/>
              <a:ext cx="603696" cy="60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9" name="Picture 59"/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481" y="3375058"/>
              <a:ext cx="288032" cy="599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0" name="Picture 61"/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380" y="1120307"/>
              <a:ext cx="435397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847" y="3234609"/>
            <a:ext cx="2734333" cy="6403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9" name="TextBox 78"/>
          <p:cNvSpPr txBox="1"/>
          <p:nvPr/>
        </p:nvSpPr>
        <p:spPr bwMode="auto">
          <a:xfrm>
            <a:off x="484801" y="4919807"/>
            <a:ext cx="3048953" cy="772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lIns="82351" tIns="41175" rIns="82351" bIns="4117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10. </a:t>
            </a:r>
            <a:r>
              <a:rPr lang="th-TH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ศูนย์กลางการศึกษา </a:t>
            </a:r>
            <a:r>
              <a:rPr lang="en-US">
                <a:solidFill>
                  <a:srgbClr val="000000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Education Hubs</a:t>
            </a:r>
          </a:p>
        </p:txBody>
      </p:sp>
      <p:grpSp>
        <p:nvGrpSpPr>
          <p:cNvPr id="22547" name="Group 72"/>
          <p:cNvGrpSpPr>
            <a:grpSpLocks/>
          </p:cNvGrpSpPr>
          <p:nvPr/>
        </p:nvGrpSpPr>
        <p:grpSpPr bwMode="auto">
          <a:xfrm>
            <a:off x="0" y="5179950"/>
            <a:ext cx="9144000" cy="1575793"/>
            <a:chOff x="-621125" y="5752628"/>
            <a:chExt cx="10771600" cy="1750628"/>
          </a:xfrm>
        </p:grpSpPr>
        <p:sp>
          <p:nvSpPr>
            <p:cNvPr id="110" name="TextBox 109"/>
            <p:cNvSpPr txBox="1"/>
            <p:nvPr/>
          </p:nvSpPr>
          <p:spPr bwMode="auto">
            <a:xfrm>
              <a:off x="27463" y="5949532"/>
              <a:ext cx="10123012" cy="478694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rPr>
                <a:t>3) </a:t>
              </a:r>
              <a:r>
                <a:rPr lang="th-TH" sz="2200" b="1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rPr>
                <a:t>ศูนย์กลางการศึกษาภูมิภาค </a:t>
              </a:r>
              <a:r>
                <a:rPr lang="en-US" sz="2200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rPr>
                <a:t>Education Hubs</a:t>
              </a:r>
              <a:r>
                <a:rPr lang="th-TH" sz="2200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rPr>
                <a:t> </a:t>
              </a:r>
              <a:r>
                <a:rPr lang="en-US" sz="2200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rPr>
                <a:t>(</a:t>
              </a:r>
              <a:r>
                <a:rPr lang="th-TH" sz="2200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rPr>
                <a:t>เป้าหมาย </a:t>
              </a:r>
              <a:r>
                <a:rPr lang="en-US" sz="2200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rPr>
                <a:t>5 </a:t>
              </a:r>
              <a:r>
                <a:rPr lang="th-TH" sz="2200">
                  <a:solidFill>
                    <a:srgbClr val="FFFFFF"/>
                  </a:solidFill>
                  <a:latin typeface="BrowalliaUPC" pitchFamily="34" charset="-34"/>
                  <a:ea typeface="MS PGothic" pitchFamily="34" charset="-128"/>
                  <a:cs typeface="BrowalliaUPC" pitchFamily="34" charset="-34"/>
                </a:rPr>
                <a:t>ปี)</a:t>
              </a:r>
              <a:endParaRPr lang="en-US" sz="22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26965" y="6472709"/>
              <a:ext cx="5041215" cy="504056"/>
              <a:chOff x="27148" y="6688732"/>
              <a:chExt cx="11960857" cy="50405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5" name="Rectangle 44"/>
              <p:cNvSpPr/>
              <p:nvPr/>
            </p:nvSpPr>
            <p:spPr>
              <a:xfrm>
                <a:off x="27148" y="6688732"/>
                <a:ext cx="2815841" cy="50405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Nano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914997" y="6688732"/>
                <a:ext cx="2664296" cy="504056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Bio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651301" y="6688732"/>
                <a:ext cx="3096344" cy="50405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Digital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819653" y="6688732"/>
                <a:ext cx="3168352" cy="504056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Robotic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258935" y="7021386"/>
              <a:ext cx="3709580" cy="47869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200" dirty="0">
                  <a:solidFill>
                    <a:srgbClr val="FFFFFF"/>
                  </a:solidFill>
                  <a:latin typeface="BrowalliaUPC"/>
                  <a:ea typeface="MS PGothic" pitchFamily="34" charset="-128"/>
                  <a:cs typeface="BrowalliaUPC"/>
                </a:rPr>
                <a:t>World &amp; Local Talent &amp; Incentive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37589" y="7024562"/>
              <a:ext cx="2845360" cy="4786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200" dirty="0">
                  <a:solidFill>
                    <a:srgbClr val="FFFFFF"/>
                  </a:solidFill>
                  <a:latin typeface="BrowalliaUPC"/>
                  <a:ea typeface="MS PGothic" pitchFamily="34" charset="-128"/>
                  <a:cs typeface="BrowalliaUPC"/>
                </a:rPr>
                <a:t>Funding &amp; Tax Incentive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4201" y="6471962"/>
              <a:ext cx="2016516" cy="504962"/>
            </a:xfrm>
            <a:prstGeom prst="rect">
              <a:avLst/>
            </a:prstGeom>
            <a:solidFill>
              <a:srgbClr val="4597A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solidFill>
                    <a:srgbClr val="FFFFFF"/>
                  </a:solidFill>
                  <a:latin typeface="Tahoma"/>
                </a:rPr>
                <a:t>Universities</a:t>
              </a:r>
            </a:p>
          </p:txBody>
        </p:sp>
        <p:sp>
          <p:nvSpPr>
            <p:cNvPr id="8" name="Isosceles Triangle 7"/>
            <p:cNvSpPr>
              <a:spLocks noChangeArrowheads="1"/>
            </p:cNvSpPr>
            <p:nvPr/>
          </p:nvSpPr>
          <p:spPr bwMode="auto">
            <a:xfrm rot="5400000">
              <a:off x="2087454" y="6580104"/>
              <a:ext cx="431918" cy="215634"/>
            </a:xfrm>
            <a:prstGeom prst="triangle">
              <a:avLst>
                <a:gd name="adj" fmla="val 50000"/>
              </a:avLst>
            </a:prstGeom>
            <a:solidFill>
              <a:srgbClr val="215968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8063204" y="6471962"/>
              <a:ext cx="2016516" cy="504962"/>
            </a:xfrm>
            <a:prstGeom prst="rect">
              <a:avLst/>
            </a:prstGeom>
            <a:solidFill>
              <a:srgbClr val="4597A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solidFill>
                    <a:srgbClr val="FFFFFF"/>
                  </a:solidFill>
                  <a:latin typeface="Tahoma"/>
                </a:rPr>
                <a:t>Corporate R&amp;D</a:t>
              </a:r>
            </a:p>
          </p:txBody>
        </p:sp>
        <p:sp>
          <p:nvSpPr>
            <p:cNvPr id="55" name="Isosceles Triangle 54"/>
            <p:cNvSpPr>
              <a:spLocks noChangeArrowheads="1"/>
            </p:cNvSpPr>
            <p:nvPr/>
          </p:nvSpPr>
          <p:spPr bwMode="auto">
            <a:xfrm rot="16041747">
              <a:off x="7640877" y="6584024"/>
              <a:ext cx="431918" cy="217319"/>
            </a:xfrm>
            <a:prstGeom prst="triangle">
              <a:avLst>
                <a:gd name="adj" fmla="val 50000"/>
              </a:avLst>
            </a:prstGeom>
            <a:solidFill>
              <a:srgbClr val="215968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2570" name="Isosceles Triangle 2"/>
            <p:cNvSpPr>
              <a:spLocks noChangeArrowheads="1"/>
            </p:cNvSpPr>
            <p:nvPr/>
          </p:nvSpPr>
          <p:spPr bwMode="auto">
            <a:xfrm rot="10800000">
              <a:off x="-621125" y="5752628"/>
              <a:ext cx="288925" cy="14446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prstClr val="black"/>
                </a:solidFill>
              </a:endParaRPr>
            </a:p>
          </p:txBody>
        </p:sp>
      </p:grpSp>
      <p:pic>
        <p:nvPicPr>
          <p:cNvPr id="22548" name="Picture 8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361" y="0"/>
            <a:ext cx="1417219" cy="64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 bwMode="auto">
          <a:xfrm rot="5400000">
            <a:off x="3352218" y="1719473"/>
            <a:ext cx="324461" cy="112978"/>
          </a:xfrm>
          <a:prstGeom prst="triangle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r" eaLnBrk="0" hangingPunct="0">
              <a:defRPr/>
            </a:pPr>
            <a:endParaRPr lang="en-US" sz="1600">
              <a:solidFill>
                <a:prstClr val="black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 rot="5400000">
            <a:off x="3366519" y="2086815"/>
            <a:ext cx="324462" cy="112978"/>
          </a:xfrm>
          <a:prstGeom prst="triangle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r" eaLnBrk="0" hangingPunct="0">
              <a:defRPr/>
            </a:pPr>
            <a:endParaRPr lang="en-US" sz="1600">
              <a:solidFill>
                <a:prstClr val="black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 rot="5400000">
            <a:off x="3380819" y="2432717"/>
            <a:ext cx="324462" cy="112978"/>
          </a:xfrm>
          <a:prstGeom prst="triangle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r" eaLnBrk="0" hangingPunct="0">
              <a:defRPr/>
            </a:pPr>
            <a:endParaRPr lang="en-US" sz="1600">
              <a:solidFill>
                <a:prstClr val="black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84" name="Isosceles Triangle 83"/>
          <p:cNvSpPr/>
          <p:nvPr/>
        </p:nvSpPr>
        <p:spPr bwMode="auto">
          <a:xfrm rot="5400000">
            <a:off x="3387969" y="2821499"/>
            <a:ext cx="324462" cy="112977"/>
          </a:xfrm>
          <a:prstGeom prst="triangle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r" eaLnBrk="0" hangingPunct="0">
              <a:defRPr/>
            </a:pPr>
            <a:endParaRPr lang="en-US" sz="1600">
              <a:solidFill>
                <a:prstClr val="black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 rot="5400000">
            <a:off x="3387970" y="3145960"/>
            <a:ext cx="324461" cy="112977"/>
          </a:xfrm>
          <a:prstGeom prst="triangle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r" eaLnBrk="0" hangingPunct="0">
              <a:defRPr/>
            </a:pPr>
            <a:endParaRPr lang="en-US" sz="1600">
              <a:solidFill>
                <a:prstClr val="black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 rot="5400000">
            <a:off x="3402985" y="3512588"/>
            <a:ext cx="323032" cy="112977"/>
          </a:xfrm>
          <a:prstGeom prst="triangle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r" eaLnBrk="0" hangingPunct="0">
              <a:defRPr/>
            </a:pPr>
            <a:endParaRPr lang="en-US" sz="1600">
              <a:solidFill>
                <a:prstClr val="black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 rot="5400000">
            <a:off x="3416571" y="3859204"/>
            <a:ext cx="324462" cy="112977"/>
          </a:xfrm>
          <a:prstGeom prst="triangle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r" eaLnBrk="0" hangingPunct="0">
              <a:defRPr/>
            </a:pPr>
            <a:endParaRPr lang="en-US" sz="1600">
              <a:solidFill>
                <a:prstClr val="black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2556" name="Isosceles Triangle 87"/>
          <p:cNvSpPr>
            <a:spLocks noChangeArrowheads="1"/>
          </p:cNvSpPr>
          <p:nvPr/>
        </p:nvSpPr>
        <p:spPr bwMode="auto">
          <a:xfrm rot="5400000">
            <a:off x="3416571" y="4247986"/>
            <a:ext cx="324462" cy="112977"/>
          </a:xfrm>
          <a:prstGeom prst="triangle">
            <a:avLst>
              <a:gd name="adj" fmla="val 50000"/>
            </a:avLst>
          </a:prstGeom>
          <a:solidFill>
            <a:srgbClr val="224B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351" tIns="41175" rIns="82351" bIns="41175"/>
          <a:lstStyle/>
          <a:p>
            <a:pPr algn="r" eaLnBrk="0" hangingPunct="0"/>
            <a:endParaRPr lang="th-TH" sz="1600">
              <a:solidFill>
                <a:prstClr val="black"/>
              </a:solidFill>
            </a:endParaRPr>
          </a:p>
        </p:txBody>
      </p:sp>
      <p:sp>
        <p:nvSpPr>
          <p:cNvPr id="22557" name="Isosceles Triangle 88"/>
          <p:cNvSpPr>
            <a:spLocks noChangeArrowheads="1"/>
          </p:cNvSpPr>
          <p:nvPr/>
        </p:nvSpPr>
        <p:spPr bwMode="auto">
          <a:xfrm rot="5400000">
            <a:off x="3453039" y="4637483"/>
            <a:ext cx="324462" cy="111547"/>
          </a:xfrm>
          <a:prstGeom prst="triangle">
            <a:avLst>
              <a:gd name="adj" fmla="val 50000"/>
            </a:avLst>
          </a:prstGeom>
          <a:solidFill>
            <a:srgbClr val="224B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351" tIns="41175" rIns="82351" bIns="41175"/>
          <a:lstStyle/>
          <a:p>
            <a:pPr algn="r" eaLnBrk="0" hangingPunct="0"/>
            <a:endParaRPr lang="th-TH" sz="1600">
              <a:solidFill>
                <a:prstClr val="black"/>
              </a:solidFill>
            </a:endParaRPr>
          </a:p>
        </p:txBody>
      </p:sp>
      <p:sp>
        <p:nvSpPr>
          <p:cNvPr id="22558" name="Isosceles Triangle 89"/>
          <p:cNvSpPr>
            <a:spLocks noChangeArrowheads="1"/>
          </p:cNvSpPr>
          <p:nvPr/>
        </p:nvSpPr>
        <p:spPr bwMode="auto">
          <a:xfrm rot="5400000">
            <a:off x="3467341" y="5004825"/>
            <a:ext cx="324461" cy="111547"/>
          </a:xfrm>
          <a:prstGeom prst="triangle">
            <a:avLst>
              <a:gd name="adj" fmla="val 50000"/>
            </a:avLst>
          </a:prstGeom>
          <a:solidFill>
            <a:srgbClr val="224B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351" tIns="41175" rIns="82351" bIns="41175"/>
          <a:lstStyle/>
          <a:p>
            <a:pPr algn="r" eaLnBrk="0" hangingPunct="0"/>
            <a:endParaRPr lang="th-TH" sz="160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 rot="16200000">
            <a:off x="-1944506" y="2780673"/>
            <a:ext cx="4343781" cy="45476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ctr" eaLnBrk="0" hangingPunct="0">
              <a:defRPr/>
            </a:pPr>
            <a:r>
              <a:rPr lang="th-TH" dirty="0">
                <a:solidFill>
                  <a:prstClr val="white"/>
                </a:solidFill>
                <a:ea typeface="MS PGothic" pitchFamily="34" charset="-128"/>
                <a:cs typeface="Tahoma" pitchFamily="34" charset="0"/>
              </a:rPr>
              <a:t>การศึกษาพื้นฐาน</a:t>
            </a:r>
          </a:p>
        </p:txBody>
      </p:sp>
      <p:sp>
        <p:nvSpPr>
          <p:cNvPr id="75" name="Rectangle 74"/>
          <p:cNvSpPr/>
          <p:nvPr/>
        </p:nvSpPr>
        <p:spPr bwMode="auto">
          <a:xfrm rot="16200000">
            <a:off x="-611641" y="5791590"/>
            <a:ext cx="1678052" cy="45476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51" tIns="41175" rIns="82351" bIns="41175"/>
          <a:lstStyle/>
          <a:p>
            <a:pPr algn="ctr" eaLnBrk="0" hangingPunct="0">
              <a:defRPr/>
            </a:pPr>
            <a:r>
              <a:rPr lang="th-TH" dirty="0">
                <a:solidFill>
                  <a:prstClr val="white"/>
                </a:solidFill>
                <a:ea typeface="MS PGothic" pitchFamily="34" charset="-128"/>
                <a:cs typeface="Tahoma" pitchFamily="34" charset="0"/>
              </a:rPr>
              <a:t>งานวิจัย</a:t>
            </a:r>
          </a:p>
        </p:txBody>
      </p:sp>
      <p:sp>
        <p:nvSpPr>
          <p:cNvPr id="22561" name="Isosceles Triangle 80"/>
          <p:cNvSpPr>
            <a:spLocks noChangeArrowheads="1"/>
          </p:cNvSpPr>
          <p:nvPr/>
        </p:nvSpPr>
        <p:spPr bwMode="auto">
          <a:xfrm rot="10600457">
            <a:off x="20021" y="5191383"/>
            <a:ext cx="394705" cy="18438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351" tIns="41175" rIns="82351" bIns="41175"/>
          <a:lstStyle/>
          <a:p>
            <a:pPr algn="r" eaLnBrk="0" hangingPunct="0"/>
            <a:endParaRPr lang="th-TH">
              <a:solidFill>
                <a:prstClr val="black"/>
              </a:solidFill>
              <a:ea typeface="MS PGothic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19056"/>
            <a:ext cx="9189608" cy="613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622" y="-27384"/>
            <a:ext cx="9136378" cy="84644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lIns="82351" tIns="41175" rIns="82351" bIns="41175">
            <a:spAutoFit/>
          </a:bodyPr>
          <a:lstStyle/>
          <a:p>
            <a:pPr marL="14297" algn="ctr">
              <a:lnSpc>
                <a:spcPct val="80000"/>
              </a:lnSpc>
              <a:defRPr/>
            </a:pPr>
            <a:r>
              <a:rPr lang="th-TH" sz="44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โครงการยุทธศาสตร์การพัฒนา</a:t>
            </a:r>
            <a:r>
              <a:rPr lang="en-US" sz="44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 </a:t>
            </a:r>
            <a:r>
              <a:rPr lang="th-TH" sz="44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การศึกษา </a:t>
            </a:r>
            <a:r>
              <a:rPr lang="en-US" sz="44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10 </a:t>
            </a:r>
            <a:r>
              <a:rPr lang="th-TH" sz="44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</a:rPr>
              <a:t>ด้าน </a:t>
            </a:r>
            <a:endParaRPr lang="en-US" sz="4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52979" indent="-138682" algn="ctr">
              <a:lnSpc>
                <a:spcPct val="80000"/>
              </a:lnSpc>
              <a:defRPr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10 Strategic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37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1952"/>
            <a:ext cx="9144000" cy="6927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96732"/>
            <a:ext cx="9144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endParaRPr lang="th-TH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คณะทำงานกลุ่มย่อยที่ </a:t>
            </a:r>
            <a:r>
              <a:rPr lang="en-US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1 </a:t>
            </a:r>
            <a:r>
              <a:rPr lang="th-TH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 ICT</a:t>
            </a:r>
            <a:r>
              <a:rPr lang="th-TH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เพื่อการศึกษา  </a:t>
            </a:r>
            <a:r>
              <a:rPr lang="en-US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ฐานข้อมูล</a:t>
            </a:r>
            <a:endParaRPr lang="th-TH" sz="3200" b="1" dirty="0">
              <a:solidFill>
                <a:prstClr val="white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717183" y="2144780"/>
            <a:ext cx="2160588" cy="260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ข้อมูลพื้นฐานโรงเรียน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7183" y="2427355"/>
            <a:ext cx="2160588" cy="41100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รหัสโรงเรียน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เลขประจําตัวผู้เสียภาษี 13 หลัก ของโรงเรียน</a:t>
            </a:r>
            <a:endParaRPr lang="en-US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ชื่อโรงเรียน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ชื่อสพป.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สพม.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หมายเลขเขตพื้นที่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ที่อยู่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ตำบล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อำเภอ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จังหวัด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พิกัดที่ตั้งของโรงเรียน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ระดับที่เปิดสอน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จำนวนผู้บริหาร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จำนวนข้าราชการครู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จำนวนอัตราจ้าง</a:t>
            </a:r>
            <a:endParaRPr lang="en-US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จำนวนบุคลากรอื่นๆ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จำนวนนักเรียน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แยกตามชั้นปี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พื้นที่ทั้งหมดของโรงเรียน(ไร่)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เป็นพื้นที่สถานศึกษา(ไร่)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เป็นพื้นที่สามารถทำเกษตร(ไร่)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มีแหล่งน้ำในโรงเรียนมั้ย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จำนวนห้องเรียน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จำนวนอาคารเรียน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จำนวนที่ใช้งานได้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จำนวนที่ใช้งานไม่ได้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จำนวนอาคารอเนกประสงค์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จำนวนที่ใช้งานได้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จำนวนที่ใช้งานไม่ได้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6233" y="920818"/>
            <a:ext cx="2160588" cy="2603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ข้อมูลผู้บริหารโรงเรียน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233" y="1208155"/>
            <a:ext cx="2160588" cy="19236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ชื่อผู้บริหาร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ตำแหน่ง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อายุ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วุฒิการศึกษาสูงสุด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สาขาของวุฒิการศึกษา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ประสบการณ์บริหาร(ปี)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เบอร์ติดต่อ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โทร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เบอร์ติดต่อ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โทรสาร</a:t>
            </a:r>
            <a:endParaRPr lang="en-US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เบอร์ติดต่อ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โทรมือถือ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อีเมล์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-Line ID</a:t>
            </a:r>
          </a:p>
          <a:p>
            <a:pPr>
              <a:defRPr/>
            </a:pPr>
            <a:r>
              <a:rPr lang="en-US" sz="1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1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ต้องการพัฒนาตนเองตามหลักสูตรใดบ้าง</a:t>
            </a:r>
            <a:r>
              <a:rPr lang="en-US" sz="1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*(1)</a:t>
            </a:r>
            <a:endParaRPr lang="th-TH" sz="1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965333" y="957330"/>
            <a:ext cx="2016125" cy="24606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อุปกรณ์การเรียนการสอนของรร.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5333" y="1209743"/>
            <a:ext cx="2016125" cy="7858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จำนวนคอมฯในการเรียนการสอน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จำนวนคอมฯในการบริหารจัดการ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Tablet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ในการเรียนการสอน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จำนวนคอมฯที่ใช้อินเทอร์เน็ตได้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จำนวน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Tablet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ที่ใช้อินเทอร์เน็ตได้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093671" y="3664018"/>
            <a:ext cx="1800225" cy="4302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ผลสัมฤทธิ์ทางการเรียนแต่ละรร.</a:t>
            </a:r>
            <a:r>
              <a:rPr lang="en-US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(2</a:t>
            </a: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ปีล่าสุด)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3671" y="4095818"/>
            <a:ext cx="1800225" cy="784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ปี พ.ศ.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ระดับชั้น (ป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6,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ม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3,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ม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6)</a:t>
            </a:r>
            <a:endParaRPr lang="th-TH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รายวิชา (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กลุ่มสาระวิชา)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คะแนน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O-Net 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ตาม8สาระวิชาของโรงเรียน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6233" y="4037080"/>
            <a:ext cx="2233613" cy="2619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ข้อมูลผลงานด้านนวัตกรรมในรอบ</a:t>
            </a:r>
            <a:r>
              <a:rPr lang="en-US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33" y="4302193"/>
            <a:ext cx="2233613" cy="1031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ปีพ.ศ.ที่ได้รับรางวัล</a:t>
            </a:r>
            <a:endParaRPr lang="en-US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-ประเภทผลงานที่ได้รับรางวัล </a:t>
            </a:r>
            <a:r>
              <a:rPr lang="th-TH" sz="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(ด้านการเกษตร, ด้านหุ่นยนต์, ด้านวิทยาศาสตร์)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-ระดับผลงานที่ได้รับรางวัล </a:t>
            </a:r>
            <a:r>
              <a:rPr lang="th-TH" sz="7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(ระดับเขต, ระดับจังหวัด, ระดับประเทศ)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-จำนวนผลงาน ที่แยกตามประเภท, ระดับผลงาน และปี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196233" y="5381693"/>
            <a:ext cx="2232025" cy="3841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0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ข้อมูลการเข้าร่วมโครงการ</a:t>
            </a:r>
            <a:r>
              <a:rPr lang="en-US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รร.สุจริต</a:t>
            </a:r>
            <a:r>
              <a:rPr lang="en-US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รร.ดีศรีตำบล</a:t>
            </a:r>
            <a:r>
              <a:rPr lang="en-US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รร.ในฝัน</a:t>
            </a:r>
            <a:r>
              <a:rPr lang="en-US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รร.สีขาว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6233" y="5778568"/>
            <a:ext cx="2232025" cy="923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เคย หรือ ไม่เคยเข้าร่วม</a:t>
            </a:r>
            <a:endParaRPr lang="en-US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ชื่อโครงการที่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ชื่อโครงการที่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ชื่อโครงการที่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ชื่อโครงการที่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4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ชื่อโครงการที่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th-TH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96233" y="3179830"/>
            <a:ext cx="2160588" cy="261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ข้อมูลคุณครู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6233" y="3457643"/>
            <a:ext cx="2160588" cy="50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ต้องการพัฒนาตนเองตามหลักสูตรใดบ้างเพื่อพัฒนาการเรียนการสอนให้มีประสิทธิภาพ</a:t>
            </a:r>
            <a:r>
              <a:rPr lang="en-US" sz="9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*(2)</a:t>
            </a:r>
            <a:endParaRPr lang="th-TH" sz="9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2501283" y="941455"/>
            <a:ext cx="2160588" cy="261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ข้อมูลสถานศึกษา</a:t>
            </a:r>
            <a:r>
              <a:rPr lang="en-US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รร.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01283" y="1220855"/>
            <a:ext cx="2160588" cy="646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การประเมิน สมศ.รอบ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 (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ผ่าน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ไม่ผ่าน)</a:t>
            </a:r>
          </a:p>
          <a:p>
            <a:pPr>
              <a:defRPr/>
            </a:pPr>
            <a:r>
              <a:rPr lang="en-US" sz="9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ต้องการให้ชุมชนร่วมสนับสนุนอย่างไร</a:t>
            </a:r>
          </a:p>
          <a:p>
            <a:pPr>
              <a:defRPr/>
            </a:pPr>
            <a:r>
              <a:rPr lang="en-US" sz="9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ผู้บริหารสามารถมีส่วนร่วมกับชุมชนได้มากน้อยแค่ไหน เพราะอะไร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5093671" y="5024505"/>
            <a:ext cx="2087562" cy="431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ผลสัมฤทธิ์ทางการเรียนของนร.</a:t>
            </a:r>
            <a:r>
              <a:rPr lang="en-US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ในแต่ละรร.</a:t>
            </a:r>
            <a:r>
              <a:rPr lang="en-US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(2</a:t>
            </a:r>
            <a:r>
              <a:rPr lang="th-TH" sz="105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ปีล่าสุด)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3671" y="5475355"/>
            <a:ext cx="2087562" cy="10620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ปี พ.ศ.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ระดับชั้น (ป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6,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ม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3,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ม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6)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รายชื่อนักเรียนที่มีผลรวมการสอบสูงสุด 5 คนแรกของแต่ละระดับชั้น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รายวิชา (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กลุ่มสาระวิชา)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คะแนน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O-Net 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ตาม8สาระวิชาของนักเรียน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57496" y="4519680"/>
            <a:ext cx="1222375" cy="261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105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ข้อมูลผู้ปกครอง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57496" y="4799080"/>
            <a:ext cx="1222375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อาชีพ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รายได้ต่อปี</a:t>
            </a: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7397133" y="5311843"/>
            <a:ext cx="1584325" cy="2619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สิ่งที่ต้องการรร.พัฒนา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97133" y="5600768"/>
            <a:ext cx="1584325" cy="9223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ด้านวิชาการ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ด้านกายภาพ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ด้านการบริหาร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ด้านบุคลากร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ปัญหาที่โรงเรียนพบและต้องการการสนับสนุน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4804746" y="941455"/>
            <a:ext cx="2016125" cy="26193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ระบบอินเทอร์เน็ตของรร.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4746" y="1208155"/>
            <a:ext cx="2016125" cy="784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-ชนิดของอินเทอร์เน็ต (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1)Fiber, 2)ADSL, 3)</a:t>
            </a:r>
            <a:r>
              <a:rPr lang="en-US" sz="9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UniNet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4)IP-Star,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5)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แอร์การ์ด3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G-4G)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ค่ายอินเทอร์เน็ตที่ใช้ (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ISP) 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ความเร็วอินเทอร์เน็ตตามแพ็คเกจ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7109796" y="2360680"/>
            <a:ext cx="1871662" cy="26035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5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สื่อการเรียนการสอนของรร.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9796" y="2648018"/>
            <a:ext cx="1871662" cy="1754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สื่อหนังสือ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ชั้นปี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สาระวิชา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ชุดหนังสือ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สำนักพิมพ์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สื่อดิจิทัล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ชั้นปี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สาระวิชา</a:t>
            </a: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ประเภทที่ใช้ (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1)CD/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โปรแกรมคอมพิวเตอร์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2)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อินเทอร์เน็ต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เว็บไซต์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3)Application)</a:t>
            </a:r>
            <a:endParaRPr lang="th-TH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บริษัทผู้ผลิต</a:t>
            </a:r>
          </a:p>
        </p:txBody>
      </p:sp>
    </p:spTree>
    <p:extLst>
      <p:ext uri="{BB962C8B-B14F-4D97-AF65-F5344CB8AC3E}">
        <p14:creationId xmlns:p14="http://schemas.microsoft.com/office/powerpoint/2010/main" val="991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729916"/>
            <a:ext cx="8646695" cy="61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41952"/>
            <a:ext cx="9144000" cy="692721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th-TH" sz="1800" kern="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615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คณะทำงานกลุ่มย่อยที่ </a:t>
            </a:r>
            <a:r>
              <a:rPr lang="en-US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1 </a:t>
            </a:r>
            <a:r>
              <a:rPr lang="th-TH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 ICT</a:t>
            </a:r>
            <a:r>
              <a:rPr lang="th-TH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เพื่อการศึกษา  </a:t>
            </a:r>
            <a:r>
              <a:rPr lang="en-US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Web Page</a:t>
            </a:r>
            <a:endParaRPr lang="th-TH" sz="3200" b="1" dirty="0">
              <a:solidFill>
                <a:prstClr val="white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98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27" y="116632"/>
            <a:ext cx="903247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7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รูปภาพ 13" descr="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0" y="350278"/>
            <a:ext cx="4383087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รูปภาพ 10" descr="การช่วยเหลือและคุ้มครองเด็กนักเรียน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541" y="377368"/>
            <a:ext cx="4357688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9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4" y="0"/>
            <a:ext cx="90767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1195"/>
            <a:ext cx="9114136" cy="682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0246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0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07582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9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82" y="-8004"/>
            <a:ext cx="9148679" cy="686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024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4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016" y="116632"/>
            <a:ext cx="8964488" cy="671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6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6950"/>
            <a:ext cx="9105151" cy="68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4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5736937" y="122924"/>
            <a:ext cx="3181108" cy="745491"/>
            <a:chOff x="6368564" y="136004"/>
            <a:chExt cx="3530832" cy="828611"/>
          </a:xfrm>
        </p:grpSpPr>
        <p:pic>
          <p:nvPicPr>
            <p:cNvPr id="24608" name="Picture 5" descr="Slide05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509" y="136004"/>
              <a:ext cx="2375887" cy="70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368564" y="639627"/>
              <a:ext cx="2899082" cy="324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MS PGothic" pitchFamily="34" charset="-128"/>
                  <a:cs typeface="Tahoma" pitchFamily="34" charset="0"/>
                </a:rPr>
                <a:t>School Partner Leadership Program </a:t>
              </a:r>
              <a:endParaRPr lang="en-US" sz="1300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endParaRPr>
            </a:p>
          </p:txBody>
        </p:sp>
      </p:grpSp>
      <p:grpSp>
        <p:nvGrpSpPr>
          <p:cNvPr id="24579" name="Group 37"/>
          <p:cNvGrpSpPr>
            <a:grpSpLocks/>
          </p:cNvGrpSpPr>
          <p:nvPr/>
        </p:nvGrpSpPr>
        <p:grpSpPr bwMode="auto">
          <a:xfrm>
            <a:off x="0" y="4077924"/>
            <a:ext cx="9144000" cy="2780077"/>
            <a:chOff x="-1" y="4528492"/>
            <a:chExt cx="10150476" cy="3088332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-1" y="4960382"/>
              <a:ext cx="10150476" cy="2656442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marL="14297" algn="ctr">
                <a:lnSpc>
                  <a:spcPct val="80000"/>
                </a:lnSpc>
                <a:defRPr/>
              </a:pPr>
              <a:endParaRPr lang="en-US" sz="1600" dirty="0">
                <a:solidFill>
                  <a:srgbClr val="FFFFFF"/>
                </a:solidFill>
                <a:latin typeface="Browallia New"/>
                <a:ea typeface="MS PGothic" pitchFamily="34" charset="-128"/>
                <a:cs typeface="Browallia New"/>
              </a:endParaRPr>
            </a:p>
          </p:txBody>
        </p:sp>
        <p:sp>
          <p:nvSpPr>
            <p:cNvPr id="24587" name="Oval 39"/>
            <p:cNvSpPr>
              <a:spLocks noChangeArrowheads="1"/>
            </p:cNvSpPr>
            <p:nvPr/>
          </p:nvSpPr>
          <p:spPr bwMode="auto">
            <a:xfrm>
              <a:off x="250701" y="4528492"/>
              <a:ext cx="1080120" cy="1080120"/>
            </a:xfrm>
            <a:prstGeom prst="ellipse">
              <a:avLst/>
            </a:prstGeom>
            <a:solidFill>
              <a:srgbClr val="404040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24588" name="Oval 40"/>
            <p:cNvSpPr>
              <a:spLocks noChangeArrowheads="1"/>
            </p:cNvSpPr>
            <p:nvPr/>
          </p:nvSpPr>
          <p:spPr bwMode="auto">
            <a:xfrm>
              <a:off x="1690861" y="4528492"/>
              <a:ext cx="1080120" cy="1080120"/>
            </a:xfrm>
            <a:prstGeom prst="ellipse">
              <a:avLst/>
            </a:prstGeom>
            <a:solidFill>
              <a:srgbClr val="404040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24589" name="Oval 41"/>
            <p:cNvSpPr>
              <a:spLocks noChangeArrowheads="1"/>
            </p:cNvSpPr>
            <p:nvPr/>
          </p:nvSpPr>
          <p:spPr bwMode="auto">
            <a:xfrm>
              <a:off x="3131021" y="4528492"/>
              <a:ext cx="1080120" cy="1080120"/>
            </a:xfrm>
            <a:prstGeom prst="ellipse">
              <a:avLst/>
            </a:prstGeom>
            <a:solidFill>
              <a:srgbClr val="404040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24590" name="Oval 42"/>
            <p:cNvSpPr>
              <a:spLocks noChangeArrowheads="1"/>
            </p:cNvSpPr>
            <p:nvPr/>
          </p:nvSpPr>
          <p:spPr bwMode="auto">
            <a:xfrm>
              <a:off x="4571181" y="4528492"/>
              <a:ext cx="1080120" cy="1080120"/>
            </a:xfrm>
            <a:prstGeom prst="ellipse">
              <a:avLst/>
            </a:prstGeom>
            <a:solidFill>
              <a:srgbClr val="404040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24591" name="Oval 43"/>
            <p:cNvSpPr>
              <a:spLocks noChangeArrowheads="1"/>
            </p:cNvSpPr>
            <p:nvPr/>
          </p:nvSpPr>
          <p:spPr bwMode="auto">
            <a:xfrm>
              <a:off x="5939333" y="4528492"/>
              <a:ext cx="1080120" cy="1080120"/>
            </a:xfrm>
            <a:prstGeom prst="ellipse">
              <a:avLst/>
            </a:prstGeom>
            <a:solidFill>
              <a:srgbClr val="404040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24592" name="Oval 44"/>
            <p:cNvSpPr>
              <a:spLocks noChangeArrowheads="1"/>
            </p:cNvSpPr>
            <p:nvPr/>
          </p:nvSpPr>
          <p:spPr bwMode="auto">
            <a:xfrm>
              <a:off x="7379493" y="4528492"/>
              <a:ext cx="1080120" cy="1080120"/>
            </a:xfrm>
            <a:prstGeom prst="ellipse">
              <a:avLst/>
            </a:prstGeom>
            <a:solidFill>
              <a:srgbClr val="404040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24593" name="Oval 45"/>
            <p:cNvSpPr>
              <a:spLocks noChangeArrowheads="1"/>
            </p:cNvSpPr>
            <p:nvPr/>
          </p:nvSpPr>
          <p:spPr bwMode="auto">
            <a:xfrm>
              <a:off x="8819653" y="4528492"/>
              <a:ext cx="1080120" cy="1080120"/>
            </a:xfrm>
            <a:prstGeom prst="ellipse">
              <a:avLst/>
            </a:prstGeom>
            <a:solidFill>
              <a:srgbClr val="404040"/>
            </a:solidFill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srgbClr val="000000"/>
                </a:solidFill>
              </a:endParaRPr>
            </a:p>
          </p:txBody>
        </p:sp>
        <p:pic>
          <p:nvPicPr>
            <p:cNvPr id="24594" name="Picture 46"/>
            <p:cNvPicPr>
              <a:picLocks noChangeAspect="1"/>
            </p:cNvPicPr>
            <p:nvPr/>
          </p:nvPicPr>
          <p:blipFill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09" y="4600500"/>
              <a:ext cx="882873" cy="882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TextBox 47"/>
            <p:cNvSpPr txBox="1">
              <a:spLocks noChangeArrowheads="1"/>
            </p:cNvSpPr>
            <p:nvPr/>
          </p:nvSpPr>
          <p:spPr bwMode="auto">
            <a:xfrm>
              <a:off x="250700" y="5752628"/>
              <a:ext cx="1152129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ส่งผู้นำเข้าร่วมโครงการ</a:t>
              </a:r>
            </a:p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พร้อมเลือกพื้นที่จาก</a:t>
              </a:r>
            </a:p>
            <a:p>
              <a:pPr algn="ctr" eaLnBrk="0" hangingPunct="0"/>
              <a:r>
                <a:rPr lang="en-US" sz="1600">
                  <a:solidFill>
                    <a:srgbClr val="FFFFFF"/>
                  </a:solidFill>
                  <a:latin typeface="BrowalliaUPC" pitchFamily="34" charset="-34"/>
                </a:rPr>
                <a:t>19 Clusters</a:t>
              </a:r>
            </a:p>
          </p:txBody>
        </p:sp>
        <p:pic>
          <p:nvPicPr>
            <p:cNvPr id="24596" name="Picture 48"/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877" y="4672508"/>
              <a:ext cx="841276" cy="84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TextBox 49"/>
            <p:cNvSpPr txBox="1">
              <a:spLocks noChangeArrowheads="1"/>
            </p:cNvSpPr>
            <p:nvPr/>
          </p:nvSpPr>
          <p:spPr bwMode="auto">
            <a:xfrm>
              <a:off x="1618853" y="5752628"/>
              <a:ext cx="1152129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ฝึกอบรม</a:t>
              </a:r>
            </a:p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ร่วมกับผู้อำนวยการโรงเรียน</a:t>
              </a:r>
            </a:p>
            <a:p>
              <a:pPr algn="ctr" eaLnBrk="0" hangingPunct="0"/>
              <a:r>
                <a:rPr lang="en-US" sz="1600">
                  <a:solidFill>
                    <a:srgbClr val="FFFFFF"/>
                  </a:solidFill>
                  <a:latin typeface="BrowalliaUPC" pitchFamily="34" charset="-34"/>
                </a:rPr>
                <a:t>1 </a:t>
              </a:r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สัปดาห์</a:t>
              </a:r>
              <a:endParaRPr lang="en-US" sz="1600">
                <a:solidFill>
                  <a:srgbClr val="FFFFFF"/>
                </a:solidFill>
                <a:latin typeface="BrowalliaUPC" pitchFamily="34" charset="-34"/>
              </a:endParaRPr>
            </a:p>
          </p:txBody>
        </p:sp>
        <p:pic>
          <p:nvPicPr>
            <p:cNvPr id="24598" name="Picture 50"/>
            <p:cNvPicPr>
              <a:picLocks noChangeAspect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045" y="4744516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9" name="TextBox 51"/>
            <p:cNvSpPr txBox="1">
              <a:spLocks noChangeArrowheads="1"/>
            </p:cNvSpPr>
            <p:nvPr/>
          </p:nvSpPr>
          <p:spPr bwMode="auto">
            <a:xfrm>
              <a:off x="3131021" y="5752628"/>
              <a:ext cx="1152129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ลงพื้นที่ ศึกษาโรงเรียน</a:t>
              </a:r>
            </a:p>
            <a:p>
              <a:pPr algn="ctr" eaLnBrk="0" hangingPunct="0"/>
              <a:r>
                <a:rPr lang="en-US" sz="1600">
                  <a:solidFill>
                    <a:srgbClr val="FFFFFF"/>
                  </a:solidFill>
                  <a:latin typeface="BrowalliaUPC" pitchFamily="34" charset="-34"/>
                </a:rPr>
                <a:t>Action Learning</a:t>
              </a:r>
            </a:p>
            <a:p>
              <a:pPr algn="ctr" eaLnBrk="0" hangingPunct="0"/>
              <a:r>
                <a:rPr lang="en-US" sz="1600">
                  <a:solidFill>
                    <a:srgbClr val="FFFFFF"/>
                  </a:solidFill>
                  <a:latin typeface="BrowalliaUPC" pitchFamily="34" charset="-34"/>
                </a:rPr>
                <a:t>2 </a:t>
              </a:r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เดือน</a:t>
              </a:r>
              <a:endParaRPr lang="en-US" sz="1600">
                <a:solidFill>
                  <a:srgbClr val="FFFFFF"/>
                </a:solidFill>
                <a:latin typeface="BrowalliaUPC" pitchFamily="34" charset="-34"/>
              </a:endParaRPr>
            </a:p>
          </p:txBody>
        </p:sp>
        <p:pic>
          <p:nvPicPr>
            <p:cNvPr id="24600" name="Picture 52"/>
            <p:cNvPicPr>
              <a:picLocks noChangeAspect="1"/>
            </p:cNvPicPr>
            <p:nvPr/>
          </p:nvPicPr>
          <p:blipFill>
            <a:blip r:embed="rId6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357" y="4744516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TextBox 53"/>
            <p:cNvSpPr txBox="1">
              <a:spLocks noChangeArrowheads="1"/>
            </p:cNvSpPr>
            <p:nvPr/>
          </p:nvSpPr>
          <p:spPr bwMode="auto">
            <a:xfrm>
              <a:off x="5867325" y="5752628"/>
              <a:ext cx="115212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FFFFFF"/>
                  </a:solidFill>
                  <a:latin typeface="BrowalliaUPC" pitchFamily="34" charset="-34"/>
                </a:rPr>
                <a:t>School Sponsor</a:t>
              </a:r>
            </a:p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ให้การสนับสนุน</a:t>
              </a:r>
              <a:endParaRPr lang="en-US" sz="1600">
                <a:solidFill>
                  <a:srgbClr val="FFFFFF"/>
                </a:solidFill>
                <a:latin typeface="BrowalliaUPC" pitchFamily="34" charset="-34"/>
              </a:endParaRPr>
            </a:p>
          </p:txBody>
        </p:sp>
        <p:pic>
          <p:nvPicPr>
            <p:cNvPr id="24602" name="Picture 54"/>
            <p:cNvPicPr>
              <a:picLocks noChangeAspect="1"/>
            </p:cNvPicPr>
            <p:nvPr/>
          </p:nvPicPr>
          <p:blipFill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189" y="4616672"/>
              <a:ext cx="847924" cy="847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3" name="TextBox 55"/>
            <p:cNvSpPr txBox="1">
              <a:spLocks noChangeArrowheads="1"/>
            </p:cNvSpPr>
            <p:nvPr/>
          </p:nvSpPr>
          <p:spPr bwMode="auto">
            <a:xfrm>
              <a:off x="4499173" y="5752628"/>
              <a:ext cx="1152129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ผู้นำรุ่นใหม่</a:t>
              </a:r>
            </a:p>
            <a:p>
              <a:pPr algn="ctr" eaLnBrk="0" hangingPunct="0"/>
              <a:r>
                <a:rPr lang="en-US" sz="1600">
                  <a:solidFill>
                    <a:srgbClr val="FFFFFF"/>
                  </a:solidFill>
                  <a:latin typeface="BrowalliaUPC" pitchFamily="34" charset="-34"/>
                </a:rPr>
                <a:t>School Partner</a:t>
              </a:r>
            </a:p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นำเสนอสิ่งที่โรงเรียนขาด</a:t>
              </a:r>
              <a:endParaRPr lang="en-US" sz="1600">
                <a:solidFill>
                  <a:srgbClr val="FFFFFF"/>
                </a:solidFill>
                <a:latin typeface="BrowalliaUPC" pitchFamily="34" charset="-34"/>
              </a:endParaRPr>
            </a:p>
          </p:txBody>
        </p:sp>
        <p:pic>
          <p:nvPicPr>
            <p:cNvPr id="24604" name="Picture 56"/>
            <p:cNvPicPr>
              <a:picLocks noChangeAspect="1"/>
            </p:cNvPicPr>
            <p:nvPr/>
          </p:nvPicPr>
          <p:blipFill>
            <a:blip r:embed="rId8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501" y="4744516"/>
              <a:ext cx="904754" cy="62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TextBox 57"/>
            <p:cNvSpPr txBox="1">
              <a:spLocks noChangeArrowheads="1"/>
            </p:cNvSpPr>
            <p:nvPr/>
          </p:nvSpPr>
          <p:spPr bwMode="auto">
            <a:xfrm>
              <a:off x="7307485" y="5824636"/>
              <a:ext cx="115212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ลงมือพัฒนาโรงเรียน ตามแนวทางที่เสนอแนะ </a:t>
              </a:r>
              <a:endParaRPr lang="en-US" sz="1600">
                <a:solidFill>
                  <a:srgbClr val="FFFFFF"/>
                </a:solidFill>
                <a:latin typeface="BrowalliaUPC" pitchFamily="34" charset="-34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381" y="4672508"/>
              <a:ext cx="620376" cy="757436"/>
            </a:xfrm>
            <a:prstGeom prst="rect">
              <a:avLst/>
            </a:prstGeom>
          </p:spPr>
        </p:pic>
        <p:sp>
          <p:nvSpPr>
            <p:cNvPr id="24607" name="TextBox 59"/>
            <p:cNvSpPr txBox="1">
              <a:spLocks noChangeArrowheads="1"/>
            </p:cNvSpPr>
            <p:nvPr/>
          </p:nvSpPr>
          <p:spPr bwMode="auto">
            <a:xfrm>
              <a:off x="8819653" y="5824636"/>
              <a:ext cx="1152129" cy="376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1600">
                  <a:solidFill>
                    <a:srgbClr val="FFFFFF"/>
                  </a:solidFill>
                  <a:latin typeface="BrowalliaUPC" pitchFamily="34" charset="-34"/>
                </a:rPr>
                <a:t>การประเมินผล</a:t>
              </a:r>
              <a:endParaRPr lang="en-US" sz="1600">
                <a:solidFill>
                  <a:srgbClr val="FFFFFF"/>
                </a:solidFill>
                <a:latin typeface="BrowalliaUPC" pitchFamily="34" charset="-34"/>
              </a:endParaRPr>
            </a:p>
          </p:txBody>
        </p:sp>
      </p:grp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" y="1224950"/>
            <a:ext cx="9178322" cy="2268371"/>
            <a:chOff x="0" y="1360140"/>
            <a:chExt cx="10187805" cy="2520280"/>
          </a:xfrm>
        </p:grpSpPr>
        <p:pic>
          <p:nvPicPr>
            <p:cNvPr id="24582" name="Picture 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542" y="1360488"/>
              <a:ext cx="3777263" cy="251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60140"/>
              <a:ext cx="6227292" cy="244881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</p:pic>
        <p:sp>
          <p:nvSpPr>
            <p:cNvPr id="24584" name="Rectangle 3"/>
            <p:cNvSpPr>
              <a:spLocks noChangeArrowheads="1"/>
            </p:cNvSpPr>
            <p:nvPr/>
          </p:nvSpPr>
          <p:spPr bwMode="auto">
            <a:xfrm>
              <a:off x="0" y="1360140"/>
              <a:ext cx="10150475" cy="72008"/>
            </a:xfrm>
            <a:prstGeom prst="rect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4585" name="Rectangle 62"/>
            <p:cNvSpPr>
              <a:spLocks noChangeArrowheads="1"/>
            </p:cNvSpPr>
            <p:nvPr/>
          </p:nvSpPr>
          <p:spPr bwMode="auto">
            <a:xfrm>
              <a:off x="0" y="3808412"/>
              <a:ext cx="10150475" cy="72008"/>
            </a:xfrm>
            <a:prstGeom prst="rect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th-TH">
                <a:solidFill>
                  <a:prstClr val="black"/>
                </a:solidFill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3486" y="178911"/>
            <a:ext cx="5556761" cy="580315"/>
          </a:xfrm>
          <a:prstGeom prst="rect">
            <a:avLst/>
          </a:prstGeom>
          <a:solidFill>
            <a:srgbClr val="224B5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Browallia New" pitchFamily="34" charset="-34"/>
                <a:ea typeface="MS PGothic" pitchFamily="34" charset="-128"/>
                <a:cs typeface="Browallia New" pitchFamily="34" charset="-34"/>
              </a:rPr>
              <a:t> </a:t>
            </a:r>
            <a:r>
              <a:rPr lang="th-TH" sz="2200" b="1" dirty="0">
                <a:solidFill>
                  <a:srgbClr val="FFFFFF"/>
                </a:solidFill>
                <a:latin typeface="Browallia New" pitchFamily="34" charset="-34"/>
                <a:ea typeface="MS PGothic" pitchFamily="34" charset="-128"/>
                <a:cs typeface="Browallia New" pitchFamily="34" charset="-34"/>
              </a:rPr>
              <a:t>โครงการพัฒนาผู้นำเพื่อการศึกษายั่งยืนตามพื้นที่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AREA BASED MANAGEMENT BY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20058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1254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endParaRPr lang="th-TH" sz="18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268" name="TextBox 15"/>
          <p:cNvSpPr txBox="1">
            <a:spLocks noChangeArrowheads="1"/>
          </p:cNvSpPr>
          <p:nvPr/>
        </p:nvSpPr>
        <p:spPr bwMode="auto">
          <a:xfrm>
            <a:off x="0" y="11430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h-TH" b="1" dirty="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กลไกการขับเคลื่อน</a:t>
            </a:r>
            <a:endParaRPr lang="en-US" altLang="th-TH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1269" name="Group 236"/>
          <p:cNvGrpSpPr>
            <a:grpSpLocks/>
          </p:cNvGrpSpPr>
          <p:nvPr/>
        </p:nvGrpSpPr>
        <p:grpSpPr bwMode="auto">
          <a:xfrm>
            <a:off x="3286125" y="4000500"/>
            <a:ext cx="3649663" cy="2592388"/>
            <a:chOff x="5364088" y="3501008"/>
            <a:chExt cx="1152128" cy="3096344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6299221" y="3501008"/>
              <a:ext cx="216995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516216" y="3501008"/>
              <a:ext cx="0" cy="30963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4088" y="6597352"/>
              <a:ext cx="1152128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143125" y="4468813"/>
            <a:ext cx="4214813" cy="2357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>
              <a:solidFill>
                <a:prstClr val="white"/>
              </a:solidFill>
              <a:latin typeface="BrowalliaUPC"/>
              <a:cs typeface="BrowalliaUPC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8235950" y="3252788"/>
            <a:ext cx="7938" cy="144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79388" y="2028825"/>
            <a:ext cx="1655762" cy="431800"/>
          </a:xfrm>
          <a:prstGeom prst="roundRect">
            <a:avLst>
              <a:gd name="adj" fmla="val 990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บริษัทเอกชน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067175" y="2005013"/>
            <a:ext cx="4826000" cy="528637"/>
          </a:xfrm>
          <a:prstGeom prst="roundRect">
            <a:avLst>
              <a:gd name="adj" fmla="val 1005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คณะทำงานกลุ่มย่อย(ภาครัฐ ภาคเอกชน ภาคประชาสังคม)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9388" y="2668588"/>
            <a:ext cx="1655762" cy="3603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แสดงความจำนง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24075" y="2700338"/>
            <a:ext cx="1655763" cy="5857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1" dirty="0">
              <a:solidFill>
                <a:srgbClr val="FFFFFF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คัดเลือก </a:t>
            </a:r>
            <a:r>
              <a:rPr lang="en-US" sz="16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7,424 </a:t>
            </a:r>
            <a:r>
              <a:rPr lang="th-TH" sz="1600" b="1" dirty="0" err="1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รร</a:t>
            </a:r>
            <a:r>
              <a:rPr lang="th-TH" sz="16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(</a:t>
            </a:r>
            <a:r>
              <a:rPr lang="en-US" sz="16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phase 1 : 3,322 </a:t>
            </a:r>
            <a:r>
              <a:rPr lang="th-TH" sz="1600" b="1" dirty="0" err="1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รร</a:t>
            </a:r>
            <a:r>
              <a:rPr lang="th-TH" sz="1600" b="1" dirty="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 b="1" dirty="0">
              <a:solidFill>
                <a:srgbClr val="FFFFFF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67175" y="2749550"/>
            <a:ext cx="4826000" cy="576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400" dirty="0">
              <a:solidFill>
                <a:prstClr val="white"/>
              </a:solidFill>
              <a:latin typeface="BrowalliaUPC"/>
              <a:ea typeface="Tahoma" pitchFamily="34" charset="0"/>
              <a:cs typeface="BrowalliaUPC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195513" y="3581400"/>
            <a:ext cx="4032250" cy="792163"/>
          </a:xfrm>
          <a:prstGeom prst="roundRect">
            <a:avLst>
              <a:gd name="adj" fmla="val 608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ศูนย์ปฏิบัติการ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ภาครัฐ + เอกชน + ประชาสังคม</a:t>
            </a:r>
            <a:endParaRPr lang="th-TH" sz="1600">
              <a:solidFill>
                <a:prstClr val="white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School Mapping, Planning, Directing, Monitoring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>
              <a:solidFill>
                <a:srgbClr val="FFFFFF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600">
              <a:solidFill>
                <a:prstClr val="white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916238" y="6032500"/>
            <a:ext cx="2808287" cy="360363"/>
          </a:xfrm>
          <a:prstGeom prst="roundRect">
            <a:avLst>
              <a:gd name="adj" fmla="val 608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Implement </a:t>
            </a:r>
            <a:r>
              <a:rPr lang="th-TH" sz="1600" b="1">
                <a:solidFill>
                  <a:prstClr val="black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โรงเรียน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124075" y="2028825"/>
            <a:ext cx="1800225" cy="431800"/>
          </a:xfrm>
          <a:prstGeom prst="roundRect">
            <a:avLst>
              <a:gd name="adj" fmla="val 126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คณะกรรมการ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คัดเลือก รร.</a:t>
            </a:r>
          </a:p>
        </p:txBody>
      </p:sp>
      <p:sp>
        <p:nvSpPr>
          <p:cNvPr id="51" name="Down Arrow 50"/>
          <p:cNvSpPr/>
          <p:nvPr/>
        </p:nvSpPr>
        <p:spPr>
          <a:xfrm>
            <a:off x="4579938" y="2565400"/>
            <a:ext cx="336550" cy="1444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>
              <a:solidFill>
                <a:prstClr val="white"/>
              </a:solidFill>
              <a:latin typeface="BrowalliaUPC"/>
              <a:cs typeface="BrowalliaUPC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219700" y="2244725"/>
            <a:ext cx="647700" cy="215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กลุ่ม </a:t>
            </a:r>
            <a:r>
              <a:rPr lang="en-US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2</a:t>
            </a: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 </a:t>
            </a:r>
            <a:endParaRPr lang="th-TH" sz="1000">
              <a:solidFill>
                <a:srgbClr val="FFFFFF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971550" y="1812925"/>
            <a:ext cx="5545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928938" y="1824038"/>
            <a:ext cx="3175" cy="2047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140200" y="2820988"/>
            <a:ext cx="863600" cy="43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>
                <a:solidFill>
                  <a:prstClr val="black"/>
                </a:solidFill>
                <a:latin typeface="BrowalliaUPC"/>
                <a:ea typeface="Tahoma" pitchFamily="34" charset="0"/>
                <a:cs typeface="BrowalliaUPC"/>
              </a:rPr>
              <a:t>ระบบฐานข้อมูล</a:t>
            </a:r>
          </a:p>
        </p:txBody>
      </p:sp>
      <p:sp>
        <p:nvSpPr>
          <p:cNvPr id="56" name="Rounded Rectangle 55">
            <a:hlinkClick r:id="" action="ppaction://hlinkshowjump?jump=lastslide"/>
          </p:cNvPr>
          <p:cNvSpPr/>
          <p:nvPr/>
        </p:nvSpPr>
        <p:spPr>
          <a:xfrm>
            <a:off x="2195513" y="4589463"/>
            <a:ext cx="4032250" cy="979487"/>
          </a:xfrm>
          <a:prstGeom prst="roundRect">
            <a:avLst>
              <a:gd name="adj" fmla="val 69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400" dirty="0">
              <a:solidFill>
                <a:prstClr val="white"/>
              </a:solidFill>
              <a:latin typeface="BrowalliaUPC"/>
              <a:ea typeface="Tahoma" pitchFamily="34" charset="0"/>
              <a:cs typeface="BrowalliaUPC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297738" y="1479550"/>
            <a:ext cx="1584325" cy="476250"/>
          </a:xfrm>
          <a:prstGeom prst="roundRect">
            <a:avLst>
              <a:gd name="adj" fmla="val 432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ทีมเลขานุการ </a:t>
            </a:r>
            <a:br>
              <a:rPr lang="th-TH" sz="1400" b="1" dirty="0">
                <a:solidFill>
                  <a:prstClr val="black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</a:br>
            <a:r>
              <a:rPr lang="th-TH" sz="1400" b="1" dirty="0">
                <a:solidFill>
                  <a:prstClr val="black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ภาครัฐและเอกชน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16238" y="6446838"/>
            <a:ext cx="2808287" cy="358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ประเมินผล และรายงาน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076825" y="2820988"/>
            <a:ext cx="863600" cy="43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050" b="1" dirty="0">
                <a:solidFill>
                  <a:prstClr val="black"/>
                </a:solidFill>
                <a:latin typeface="BrowalliaUPC"/>
                <a:ea typeface="Tahoma" pitchFamily="34" charset="0"/>
                <a:cs typeface="BrowalliaUPC"/>
              </a:rPr>
              <a:t>คู่มือการจัดการเรียนการสอน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011863" y="2820988"/>
            <a:ext cx="936625" cy="43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>
                <a:solidFill>
                  <a:prstClr val="black"/>
                </a:solidFill>
                <a:latin typeface="BrowalliaUPC"/>
                <a:ea typeface="Tahoma" pitchFamily="34" charset="0"/>
                <a:cs typeface="BrowalliaUPC"/>
              </a:rPr>
              <a:t>พัฒนาผู้นำ.ครู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019925" y="2820988"/>
            <a:ext cx="865188" cy="43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prstClr val="black"/>
                </a:solidFill>
                <a:latin typeface="BrowalliaUPC"/>
                <a:ea typeface="Tahoma" pitchFamily="34" charset="0"/>
                <a:cs typeface="BrowalliaUPC"/>
              </a:rPr>
              <a:t>เครือข่ายความร่วมมือ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56550" y="2820988"/>
            <a:ext cx="863600" cy="43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BrowalliaUPC"/>
                <a:ea typeface="Tahoma" pitchFamily="34" charset="0"/>
                <a:cs typeface="BrowalliaUPC"/>
              </a:rPr>
              <a:t>Education Hub</a:t>
            </a:r>
            <a:endParaRPr lang="th-TH" sz="900" b="1" dirty="0">
              <a:solidFill>
                <a:prstClr val="black"/>
              </a:solidFill>
              <a:latin typeface="BrowalliaUPC"/>
              <a:ea typeface="Tahoma" pitchFamily="34" charset="0"/>
              <a:cs typeface="BrowalliaUPC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427538" y="2244725"/>
            <a:ext cx="649287" cy="215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กลุ่ม </a:t>
            </a:r>
            <a:r>
              <a:rPr lang="en-US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1</a:t>
            </a: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 </a:t>
            </a:r>
            <a:endParaRPr lang="th-TH" sz="1000">
              <a:solidFill>
                <a:srgbClr val="FFFFFF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940425" y="2244725"/>
            <a:ext cx="719138" cy="215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กลุ่ม </a:t>
            </a:r>
            <a:r>
              <a:rPr lang="en-US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3</a:t>
            </a: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 </a:t>
            </a:r>
            <a:endParaRPr lang="th-TH" sz="1000">
              <a:solidFill>
                <a:srgbClr val="FFFFFF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804025" y="2244725"/>
            <a:ext cx="720725" cy="215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กลุ่ม </a:t>
            </a:r>
            <a:r>
              <a:rPr lang="en-US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4</a:t>
            </a: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 </a:t>
            </a:r>
            <a:endParaRPr lang="th-TH" sz="1000">
              <a:solidFill>
                <a:srgbClr val="FFFFFF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740650" y="2244725"/>
            <a:ext cx="792163" cy="215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กลุ่ม </a:t>
            </a:r>
            <a:r>
              <a:rPr lang="en-US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5</a:t>
            </a:r>
            <a:r>
              <a:rPr lang="th-TH" sz="1400">
                <a:solidFill>
                  <a:srgbClr val="FFFFFF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 </a:t>
            </a:r>
            <a:endParaRPr lang="th-TH" sz="1000">
              <a:solidFill>
                <a:srgbClr val="FFFFFF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268538" y="4878388"/>
            <a:ext cx="1150937" cy="587375"/>
          </a:xfrm>
          <a:prstGeom prst="roundRect">
            <a:avLst>
              <a:gd name="adj" fmla="val 608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ภาคเอกชน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>
              <a:solidFill>
                <a:prstClr val="white"/>
              </a:solidFill>
              <a:latin typeface="BrowalliaUPC" pitchFamily="34" charset="-34"/>
              <a:ea typeface="MS PGothic" pitchFamily="34" charset="-128"/>
              <a:cs typeface="BrowalliaUPC" pitchFamily="34" charset="-34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492500" y="4867275"/>
            <a:ext cx="1428750" cy="630238"/>
          </a:xfrm>
          <a:prstGeom prst="roundRect">
            <a:avLst>
              <a:gd name="adj" fmla="val 608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หน่วยงานสนับสนุนจาก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กระทรวง ศธ.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211638" y="4373563"/>
            <a:ext cx="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99" name="Group 218"/>
          <p:cNvGrpSpPr>
            <a:grpSpLocks/>
          </p:cNvGrpSpPr>
          <p:nvPr/>
        </p:nvGrpSpPr>
        <p:grpSpPr bwMode="auto">
          <a:xfrm>
            <a:off x="971550" y="3028950"/>
            <a:ext cx="1800225" cy="584200"/>
            <a:chOff x="971600" y="2420888"/>
            <a:chExt cx="1800200" cy="720080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2771800" y="2853328"/>
              <a:ext cx="0" cy="2876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71600" y="2420888"/>
              <a:ext cx="0" cy="432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971600" y="2853328"/>
              <a:ext cx="1800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>
            <a:off x="6372225" y="3325813"/>
            <a:ext cx="0" cy="82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16463" y="3468688"/>
            <a:ext cx="16557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02" name="Group 84"/>
          <p:cNvGrpSpPr>
            <a:grpSpLocks/>
          </p:cNvGrpSpPr>
          <p:nvPr/>
        </p:nvGrpSpPr>
        <p:grpSpPr bwMode="auto">
          <a:xfrm>
            <a:off x="4716463" y="3252788"/>
            <a:ext cx="3527425" cy="360362"/>
            <a:chOff x="4716016" y="2708920"/>
            <a:chExt cx="3528392" cy="36004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716016" y="2708920"/>
              <a:ext cx="0" cy="1443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716016" y="2924627"/>
              <a:ext cx="0" cy="1443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716016" y="2853253"/>
              <a:ext cx="35283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164612" y="2780293"/>
              <a:ext cx="0" cy="729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579853" y="2780293"/>
              <a:ext cx="0" cy="824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372232" y="2780293"/>
              <a:ext cx="0" cy="1443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2928938" y="5616575"/>
            <a:ext cx="2795587" cy="358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สำรวจความต้องการของ รร.</a:t>
            </a:r>
          </a:p>
        </p:txBody>
      </p:sp>
      <p:sp>
        <p:nvSpPr>
          <p:cNvPr id="11304" name="TextBox 72"/>
          <p:cNvSpPr txBox="1">
            <a:spLocks noChangeArrowheads="1"/>
          </p:cNvSpPr>
          <p:nvPr/>
        </p:nvSpPr>
        <p:spPr bwMode="auto">
          <a:xfrm>
            <a:off x="3132138" y="4570413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h-TH" sz="1800" b="1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ศูนย์ปฏิบัติการเขตพื้นที่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003800" y="4878388"/>
            <a:ext cx="1152525" cy="587375"/>
          </a:xfrm>
          <a:prstGeom prst="roundRect">
            <a:avLst>
              <a:gd name="adj" fmla="val 608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ภาค</a:t>
            </a:r>
            <a:br>
              <a:rPr lang="th-TH" sz="16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</a:br>
            <a:r>
              <a:rPr lang="th-TH" sz="1600">
                <a:solidFill>
                  <a:prstClr val="white"/>
                </a:solidFill>
                <a:latin typeface="BrowalliaUPC" pitchFamily="34" charset="-34"/>
                <a:ea typeface="MS PGothic" pitchFamily="34" charset="-128"/>
                <a:cs typeface="BrowalliaUPC" pitchFamily="34" charset="-34"/>
              </a:rPr>
              <a:t>ประชาสังคม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4348163" y="4365625"/>
            <a:ext cx="7937" cy="2238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968375" y="1798638"/>
            <a:ext cx="3175" cy="206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496050" y="1812925"/>
            <a:ext cx="1588" cy="206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Down Arrow 89"/>
          <p:cNvSpPr/>
          <p:nvPr/>
        </p:nvSpPr>
        <p:spPr>
          <a:xfrm>
            <a:off x="5411788" y="2565400"/>
            <a:ext cx="336550" cy="1444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>
              <a:solidFill>
                <a:prstClr val="white"/>
              </a:solidFill>
              <a:latin typeface="BrowalliaUPC"/>
              <a:cs typeface="BrowalliaUPC"/>
            </a:endParaRPr>
          </a:p>
        </p:txBody>
      </p:sp>
      <p:sp>
        <p:nvSpPr>
          <p:cNvPr id="91" name="Down Arrow 90"/>
          <p:cNvSpPr/>
          <p:nvPr/>
        </p:nvSpPr>
        <p:spPr>
          <a:xfrm>
            <a:off x="6227763" y="2555875"/>
            <a:ext cx="336550" cy="1444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>
              <a:solidFill>
                <a:prstClr val="white"/>
              </a:solidFill>
              <a:latin typeface="BrowalliaUPC"/>
              <a:cs typeface="BrowalliaUPC"/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7124700" y="2555875"/>
            <a:ext cx="336550" cy="1444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>
              <a:solidFill>
                <a:prstClr val="white"/>
              </a:solidFill>
              <a:latin typeface="BrowalliaUPC"/>
              <a:cs typeface="BrowalliaUPC"/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8075613" y="2571750"/>
            <a:ext cx="336550" cy="1460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>
              <a:solidFill>
                <a:prstClr val="white"/>
              </a:solidFill>
              <a:latin typeface="BrowalliaUPC"/>
              <a:cs typeface="BrowalliaUPC"/>
            </a:endParaRPr>
          </a:p>
        </p:txBody>
      </p:sp>
      <p:sp>
        <p:nvSpPr>
          <p:cNvPr id="94" name="Down Arrow 93"/>
          <p:cNvSpPr/>
          <p:nvPr/>
        </p:nvSpPr>
        <p:spPr>
          <a:xfrm>
            <a:off x="2763838" y="2511425"/>
            <a:ext cx="336550" cy="1460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>
              <a:solidFill>
                <a:prstClr val="white"/>
              </a:solidFill>
              <a:latin typeface="BrowalliaUPC"/>
              <a:cs typeface="BrowalliaUPC"/>
            </a:endParaRPr>
          </a:p>
        </p:txBody>
      </p:sp>
      <p:sp>
        <p:nvSpPr>
          <p:cNvPr id="95" name="Down Arrow 94"/>
          <p:cNvSpPr/>
          <p:nvPr/>
        </p:nvSpPr>
        <p:spPr>
          <a:xfrm>
            <a:off x="690563" y="2505075"/>
            <a:ext cx="336550" cy="1460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>
              <a:solidFill>
                <a:prstClr val="white"/>
              </a:solidFill>
              <a:latin typeface="BrowalliaUPC"/>
              <a:cs typeface="BrowalliaUPC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968375" y="3379788"/>
            <a:ext cx="0" cy="1709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56" idx="1"/>
          </p:cNvCxnSpPr>
          <p:nvPr/>
        </p:nvCxnSpPr>
        <p:spPr>
          <a:xfrm>
            <a:off x="968375" y="5057775"/>
            <a:ext cx="1227138" cy="22225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495800" y="1143000"/>
            <a:ext cx="4763" cy="631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500563" y="1614488"/>
            <a:ext cx="2735262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9" name="TextBox 100"/>
          <p:cNvSpPr txBox="1">
            <a:spLocks noChangeArrowheads="1"/>
          </p:cNvSpPr>
          <p:nvPr/>
        </p:nvSpPr>
        <p:spPr bwMode="auto">
          <a:xfrm>
            <a:off x="6937375" y="4071938"/>
            <a:ext cx="4921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h-TH" sz="2000" smtClean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ประเมินผล และ รายงาน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3286125" y="3355975"/>
            <a:ext cx="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7748" y="64705"/>
            <a:ext cx="9036496" cy="77200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โครงสร้างการดำเนินงาน</a:t>
            </a:r>
            <a:endParaRPr lang="th-TH" sz="5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31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23" y="648014"/>
            <a:ext cx="3764289" cy="4543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การใช้เครือข่ายอุดมศึกษาเป็นพี่เลี้ยง</a:t>
            </a:r>
            <a:endParaRPr lang="th-TH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220" y="1124744"/>
            <a:ext cx="588570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>
            <a:off x="179512" y="2492897"/>
            <a:ext cx="3156658" cy="259228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สถาบันอุดมศึกษา</a:t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ลง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ไปช่วยพัฒนา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สถานศึกษา</a:t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ขั้น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พื้นฐานใน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พื้นที่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3731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ทุกโรงเรียนต้องมีมหาวิทยาลัยพี่เลี้ยง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3" y="0"/>
            <a:ext cx="9144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โครงการสำคัญ                 </a:t>
            </a: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9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07963"/>
            <a:ext cx="5113337" cy="65309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073008" cy="1008112"/>
          </a:xfrm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บทบาท</a:t>
            </a:r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ของเขต</a:t>
            </a: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พื้นที่</a:t>
            </a:r>
            <a:r>
              <a:rPr lang="th-TH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(ศูนย์ปฎิบัติการเขตพื้นที่)</a:t>
            </a:r>
            <a:endParaRPr lang="en-GB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จุดประสานงาน(</a:t>
            </a:r>
            <a:r>
              <a:rPr lang="en-GB" b="1" dirty="0" smtClean="0">
                <a:latin typeface="TH SarabunIT๙" pitchFamily="34" charset="-34"/>
                <a:cs typeface="TH SarabunIT๙" pitchFamily="34" charset="-34"/>
              </a:rPr>
              <a:t>Point Of Contact)</a:t>
            </a: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ศูนย์ปฏิบัติการ</a:t>
            </a:r>
          </a:p>
          <a:p>
            <a:pPr lvl="1">
              <a:buFont typeface="Wingdings" pitchFamily="2" charset="2"/>
              <a:buChar char="§"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โรงเรียนในเขตพื้นที่</a:t>
            </a:r>
          </a:p>
          <a:p>
            <a:pPr lvl="1">
              <a:buFont typeface="Wingdings" pitchFamily="2" charset="2"/>
              <a:buChar char="§"/>
            </a:pPr>
            <a:r>
              <a:rPr lang="en-GB" b="1" dirty="0" smtClean="0">
                <a:latin typeface="TH SarabunIT๙" pitchFamily="34" charset="-34"/>
                <a:cs typeface="TH SarabunIT๙" pitchFamily="34" charset="-34"/>
              </a:rPr>
              <a:t>School Partner, School Sponsors</a:t>
            </a:r>
          </a:p>
          <a:p>
            <a:pPr lvl="1">
              <a:buFont typeface="Wingdings" pitchFamily="2" charset="2"/>
              <a:buChar char="§"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ภาคเอกชน/ ภาคประชาสังคม  ในพื้นที่</a:t>
            </a:r>
          </a:p>
          <a:p>
            <a:pPr lvl="1">
              <a:buFont typeface="Wingdings" pitchFamily="2" charset="2"/>
              <a:buChar char="§"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กศจ.</a:t>
            </a:r>
          </a:p>
          <a:p>
            <a:pPr lvl="1">
              <a:buFont typeface="Wingdings" pitchFamily="2" charset="2"/>
              <a:buChar char="§"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ฯลฯ</a:t>
            </a:r>
          </a:p>
          <a:p>
            <a:pPr>
              <a:buFont typeface="Wingdings" pitchFamily="2" charset="2"/>
              <a:buChar char="ü"/>
            </a:pPr>
            <a:r>
              <a:rPr lang="en-GB" b="1" dirty="0" smtClean="0">
                <a:latin typeface="TH SarabunIT๙" pitchFamily="34" charset="-34"/>
                <a:cs typeface="TH SarabunIT๙" pitchFamily="34" charset="-34"/>
              </a:rPr>
              <a:t>Mapping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และ อำนวยความสะดวก </a:t>
            </a:r>
            <a:r>
              <a:rPr lang="en-GB" b="1" dirty="0" smtClean="0">
                <a:latin typeface="TH SarabunIT๙" pitchFamily="34" charset="-34"/>
                <a:cs typeface="TH SarabunIT๙" pitchFamily="34" charset="-34"/>
              </a:rPr>
              <a:t>School Partners and School Sponsors</a:t>
            </a:r>
          </a:p>
          <a:p>
            <a:pPr>
              <a:buFont typeface="Wingdings" pitchFamily="2" charset="2"/>
              <a:buChar char="ü"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วิเคราะห์ และบูรณาการแผนการพัฒนาของโรงเรียน</a:t>
            </a:r>
          </a:p>
          <a:p>
            <a:pPr>
              <a:buFont typeface="Wingdings" pitchFamily="2" charset="2"/>
              <a:buChar char="ü"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ฯลฯ</a:t>
            </a:r>
          </a:p>
        </p:txBody>
      </p:sp>
    </p:spTree>
    <p:extLst>
      <p:ext uri="{BB962C8B-B14F-4D97-AF65-F5344CB8AC3E}">
        <p14:creationId xmlns:p14="http://schemas.microsoft.com/office/powerpoint/2010/main" val="37628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50752"/>
            <a:ext cx="5868144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Mapping </a:t>
            </a:r>
            <a:endParaRPr lang="th-TH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048" name="กลุ่ม 2047"/>
          <p:cNvGrpSpPr/>
          <p:nvPr/>
        </p:nvGrpSpPr>
        <p:grpSpPr>
          <a:xfrm>
            <a:off x="109474" y="769112"/>
            <a:ext cx="3977606" cy="101585"/>
            <a:chOff x="157493" y="837763"/>
            <a:chExt cx="3977606" cy="101585"/>
          </a:xfrm>
        </p:grpSpPr>
        <p:sp>
          <p:nvSpPr>
            <p:cNvPr id="14" name="เครื่องหมายบั้ง 13"/>
            <p:cNvSpPr/>
            <p:nvPr/>
          </p:nvSpPr>
          <p:spPr>
            <a:xfrm>
              <a:off x="157493" y="839278"/>
              <a:ext cx="476086" cy="10007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5" name="เครื่องหมายบั้ง 14"/>
            <p:cNvSpPr/>
            <p:nvPr/>
          </p:nvSpPr>
          <p:spPr>
            <a:xfrm>
              <a:off x="659817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6" name="เครื่องหมายบั้ง 15"/>
            <p:cNvSpPr/>
            <p:nvPr/>
          </p:nvSpPr>
          <p:spPr>
            <a:xfrm>
              <a:off x="1162141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7" name="เครื่องหมายบั้ง 16"/>
            <p:cNvSpPr/>
            <p:nvPr/>
          </p:nvSpPr>
          <p:spPr>
            <a:xfrm>
              <a:off x="1664465" y="837763"/>
              <a:ext cx="476086" cy="10007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8" name="เครื่องหมายบั้ง 17"/>
            <p:cNvSpPr/>
            <p:nvPr/>
          </p:nvSpPr>
          <p:spPr>
            <a:xfrm>
              <a:off x="2166789" y="837763"/>
              <a:ext cx="476086" cy="100070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9" name="เครื่องหมายบั้ง 18"/>
            <p:cNvSpPr/>
            <p:nvPr/>
          </p:nvSpPr>
          <p:spPr>
            <a:xfrm>
              <a:off x="2669113" y="837763"/>
              <a:ext cx="476086" cy="100070"/>
            </a:xfrm>
            <a:prstGeom prst="chevron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0" name="เครื่องหมายบั้ง 19"/>
            <p:cNvSpPr/>
            <p:nvPr/>
          </p:nvSpPr>
          <p:spPr>
            <a:xfrm>
              <a:off x="3156689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1" name="เครื่องหมายบั้ง 20"/>
            <p:cNvSpPr/>
            <p:nvPr/>
          </p:nvSpPr>
          <p:spPr>
            <a:xfrm>
              <a:off x="3659013" y="837763"/>
              <a:ext cx="476086" cy="100070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6" descr="http://templisting1.sandrajackson.biz/wp-content/uploads/2015/01/schoo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146" y="874764"/>
            <a:ext cx="1345322" cy="13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สี่เหลี่ยมผืนผ้า 25"/>
          <p:cNvSpPr/>
          <p:nvPr/>
        </p:nvSpPr>
        <p:spPr>
          <a:xfrm>
            <a:off x="230504" y="1222252"/>
            <a:ext cx="3735547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School partners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61509" y="3930782"/>
            <a:ext cx="3076870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1,000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534744" y="5082910"/>
            <a:ext cx="4437856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3,342 </a:t>
            </a:r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รร.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139986" y="6019014"/>
            <a:ext cx="3608478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225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เขตพื้นที่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5496" y="4687220"/>
            <a:ext cx="3623517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3 </a:t>
            </a:r>
            <a:r>
              <a:rPr lang="th-TH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รร.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47630" y="2198650"/>
            <a:ext cx="3639510" cy="1374366"/>
            <a:chOff x="-252536" y="1733705"/>
            <a:chExt cx="3639510" cy="1374366"/>
          </a:xfrm>
        </p:grpSpPr>
        <p:pic>
          <p:nvPicPr>
            <p:cNvPr id="2050" name="Picture 2" descr="https://cdn1.iconfinder.com/data/icons/business-set-4/512/11-512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73" y="1772816"/>
              <a:ext cx="1335254" cy="133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cdn1.iconfinder.com/data/icons/business-set-4/512/11-512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37" y="1772816"/>
              <a:ext cx="1335254" cy="133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s://cdn1.iconfinder.com/data/icons/business-set-4/512/11-512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101" y="1740446"/>
              <a:ext cx="1335254" cy="133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s://cdn1.iconfinder.com/data/icons/business-set-4/512/11-512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1733705"/>
              <a:ext cx="1335254" cy="133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s://cdn1.iconfinder.com/data/icons/business-set-4/512/11-512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733705"/>
              <a:ext cx="1335254" cy="133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สี่เหลี่ยมผืนผ้า 29"/>
          <p:cNvSpPr/>
          <p:nvPr/>
        </p:nvSpPr>
        <p:spPr>
          <a:xfrm>
            <a:off x="-36512" y="5370942"/>
            <a:ext cx="5760072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ทีม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15 </a:t>
            </a:r>
            <a:r>
              <a:rPr lang="th-TH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รร.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79413" y="2492896"/>
            <a:ext cx="1995428" cy="1341856"/>
            <a:chOff x="5656282" y="4708064"/>
            <a:chExt cx="1995428" cy="13418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282" y="4708064"/>
              <a:ext cx="1335087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623" y="4714833"/>
              <a:ext cx="1335087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สี่เหลี่ยมผืนผ้า 26"/>
          <p:cNvSpPr/>
          <p:nvPr/>
        </p:nvSpPr>
        <p:spPr>
          <a:xfrm>
            <a:off x="6103642" y="4052369"/>
            <a:ext cx="3076870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45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สี่เหลี่ยมผืนผ้า 28"/>
          <p:cNvSpPr/>
          <p:nvPr/>
        </p:nvSpPr>
        <p:spPr>
          <a:xfrm>
            <a:off x="188731" y="5990736"/>
            <a:ext cx="3608478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200 </a:t>
            </a:r>
            <a:r>
              <a:rPr lang="th-TH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ทีม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90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ตัวเชื่อมต่อหักมุม 44"/>
          <p:cNvCxnSpPr/>
          <p:nvPr/>
        </p:nvCxnSpPr>
        <p:spPr>
          <a:xfrm rot="16200000" flipH="1">
            <a:off x="6995673" y="3992988"/>
            <a:ext cx="2112378" cy="792088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สี่เหลี่ยมผืนผ้า 3"/>
          <p:cNvSpPr/>
          <p:nvPr/>
        </p:nvSpPr>
        <p:spPr>
          <a:xfrm>
            <a:off x="0" y="114358"/>
            <a:ext cx="6190954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การจัดทำแผนการศึกษา</a:t>
            </a:r>
            <a:endParaRPr lang="th-TH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57493" y="837763"/>
            <a:ext cx="3977606" cy="101585"/>
            <a:chOff x="157493" y="837763"/>
            <a:chExt cx="3977606" cy="101585"/>
          </a:xfrm>
        </p:grpSpPr>
        <p:sp>
          <p:nvSpPr>
            <p:cNvPr id="6" name="เครื่องหมายบั้ง 5"/>
            <p:cNvSpPr/>
            <p:nvPr/>
          </p:nvSpPr>
          <p:spPr>
            <a:xfrm>
              <a:off x="157493" y="839278"/>
              <a:ext cx="476086" cy="10007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7" name="เครื่องหมายบั้ง 6"/>
            <p:cNvSpPr/>
            <p:nvPr/>
          </p:nvSpPr>
          <p:spPr>
            <a:xfrm>
              <a:off x="659817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8" name="เครื่องหมายบั้ง 7"/>
            <p:cNvSpPr/>
            <p:nvPr/>
          </p:nvSpPr>
          <p:spPr>
            <a:xfrm>
              <a:off x="1162141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" name="เครื่องหมายบั้ง 8"/>
            <p:cNvSpPr/>
            <p:nvPr/>
          </p:nvSpPr>
          <p:spPr>
            <a:xfrm>
              <a:off x="1664465" y="837763"/>
              <a:ext cx="476086" cy="10007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0" name="เครื่องหมายบั้ง 9"/>
            <p:cNvSpPr/>
            <p:nvPr/>
          </p:nvSpPr>
          <p:spPr>
            <a:xfrm>
              <a:off x="2166789" y="837763"/>
              <a:ext cx="476086" cy="100070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1" name="เครื่องหมายบั้ง 10"/>
            <p:cNvSpPr/>
            <p:nvPr/>
          </p:nvSpPr>
          <p:spPr>
            <a:xfrm>
              <a:off x="2669113" y="837763"/>
              <a:ext cx="476086" cy="100070"/>
            </a:xfrm>
            <a:prstGeom prst="chevron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2" name="เครื่องหมายบั้ง 11"/>
            <p:cNvSpPr/>
            <p:nvPr/>
          </p:nvSpPr>
          <p:spPr>
            <a:xfrm>
              <a:off x="3156689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3" name="เครื่องหมายบั้ง 12"/>
            <p:cNvSpPr/>
            <p:nvPr/>
          </p:nvSpPr>
          <p:spPr>
            <a:xfrm>
              <a:off x="3659013" y="837763"/>
              <a:ext cx="476086" cy="100070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157493" y="1772816"/>
            <a:ext cx="3237239" cy="4968552"/>
          </a:xfrm>
          <a:prstGeom prst="rect">
            <a:avLst/>
          </a:prstGeom>
          <a:solidFill>
            <a:srgbClr val="66CC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57493" y="1021745"/>
            <a:ext cx="3237239" cy="697039"/>
          </a:xfrm>
          <a:prstGeom prst="rect">
            <a:avLst/>
          </a:prstGeom>
          <a:solidFill>
            <a:srgbClr val="3399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Learning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s://cdn1.iconfinder.com/data/icons/business-set-4/512/11-5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422" y="2025900"/>
            <a:ext cx="829086" cy="8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cdn1.iconfinder.com/data/icons/business-set-4/512/11-5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92" y="2024167"/>
            <a:ext cx="829086" cy="8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dn1.iconfinder.com/data/icons/business-set-4/512/11-5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82" y="2013631"/>
            <a:ext cx="829086" cy="8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1.iconfinder.com/data/icons/business-set-4/512/11-5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245" y="2025900"/>
            <a:ext cx="829086" cy="8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cdn1.iconfinder.com/data/icons/business-set-4/512/11-5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98" y="2025899"/>
            <a:ext cx="829086" cy="8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สี่เหลี่ยมผืนผ้า 20"/>
          <p:cNvSpPr/>
          <p:nvPr/>
        </p:nvSpPr>
        <p:spPr>
          <a:xfrm>
            <a:off x="409204" y="2636912"/>
            <a:ext cx="2259909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School partners</a:t>
            </a:r>
          </a:p>
        </p:txBody>
      </p:sp>
      <p:pic>
        <p:nvPicPr>
          <p:cNvPr id="22" name="Picture 2" descr="http://simpleicon.com/wp-content/uploads/business-man-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96" y="5445221"/>
            <a:ext cx="703733" cy="7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impleicon.com/wp-content/uploads/business-man-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715" y="5445222"/>
            <a:ext cx="703733" cy="7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impleicon.com/wp-content/uploads/business-man-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5445224"/>
            <a:ext cx="703733" cy="7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สี่เหลี่ยมผืนผ้า 24"/>
          <p:cNvSpPr/>
          <p:nvPr/>
        </p:nvSpPr>
        <p:spPr>
          <a:xfrm>
            <a:off x="446729" y="6092889"/>
            <a:ext cx="2259909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School Team</a:t>
            </a:r>
          </a:p>
        </p:txBody>
      </p:sp>
      <p:pic>
        <p:nvPicPr>
          <p:cNvPr id="26" name="Picture 2" descr="ผลการค้นหารูปภาพสำหรับ human 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47" y="3573016"/>
            <a:ext cx="658734" cy="8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ผลการค้นหารูปภาพสำหรับ human 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054" y="3573015"/>
            <a:ext cx="658734" cy="8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สี่เหลี่ยมผืนผ้า 27"/>
          <p:cNvSpPr/>
          <p:nvPr/>
        </p:nvSpPr>
        <p:spPr>
          <a:xfrm>
            <a:off x="430859" y="4653136"/>
            <a:ext cx="2259909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15356" y="4446664"/>
            <a:ext cx="2259909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จนท. เขตพื้นที่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สามเหลี่ยมมุมฉาก 30"/>
          <p:cNvSpPr/>
          <p:nvPr/>
        </p:nvSpPr>
        <p:spPr>
          <a:xfrm rot="13265680">
            <a:off x="3181383" y="2674527"/>
            <a:ext cx="648518" cy="71190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4021101" y="2144334"/>
            <a:ext cx="2448272" cy="1744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แผนพัฒนาการศึกษาของสถานศึกษา</a:t>
            </a:r>
          </a:p>
          <a:p>
            <a:pPr algn="ctr"/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3659014" y="4239904"/>
            <a:ext cx="2901148" cy="250146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บริหารบุคคล</a:t>
            </a:r>
          </a:p>
          <a:p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บริหารทั่วไป</a:t>
            </a:r>
          </a:p>
          <a:p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บริหารวิชาการ</a:t>
            </a:r>
          </a:p>
          <a:p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บริหารงบประมาณ</a:t>
            </a:r>
          </a:p>
        </p:txBody>
      </p:sp>
      <p:sp>
        <p:nvSpPr>
          <p:cNvPr id="34" name="สามเหลี่ยมมุมฉาก 33"/>
          <p:cNvSpPr/>
          <p:nvPr/>
        </p:nvSpPr>
        <p:spPr>
          <a:xfrm rot="7851005">
            <a:off x="4928769" y="3983567"/>
            <a:ext cx="501619" cy="547050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971742" y="1753378"/>
            <a:ext cx="1139112" cy="24865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เขตพื้นที่พิจารณา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สามเหลี่ยมมุมฉาก 35"/>
          <p:cNvSpPr/>
          <p:nvPr/>
        </p:nvSpPr>
        <p:spPr>
          <a:xfrm rot="13300799">
            <a:off x="6309353" y="2756953"/>
            <a:ext cx="501619" cy="54705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6932553" y="188641"/>
            <a:ext cx="2160240" cy="1341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แผนพัฒนาการศึกษา</a:t>
            </a:r>
            <a:b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ที่เสนอประชารัฐ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6929370" y="5399636"/>
            <a:ext cx="2160240" cy="1321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แผนพัฒนาการศึกษาของจังหวัด</a:t>
            </a:r>
            <a:endParaRPr lang="th-TH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ตัวเชื่อมต่อหักมุม 42"/>
          <p:cNvCxnSpPr>
            <a:stCxn id="35" idx="3"/>
          </p:cNvCxnSpPr>
          <p:nvPr/>
        </p:nvCxnSpPr>
        <p:spPr>
          <a:xfrm flipV="1">
            <a:off x="8110854" y="1530588"/>
            <a:ext cx="337052" cy="1466053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2008" y="258374"/>
            <a:ext cx="5868144" cy="65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ปัจจัยความสำเร็จ</a:t>
            </a:r>
            <a:endParaRPr lang="th-TH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57493" y="1095167"/>
            <a:ext cx="3977606" cy="101585"/>
            <a:chOff x="157493" y="837763"/>
            <a:chExt cx="3977606" cy="101585"/>
          </a:xfrm>
        </p:grpSpPr>
        <p:sp>
          <p:nvSpPr>
            <p:cNvPr id="6" name="เครื่องหมายบั้ง 5"/>
            <p:cNvSpPr/>
            <p:nvPr/>
          </p:nvSpPr>
          <p:spPr>
            <a:xfrm>
              <a:off x="157493" y="839278"/>
              <a:ext cx="476086" cy="10007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7" name="เครื่องหมายบั้ง 6"/>
            <p:cNvSpPr/>
            <p:nvPr/>
          </p:nvSpPr>
          <p:spPr>
            <a:xfrm>
              <a:off x="659817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8" name="เครื่องหมายบั้ง 7"/>
            <p:cNvSpPr/>
            <p:nvPr/>
          </p:nvSpPr>
          <p:spPr>
            <a:xfrm>
              <a:off x="1162141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" name="เครื่องหมายบั้ง 8"/>
            <p:cNvSpPr/>
            <p:nvPr/>
          </p:nvSpPr>
          <p:spPr>
            <a:xfrm>
              <a:off x="1664465" y="837763"/>
              <a:ext cx="476086" cy="10007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0" name="เครื่องหมายบั้ง 9"/>
            <p:cNvSpPr/>
            <p:nvPr/>
          </p:nvSpPr>
          <p:spPr>
            <a:xfrm>
              <a:off x="2166789" y="837763"/>
              <a:ext cx="476086" cy="100070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1" name="เครื่องหมายบั้ง 10"/>
            <p:cNvSpPr/>
            <p:nvPr/>
          </p:nvSpPr>
          <p:spPr>
            <a:xfrm>
              <a:off x="2669113" y="837763"/>
              <a:ext cx="476086" cy="100070"/>
            </a:xfrm>
            <a:prstGeom prst="chevron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2" name="เครื่องหมายบั้ง 11"/>
            <p:cNvSpPr/>
            <p:nvPr/>
          </p:nvSpPr>
          <p:spPr>
            <a:xfrm>
              <a:off x="3156689" y="837763"/>
              <a:ext cx="476086" cy="100070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3" name="เครื่องหมายบั้ง 12"/>
            <p:cNvSpPr/>
            <p:nvPr/>
          </p:nvSpPr>
          <p:spPr>
            <a:xfrm>
              <a:off x="3659013" y="837763"/>
              <a:ext cx="476086" cy="100070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9" name="ไดอะแกรม 18"/>
          <p:cNvGraphicFramePr/>
          <p:nvPr>
            <p:extLst>
              <p:ext uri="{D42A27DB-BD31-4B8C-83A1-F6EECF244321}">
                <p14:modId xmlns:p14="http://schemas.microsoft.com/office/powerpoint/2010/main" val="3048902428"/>
              </p:ext>
            </p:extLst>
          </p:nvPr>
        </p:nvGraphicFramePr>
        <p:xfrm>
          <a:off x="0" y="2837160"/>
          <a:ext cx="914400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สี่เหลี่ยมผืนผ้า 19"/>
          <p:cNvSpPr/>
          <p:nvPr/>
        </p:nvSpPr>
        <p:spPr>
          <a:xfrm>
            <a:off x="4996704" y="4493344"/>
            <a:ext cx="18002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กลไกการตลาด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6" descr="http://templisting1.sandrajackson.biz/wp-content/uploads/2015/01/school-icon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80" y="1901056"/>
            <a:ext cx="1345322" cy="13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simpleicon.com/wp-content/uploads/business-man-2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387" y="2088742"/>
            <a:ext cx="1146775" cy="11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001" y="1608584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ผลการค้นหารูปภาพสำหรับ it infrastructur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136835"/>
            <a:ext cx="2123728" cy="8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pic>
        <p:nvPicPr>
          <p:cNvPr id="27652" name="รูปภาพ 6" descr="ภาคใต้-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50" y="455613"/>
            <a:ext cx="43434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รูปภาพ 7" descr="30-ภาคใต้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455613"/>
            <a:ext cx="43418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567738" y="79375"/>
            <a:ext cx="576262" cy="2778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43</a:t>
            </a:r>
            <a:endParaRPr lang="th-TH" sz="1200" b="1" dirty="0">
              <a:solidFill>
                <a:prstClr val="white"/>
              </a:solidFill>
              <a:latin typeface="Andalus" pitchFamily="18" charset="-78"/>
              <a:cs typeface="Angsana New" pitchFamily="18" charset="-34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0" y="79375"/>
            <a:ext cx="576263" cy="2778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42</a:t>
            </a:r>
            <a:endParaRPr lang="th-TH" sz="1200" b="1" dirty="0">
              <a:solidFill>
                <a:prstClr val="white"/>
              </a:solidFill>
              <a:latin typeface="Andalus" pitchFamily="18" charset="-7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6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8675" name="ตัวยึดเนื้อหา 4" descr="page-โครงการสานฝัน-2-10-5-59-edi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530225"/>
            <a:ext cx="4308475" cy="6113463"/>
          </a:xfrm>
        </p:spPr>
      </p:pic>
    </p:spTree>
    <p:extLst>
      <p:ext uri="{BB962C8B-B14F-4D97-AF65-F5344CB8AC3E}">
        <p14:creationId xmlns:p14="http://schemas.microsoft.com/office/powerpoint/2010/main" val="32189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1187624" y="1988840"/>
            <a:ext cx="6844034" cy="1548172"/>
          </a:xfrm>
          <a:prstGeom prst="plus">
            <a:avLst>
              <a:gd name="adj" fmla="val 10226"/>
            </a:avLst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5781" y="2211557"/>
            <a:ext cx="6264696" cy="10854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การบริหารจัดการศึกษาโดยใช้ภูมิภาคเป็น</a:t>
            </a: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ฐาน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41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11696" y="116632"/>
            <a:ext cx="7315200" cy="7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การบริหารการศึกษา (หลักการ)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89896"/>
              </p:ext>
            </p:extLst>
          </p:nvPr>
        </p:nvGraphicFramePr>
        <p:xfrm>
          <a:off x="395538" y="890272"/>
          <a:ext cx="8136900" cy="587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0"/>
                <a:gridCol w="1627380"/>
                <a:gridCol w="1627380"/>
                <a:gridCol w="1627380"/>
                <a:gridCol w="1627380"/>
              </a:tblGrid>
              <a:tr h="1352465"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</a:t>
                      </a:r>
                    </a:p>
                    <a:p>
                      <a:endParaRPr lang="th-TH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วิชาการ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บุคคล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5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ส่วนกลาง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กศน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สอศ.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สช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สกอ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5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</a:t>
                      </a:r>
                      <a:b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เขตพื้นที่/หน่วยงานสถานศึกษาระดับอำเภอ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53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07503" y="890272"/>
            <a:ext cx="1572209" cy="12961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99792" y="3861048"/>
            <a:ext cx="48965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หน่วยกำกับ ติดตาม ประเมินผล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2192" y="2564904"/>
            <a:ext cx="48965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หน่วยกำหนดนโยบาย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33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11696" y="116632"/>
            <a:ext cx="7315200" cy="7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การบริหารการศึกษา (ที่ผ่านมา)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54163"/>
              </p:ext>
            </p:extLst>
          </p:nvPr>
        </p:nvGraphicFramePr>
        <p:xfrm>
          <a:off x="395538" y="890272"/>
          <a:ext cx="8136900" cy="587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0"/>
                <a:gridCol w="1627380"/>
                <a:gridCol w="1627380"/>
                <a:gridCol w="1627380"/>
                <a:gridCol w="1627380"/>
              </a:tblGrid>
              <a:tr h="1352465"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</a:t>
                      </a:r>
                    </a:p>
                    <a:p>
                      <a:endParaRPr lang="th-TH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วิชาการ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บุคคล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5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ส่วนกลาง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กศน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สอศ.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สช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4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สกอ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        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  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การพัฒนาบุคลากร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5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</a:t>
                      </a:r>
                      <a:b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เขตพื้นที่/หน่วยงานสถานศึกษาระดับอำเภอ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การจัดตั้ง/ยุบรวม/เลิกสถานศึกษา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53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หลักสูตรสถานศึกษา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การมีส่วนร่วมของชุมชน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เฉพาะเงินอุดหนุน</a:t>
                      </a:r>
                      <a:endParaRPr lang="th-TH" sz="2000" b="1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07503" y="890272"/>
            <a:ext cx="1572209" cy="12961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8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567738" y="79375"/>
            <a:ext cx="576262" cy="2778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55</a:t>
            </a:r>
            <a:endParaRPr lang="th-TH" sz="1200" b="1" dirty="0">
              <a:solidFill>
                <a:prstClr val="white"/>
              </a:solidFill>
              <a:latin typeface="Andalus" pitchFamily="18" charset="-78"/>
              <a:cs typeface="Angsana New" pitchFamily="18" charset="-34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0" y="79375"/>
            <a:ext cx="576263" cy="2778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54</a:t>
            </a:r>
            <a:endParaRPr lang="th-TH" sz="1200" b="1" dirty="0">
              <a:solidFill>
                <a:prstClr val="white"/>
              </a:solidFill>
              <a:latin typeface="Andalus" pitchFamily="18" charset="-78"/>
              <a:cs typeface="Angsana New" pitchFamily="18" charset="-34"/>
            </a:endParaRPr>
          </a:p>
        </p:txBody>
      </p:sp>
      <p:pic>
        <p:nvPicPr>
          <p:cNvPr id="33796" name="รูปภาพ 6" descr="29-บ้านพักครู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55613"/>
            <a:ext cx="3857625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รูปภาพ 5" descr="28-บ้านพักครู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384175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6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11696" y="-27384"/>
            <a:ext cx="8852792" cy="58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การบริหารการศึกษาหลังการปรับการบริหารราชการในส่วนภูมิภาค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74252"/>
              </p:ext>
            </p:extLst>
          </p:nvPr>
        </p:nvGraphicFramePr>
        <p:xfrm>
          <a:off x="253616" y="620688"/>
          <a:ext cx="8710871" cy="572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890"/>
                <a:gridCol w="1317611"/>
                <a:gridCol w="1464012"/>
                <a:gridCol w="1537213"/>
                <a:gridCol w="1832145"/>
              </a:tblGrid>
              <a:tr h="1008074"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</a:t>
                      </a:r>
                    </a:p>
                    <a:p>
                      <a:endParaRPr lang="th-TH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วิชาการ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บุคคล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23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ส่วนกลาง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กศน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/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สอศ. </a:t>
                      </a:r>
                      <a:r>
                        <a:rPr lang="th-TH" sz="20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สช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0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สกอ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  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Function,Agenda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27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สำนักงานศึกษาธิการจังหวัด/ </a:t>
                      </a:r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กศจ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9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</a:t>
                      </a:r>
                      <a:b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เขตพื้นที่/หน่วยงานสถานศึกษาระดับอำเภอ</a:t>
                      </a:r>
                    </a:p>
                    <a:p>
                      <a:pPr algn="ctr"/>
                      <a:endParaRPr lang="th-TH" sz="20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23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/>
                        </a:rPr>
                        <a:t>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38501" y="654596"/>
            <a:ext cx="2394083" cy="12961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8"/>
          <p:cNvSpPr/>
          <p:nvPr/>
        </p:nvSpPr>
        <p:spPr>
          <a:xfrm>
            <a:off x="2483768" y="4869160"/>
            <a:ext cx="48965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หน่วยกำกับ ติดตาม ประเมินผล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3212976"/>
            <a:ext cx="554461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บูรณาการ, จัดทำแผนการศึกษาจังหวัด, จัดทำงบประมาณ แบบ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Area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 จัดทำแผนบริหารบุคลากร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4292" y="2795538"/>
            <a:ext cx="6087888" cy="1353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136" y="2024844"/>
            <a:ext cx="48965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หน่วยกำหนดนโยบาย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32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29208" y="116632"/>
            <a:ext cx="7315200" cy="7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ปัจจัยการบริหารจัดการโดยใช้ภูมิภาคเป็นฐาน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403648" y="1042077"/>
            <a:ext cx="6408712" cy="11787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483767" y="1340768"/>
            <a:ext cx="4722209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วิเคราะห์ภารกิจนโยบายจากหน่วยเหนือ</a:t>
            </a:r>
            <a:endParaRPr lang="th-TH" altLang="th-TH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13401" y="1284085"/>
            <a:ext cx="674601" cy="7637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85409" y="1238209"/>
            <a:ext cx="505951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403648" y="2466271"/>
            <a:ext cx="6408712" cy="11787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463200" y="2824814"/>
            <a:ext cx="5133136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วิเคราะห์ปัญหาและสภาพแวดล้อมทางการศึกษา</a:t>
            </a:r>
            <a:endParaRPr lang="th-TH" altLang="th-TH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513401" y="2708279"/>
            <a:ext cx="674601" cy="7637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588875" y="2644494"/>
            <a:ext cx="505951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403648" y="3861048"/>
            <a:ext cx="6408712" cy="11787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469501" y="4035205"/>
            <a:ext cx="4722209" cy="95410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28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บรูณาการการใช้ทรัพยากรให้ครอบคลุมองค์ประกอบของการจัดการศึกษา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1513401" y="4103056"/>
            <a:ext cx="674601" cy="7637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588875" y="4039271"/>
            <a:ext cx="505951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03648" y="5346591"/>
            <a:ext cx="6408712" cy="11787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14087" y="5714092"/>
            <a:ext cx="4722209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2800" b="1" dirty="0" smtClean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จัดทำแผนพัฒนาการศึกษา </a:t>
            </a:r>
            <a:endParaRPr lang="th-TH" altLang="th-TH" sz="2800" b="1" dirty="0">
              <a:solidFill>
                <a:srgbClr val="8064A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528481" y="5588599"/>
            <a:ext cx="674601" cy="76371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585409" y="5524814"/>
            <a:ext cx="505951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925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7504" y="146996"/>
            <a:ext cx="8568952" cy="66537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187624" y="166754"/>
            <a:ext cx="4896544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นโยบายจากหน่วยเหนือ</a:t>
            </a:r>
            <a:endParaRPr lang="th-TH" alt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8343" y="224260"/>
            <a:ext cx="576064" cy="5216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0351" y="73922"/>
            <a:ext cx="432048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1</a:t>
            </a:r>
          </a:p>
        </p:txBody>
      </p:sp>
      <p:pic>
        <p:nvPicPr>
          <p:cNvPr id="8" name="Picture 3" descr="C:\Users\policy30\Google Drive\Untitled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93" y="1124744"/>
            <a:ext cx="3805373" cy="53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566" y="24397"/>
            <a:ext cx="8316416" cy="95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ยุทธศาสตร์กระทรวงศึกษาธิการ</a:t>
            </a:r>
            <a:endParaRPr lang="th-TH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86" y="836712"/>
            <a:ext cx="2857230" cy="21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372" y="836712"/>
            <a:ext cx="2871457" cy="21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626" y="825494"/>
            <a:ext cx="2808312" cy="21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86" y="4653136"/>
            <a:ext cx="2805298" cy="20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372" y="4637382"/>
            <a:ext cx="2661257" cy="197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766" y="4449772"/>
            <a:ext cx="3009926" cy="227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3895" y="3245634"/>
            <a:ext cx="8316416" cy="95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 ประเด็นปฏิรูป</a:t>
            </a:r>
          </a:p>
        </p:txBody>
      </p:sp>
      <p:sp>
        <p:nvSpPr>
          <p:cNvPr id="6" name="L-Shape 5"/>
          <p:cNvSpPr/>
          <p:nvPr/>
        </p:nvSpPr>
        <p:spPr>
          <a:xfrm rot="8143429">
            <a:off x="4362082" y="3126140"/>
            <a:ext cx="360040" cy="340917"/>
          </a:xfrm>
          <a:prstGeom prst="corner">
            <a:avLst>
              <a:gd name="adj1" fmla="val 32395"/>
              <a:gd name="adj2" fmla="val 3422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5400000">
            <a:off x="2893621" y="3268269"/>
            <a:ext cx="360040" cy="340917"/>
          </a:xfrm>
          <a:prstGeom prst="corner">
            <a:avLst>
              <a:gd name="adj1" fmla="val 32395"/>
              <a:gd name="adj2" fmla="val 34225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5" name="L-Shape 14"/>
          <p:cNvSpPr/>
          <p:nvPr/>
        </p:nvSpPr>
        <p:spPr>
          <a:xfrm>
            <a:off x="2894946" y="3894590"/>
            <a:ext cx="360040" cy="340917"/>
          </a:xfrm>
          <a:prstGeom prst="corner">
            <a:avLst>
              <a:gd name="adj1" fmla="val 32395"/>
              <a:gd name="adj2" fmla="val 34225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8764738">
            <a:off x="4364081" y="4065047"/>
            <a:ext cx="360040" cy="340917"/>
          </a:xfrm>
          <a:prstGeom prst="corner">
            <a:avLst>
              <a:gd name="adj1" fmla="val 32395"/>
              <a:gd name="adj2" fmla="val 3422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L-Shape 16"/>
          <p:cNvSpPr/>
          <p:nvPr/>
        </p:nvSpPr>
        <p:spPr>
          <a:xfrm rot="10800000">
            <a:off x="5826815" y="3245634"/>
            <a:ext cx="360040" cy="340917"/>
          </a:xfrm>
          <a:prstGeom prst="corner">
            <a:avLst>
              <a:gd name="adj1" fmla="val 32395"/>
              <a:gd name="adj2" fmla="val 34225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9" name="L-Shape 18"/>
          <p:cNvSpPr/>
          <p:nvPr/>
        </p:nvSpPr>
        <p:spPr>
          <a:xfrm rot="16200000">
            <a:off x="5858583" y="3885026"/>
            <a:ext cx="360040" cy="340917"/>
          </a:xfrm>
          <a:prstGeom prst="corner">
            <a:avLst>
              <a:gd name="adj1" fmla="val 32395"/>
              <a:gd name="adj2" fmla="val 34225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30268"/>
            <a:ext cx="27813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563888" y="1607058"/>
            <a:ext cx="1439862" cy="647700"/>
            <a:chOff x="113" y="1706"/>
            <a:chExt cx="907" cy="408"/>
          </a:xfrm>
        </p:grpSpPr>
        <p:sp>
          <p:nvSpPr>
            <p:cNvPr id="8" name="Oval 36"/>
            <p:cNvSpPr>
              <a:spLocks noChangeArrowheads="1"/>
            </p:cNvSpPr>
            <p:nvPr/>
          </p:nvSpPr>
          <p:spPr bwMode="auto">
            <a:xfrm>
              <a:off x="113" y="1706"/>
              <a:ext cx="907" cy="408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9pPr>
            </a:lstStyle>
            <a:p>
              <a:endParaRPr lang="en-US" altLang="th-TH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93" y="1706"/>
              <a:ext cx="79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th-TH" altLang="th-TH" sz="4000" b="1" dirty="0">
                  <a:solidFill>
                    <a:srgbClr val="FFFFFF"/>
                  </a:solidFill>
                  <a:latin typeface="Comic Sans MS" pitchFamily="66" charset="0"/>
                  <a:cs typeface="LilyUPC" pitchFamily="34" charset="-34"/>
                </a:rPr>
                <a:t>จุดแข็ง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706964" y="1701309"/>
            <a:ext cx="1439862" cy="647700"/>
            <a:chOff x="113" y="2341"/>
            <a:chExt cx="907" cy="408"/>
          </a:xfrm>
        </p:grpSpPr>
        <p:sp>
          <p:nvSpPr>
            <p:cNvPr id="11" name="Oval 37"/>
            <p:cNvSpPr>
              <a:spLocks noChangeArrowheads="1"/>
            </p:cNvSpPr>
            <p:nvPr/>
          </p:nvSpPr>
          <p:spPr bwMode="auto">
            <a:xfrm>
              <a:off x="113" y="2341"/>
              <a:ext cx="907" cy="408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9pPr>
            </a:lstStyle>
            <a:p>
              <a:endParaRPr lang="en-US" altLang="th-TH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69" y="2341"/>
              <a:ext cx="8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th-TH" altLang="th-TH" sz="4000" b="1" dirty="0">
                  <a:solidFill>
                    <a:srgbClr val="FFFFFF"/>
                  </a:solidFill>
                  <a:latin typeface="Comic Sans MS" pitchFamily="66" charset="0"/>
                  <a:cs typeface="LilyUPC" pitchFamily="34" charset="-34"/>
                </a:rPr>
                <a:t>จุดอ่อน</a:t>
              </a: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3434918" y="4284170"/>
            <a:ext cx="1439862" cy="647700"/>
            <a:chOff x="113" y="2840"/>
            <a:chExt cx="907" cy="408"/>
          </a:xfrm>
        </p:grpSpPr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113" y="2840"/>
              <a:ext cx="907" cy="40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9pPr>
            </a:lstStyle>
            <a:p>
              <a:endParaRPr lang="en-US" altLang="th-TH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14" y="2848"/>
              <a:ext cx="7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altLang="th-TH" sz="4000" b="1">
                  <a:solidFill>
                    <a:srgbClr val="FFFFFF"/>
                  </a:solidFill>
                  <a:latin typeface="Comic Sans MS" pitchFamily="66" charset="0"/>
                  <a:cs typeface="LilyUPC" pitchFamily="34" charset="-34"/>
                </a:rPr>
                <a:t>โอกาส</a:t>
              </a: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6688708" y="4273352"/>
            <a:ext cx="1476375" cy="647700"/>
            <a:chOff x="113" y="3294"/>
            <a:chExt cx="930" cy="408"/>
          </a:xfrm>
        </p:grpSpPr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113" y="3294"/>
              <a:ext cx="907" cy="40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9pPr>
            </a:lstStyle>
            <a:p>
              <a:endParaRPr lang="en-US" altLang="th-TH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13" y="3294"/>
              <a:ext cx="9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  <a:cs typeface="Angsana New" pitchFamily="18" charset="-34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th-TH" altLang="th-TH" sz="4000" b="1">
                  <a:solidFill>
                    <a:srgbClr val="FFFFFF"/>
                  </a:solidFill>
                  <a:latin typeface="Comic Sans MS" pitchFamily="66" charset="0"/>
                  <a:cs typeface="LilyUPC" pitchFamily="34" charset="-34"/>
                </a:rPr>
                <a:t>อุปสรรค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 rot="866932">
            <a:off x="5271806" y="2087399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O-Net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92280" y="3347775"/>
            <a:ext cx="156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จำนวนครูขาด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74763" y="2427720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จำนวนโรงเรียนขนาดเล็ก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5856" y="2564904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บริบทของพื้นที่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61854" y="3577924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85737" y="5514175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ความร่วมมือของภาคีเครือข่าย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0376" y="5095040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75782" y="5775785"/>
            <a:ext cx="95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24537" y="3609385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63461" y="4084800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สื่อเทคโนโลยี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0" y="85077"/>
            <a:ext cx="8892480" cy="14842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1187014" y="174450"/>
            <a:ext cx="5761249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3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ปัญหาและสภาพแวดล้อมทางการศึกษา</a:t>
            </a:r>
            <a:r>
              <a:rPr lang="th-TH" altLang="th-TH" sz="36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altLang="th-TH" sz="3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จังหวัด /เขตพื้นที่ /สถานศึกษา</a:t>
            </a:r>
            <a:endParaRPr lang="th-TH" altLang="th-TH" sz="36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17258" y="219700"/>
            <a:ext cx="576064" cy="47420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72921" y="45651"/>
            <a:ext cx="432048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03848" y="3049796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กลุ่มเป้าหมายในการจัดการศึกษา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32240" y="2905780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สถิติเด็กออกกลางคัน</a:t>
            </a:r>
            <a:endParaRPr lang="th-TH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455" y="916340"/>
            <a:ext cx="3762366" cy="53860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3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O-NET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695751" cy="527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O-NET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855100"/>
            <a:ext cx="6768752" cy="53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O-NET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57772" cy="530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4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O-NET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632848" cy="583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O-NET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411553" cy="538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1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4763"/>
            <a:ext cx="9134475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5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รูปภาพ 6" descr="Map_Thailand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รูปภาพ 6" descr="Map_Thailand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h-TH" altLang="th-TH" dirty="0" smtClean="0"/>
              <a:t>//////////////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607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รูปภาพ 9" descr="Map_Thailand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h-TH" altLang="th-TH" dirty="0" smtClean="0"/>
              <a:t>////////////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4420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สำนักงานศึกษาธิการภาค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จำแนกตามรายวิชา</a:t>
            </a:r>
            <a:endParaRPr lang="th-TH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633" y="73276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ประถมศึกษาปีที่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493228"/>
              </p:ext>
            </p:extLst>
          </p:nvPr>
        </p:nvGraphicFramePr>
        <p:xfrm>
          <a:off x="251520" y="1268760"/>
          <a:ext cx="8640960" cy="52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92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สำนักงานศึกษาธิการภาค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จำแนกตามรายวิชา</a:t>
            </a:r>
            <a:endParaRPr lang="th-TH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633" y="73276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มัธยมศึกษาปีที่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805354"/>
              </p:ext>
            </p:extLst>
          </p:nvPr>
        </p:nvGraphicFramePr>
        <p:xfrm>
          <a:off x="254968" y="1268760"/>
          <a:ext cx="8637512" cy="52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72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สำนักงานศึกษาธิการภาค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จำแนกตามรายวิชา</a:t>
            </a:r>
            <a:endParaRPr lang="th-TH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33" y="73276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มัธยมศึกษาปีที่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447333"/>
              </p:ext>
            </p:extLst>
          </p:nvPr>
        </p:nvGraphicFramePr>
        <p:xfrm>
          <a:off x="395536" y="932821"/>
          <a:ext cx="8424936" cy="554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8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7054" y="205682"/>
            <a:ext cx="8847433" cy="7319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173358" y="290789"/>
            <a:ext cx="6278962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36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ทรัพยากร</a:t>
            </a:r>
            <a:r>
              <a:rPr lang="th-TH" altLang="th-TH" sz="36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/องค์ประกอบของการจัดการศึกษา</a:t>
            </a:r>
          </a:p>
          <a:p>
            <a:pPr eaLnBrk="1" hangingPunct="1"/>
            <a:endParaRPr lang="th-TH" altLang="th-TH" sz="3600" b="1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7283" y="340992"/>
            <a:ext cx="576064" cy="47420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9291" y="160486"/>
            <a:ext cx="432048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6075" y="1155155"/>
            <a:ext cx="6573527" cy="6719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</a:t>
            </a:r>
            <a:endParaRPr lang="th-TH" alt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8754" y="2204864"/>
            <a:ext cx="2808312" cy="6719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h-TH" alt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</a:t>
            </a:r>
            <a:endParaRPr lang="th-TH" alt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3848" y="2204864"/>
            <a:ext cx="2808312" cy="6719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h-TH" alt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เอกชน</a:t>
            </a:r>
            <a:endParaRPr lang="th-TH" alt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28184" y="2204863"/>
            <a:ext cx="2789031" cy="6719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h-TH" alt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ประชาสังคม</a:t>
            </a:r>
            <a:endParaRPr lang="th-TH" alt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9292" y="3356992"/>
            <a:ext cx="8399174" cy="335699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52477" y="5096944"/>
            <a:ext cx="0" cy="307193"/>
          </a:xfrm>
          <a:prstGeom prst="line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87770" y="5082602"/>
            <a:ext cx="0" cy="307193"/>
          </a:xfrm>
          <a:prstGeom prst="line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36"/>
          <p:cNvGrpSpPr/>
          <p:nvPr/>
        </p:nvGrpSpPr>
        <p:grpSpPr>
          <a:xfrm>
            <a:off x="1245626" y="4298735"/>
            <a:ext cx="1571826" cy="579856"/>
            <a:chOff x="182041" y="3921974"/>
            <a:chExt cx="2500152" cy="774918"/>
          </a:xfrm>
        </p:grpSpPr>
        <p:cxnSp>
          <p:nvCxnSpPr>
            <p:cNvPr id="16" name="Straight Arrow Connector 112"/>
            <p:cNvCxnSpPr/>
            <p:nvPr/>
          </p:nvCxnSpPr>
          <p:spPr>
            <a:xfrm>
              <a:off x="2286936" y="4358871"/>
              <a:ext cx="39525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13"/>
            <p:cNvSpPr/>
            <p:nvPr/>
          </p:nvSpPr>
          <p:spPr>
            <a:xfrm>
              <a:off x="182041" y="3921974"/>
              <a:ext cx="2198856" cy="774918"/>
            </a:xfrm>
            <a:prstGeom prst="roundRect">
              <a:avLst>
                <a:gd name="adj" fmla="val 8856"/>
              </a:avLst>
            </a:prstGeom>
            <a:solidFill>
              <a:schemeClr val="accent6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80"/>
                </a:lnSpc>
              </a:pPr>
              <a:r>
                <a:rPr lang="th-TH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itchFamily="34" charset="0"/>
                </a:rPr>
                <a:t>คณะกรรมการการศึกษาจังหวัด (กศจ.)</a:t>
              </a:r>
            </a:p>
          </p:txBody>
        </p:sp>
      </p:grpSp>
      <p:sp>
        <p:nvSpPr>
          <p:cNvPr id="19" name="Rounded Rectangle 41"/>
          <p:cNvSpPr/>
          <p:nvPr/>
        </p:nvSpPr>
        <p:spPr>
          <a:xfrm>
            <a:off x="2823300" y="4293096"/>
            <a:ext cx="3772849" cy="49539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สำนักงานศึกษาธิการจังหวัด</a:t>
            </a:r>
            <a:r>
              <a:rPr lang="en-US" sz="1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 </a:t>
            </a:r>
            <a:r>
              <a:rPr lang="th-TH" sz="1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(ศธจ.) (๗๗ จังหวัด)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69992" y="5742149"/>
            <a:ext cx="735989" cy="352399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th-TH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สถานศึกษา</a:t>
            </a: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/>
            </a:r>
            <a:b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</a:b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กศน. 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22" name="Rounded Rectangle 184"/>
          <p:cNvSpPr/>
          <p:nvPr/>
        </p:nvSpPr>
        <p:spPr>
          <a:xfrm>
            <a:off x="4034314" y="6082301"/>
            <a:ext cx="670178" cy="1742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ผู้เรียน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23" name="Rounded Rectangle 140"/>
          <p:cNvSpPr/>
          <p:nvPr/>
        </p:nvSpPr>
        <p:spPr>
          <a:xfrm>
            <a:off x="2309906" y="5733659"/>
            <a:ext cx="748343" cy="352399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</a:pPr>
            <a:r>
              <a:rPr lang="th-TH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สถานศึกษาประถมศึกษา</a:t>
            </a:r>
            <a:endParaRPr lang="en-US" sz="7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24" name="Rounded Rectangle 185"/>
          <p:cNvSpPr/>
          <p:nvPr/>
        </p:nvSpPr>
        <p:spPr>
          <a:xfrm>
            <a:off x="2340547" y="6069729"/>
            <a:ext cx="676741" cy="1723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ผู้เรียน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25" name="Rounded Rectangle 148"/>
          <p:cNvSpPr/>
          <p:nvPr/>
        </p:nvSpPr>
        <p:spPr>
          <a:xfrm>
            <a:off x="6226510" y="5727933"/>
            <a:ext cx="645053" cy="352399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</a:pPr>
            <a:r>
              <a:rPr lang="th-TH" sz="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สถานศึกษา</a:t>
            </a:r>
            <a:br>
              <a:rPr lang="th-TH" sz="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</a:br>
            <a:r>
              <a:rPr lang="th-TH" sz="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เอกชน</a:t>
            </a:r>
            <a:endParaRPr lang="en-US" sz="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26" name="Rounded Rectangle 187"/>
          <p:cNvSpPr/>
          <p:nvPr/>
        </p:nvSpPr>
        <p:spPr>
          <a:xfrm>
            <a:off x="6291522" y="6067805"/>
            <a:ext cx="609254" cy="1742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ผู้เรียน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27" name="Rounded Rectangle 141"/>
          <p:cNvSpPr/>
          <p:nvPr/>
        </p:nvSpPr>
        <p:spPr>
          <a:xfrm>
            <a:off x="5480064" y="5744350"/>
            <a:ext cx="695123" cy="352399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</a:pPr>
            <a:r>
              <a:rPr lang="th-TH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สถานศึกษา</a:t>
            </a:r>
            <a:br>
              <a:rPr lang="th-TH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</a:br>
            <a:r>
              <a:rPr lang="th-TH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การศึกษา</a:t>
            </a: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พิเศษ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28" name="Rounded Rectangle 146"/>
          <p:cNvSpPr/>
          <p:nvPr/>
        </p:nvSpPr>
        <p:spPr>
          <a:xfrm>
            <a:off x="5547880" y="6080420"/>
            <a:ext cx="553866" cy="1742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ผู้เรียน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grpSp>
        <p:nvGrpSpPr>
          <p:cNvPr id="29" name="Group 124"/>
          <p:cNvGrpSpPr/>
          <p:nvPr/>
        </p:nvGrpSpPr>
        <p:grpSpPr>
          <a:xfrm>
            <a:off x="4779658" y="5739790"/>
            <a:ext cx="622207" cy="514157"/>
            <a:chOff x="5947929" y="6249754"/>
            <a:chExt cx="622207" cy="514157"/>
          </a:xfrm>
        </p:grpSpPr>
        <p:sp>
          <p:nvSpPr>
            <p:cNvPr id="30" name="Rounded Rectangle 138"/>
            <p:cNvSpPr/>
            <p:nvPr/>
          </p:nvSpPr>
          <p:spPr>
            <a:xfrm>
              <a:off x="5947929" y="6249754"/>
              <a:ext cx="622207" cy="352399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th-TH" sz="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itchFamily="34" charset="0"/>
                </a:rPr>
                <a:t>สถานศึกษา</a:t>
              </a:r>
              <a:br>
                <a:rPr lang="th-TH" sz="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itchFamily="34" charset="0"/>
                </a:rPr>
              </a:br>
              <a:r>
                <a:rPr lang="th-TH" sz="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itchFamily="34" charset="0"/>
                </a:rPr>
                <a:t>อาชีวศึกษา</a:t>
              </a:r>
              <a:endParaRPr lang="en-US" sz="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endParaRPr>
            </a:p>
          </p:txBody>
        </p:sp>
        <p:sp>
          <p:nvSpPr>
            <p:cNvPr id="31" name="Rounded Rectangle 151"/>
            <p:cNvSpPr/>
            <p:nvPr/>
          </p:nvSpPr>
          <p:spPr>
            <a:xfrm>
              <a:off x="5951085" y="6589626"/>
              <a:ext cx="609253" cy="17428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100"/>
                </a:lnSpc>
              </a:pPr>
              <a:r>
                <a:rPr lang="th-TH" sz="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itchFamily="34" charset="0"/>
                </a:rPr>
                <a:t>ผู้เรียน</a:t>
              </a:r>
              <a:endPara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endParaRPr>
            </a:p>
          </p:txBody>
        </p:sp>
      </p:grpSp>
      <p:sp>
        <p:nvSpPr>
          <p:cNvPr id="32" name="Rounded Rectangle 109"/>
          <p:cNvSpPr/>
          <p:nvPr/>
        </p:nvSpPr>
        <p:spPr>
          <a:xfrm>
            <a:off x="3108394" y="5738768"/>
            <a:ext cx="810325" cy="352399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00"/>
              </a:lnSpc>
            </a:pP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สถานศึกษา</a:t>
            </a:r>
            <a:b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</a:b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มัธยมศึกษา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33" name="Rounded Rectangle 115"/>
          <p:cNvSpPr/>
          <p:nvPr/>
        </p:nvSpPr>
        <p:spPr>
          <a:xfrm>
            <a:off x="3138602" y="6074838"/>
            <a:ext cx="737196" cy="1742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ผู้เรียน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39" name="Rounded Rectangle 140"/>
          <p:cNvSpPr/>
          <p:nvPr/>
        </p:nvSpPr>
        <p:spPr>
          <a:xfrm>
            <a:off x="1532584" y="5752530"/>
            <a:ext cx="717643" cy="352399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</a:pPr>
            <a:r>
              <a:rPr lang="th-TH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สถานศึกษา</a:t>
            </a:r>
            <a:br>
              <a:rPr lang="th-TH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</a:br>
            <a:r>
              <a:rPr lang="th-TH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ปฐมวัย</a:t>
            </a:r>
            <a:endParaRPr lang="en-US" sz="7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40" name="Rounded Rectangle 185"/>
          <p:cNvSpPr/>
          <p:nvPr/>
        </p:nvSpPr>
        <p:spPr>
          <a:xfrm>
            <a:off x="1566447" y="6088600"/>
            <a:ext cx="676741" cy="1723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th-TH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ผู้เรียน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960544" y="5076941"/>
            <a:ext cx="4576119" cy="5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990598" y="5079771"/>
            <a:ext cx="1307" cy="72898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776962" y="5544374"/>
            <a:ext cx="10808" cy="2739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30370" y="5534769"/>
            <a:ext cx="10808" cy="2739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07983" y="5079771"/>
            <a:ext cx="0" cy="73858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01569" y="5076941"/>
            <a:ext cx="0" cy="74141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856480" y="5079771"/>
            <a:ext cx="10808" cy="75075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31259" y="5082602"/>
            <a:ext cx="5404" cy="7535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09"/>
          <p:cNvSpPr/>
          <p:nvPr/>
        </p:nvSpPr>
        <p:spPr>
          <a:xfrm>
            <a:off x="2490719" y="5236198"/>
            <a:ext cx="521288" cy="3988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สพป</a:t>
            </a:r>
            <a:r>
              <a:rPr lang="th-TH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. </a:t>
            </a:r>
          </a:p>
          <a:p>
            <a:pPr algn="ctr"/>
            <a:r>
              <a:rPr lang="th-TH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๑๘๓ เขต</a:t>
            </a:r>
            <a:endParaRPr lang="en-US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50" name="Rounded Rectangle 109"/>
          <p:cNvSpPr/>
          <p:nvPr/>
        </p:nvSpPr>
        <p:spPr>
          <a:xfrm>
            <a:off x="3186616" y="5190351"/>
            <a:ext cx="521288" cy="3988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สพ</a:t>
            </a:r>
            <a:r>
              <a:rPr lang="th-TH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ม. </a:t>
            </a:r>
          </a:p>
          <a:p>
            <a:pPr algn="ctr"/>
            <a:r>
              <a:rPr lang="th-TH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itchFamily="34" charset="0"/>
              </a:rPr>
              <a:t>๔๒ เขต</a:t>
            </a:r>
            <a:endParaRPr lang="en-US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274864" y="4843667"/>
            <a:ext cx="8932" cy="2332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828458" y="4298735"/>
            <a:ext cx="540060" cy="46026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00" b="1" dirty="0" err="1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100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.สังกัด</a:t>
            </a:r>
            <a:r>
              <a:rPr lang="th-TH" sz="1000" b="1" dirty="0" err="1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100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53" name="Oval 52"/>
          <p:cNvSpPr/>
          <p:nvPr/>
        </p:nvSpPr>
        <p:spPr>
          <a:xfrm>
            <a:off x="7690044" y="5190351"/>
            <a:ext cx="556935" cy="362735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800" b="1" dirty="0" err="1">
                <a:solidFill>
                  <a:srgbClr val="9414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800" b="1" dirty="0">
                <a:solidFill>
                  <a:srgbClr val="9414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.สังกัดตชด.</a:t>
            </a:r>
          </a:p>
        </p:txBody>
      </p:sp>
      <p:sp>
        <p:nvSpPr>
          <p:cNvPr id="54" name="Oval 53"/>
          <p:cNvSpPr/>
          <p:nvPr/>
        </p:nvSpPr>
        <p:spPr>
          <a:xfrm>
            <a:off x="6790780" y="5260028"/>
            <a:ext cx="618198" cy="4668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00" b="1" dirty="0" err="1">
                <a:solidFill>
                  <a:srgbClr val="D2610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1000" b="1" dirty="0">
                <a:solidFill>
                  <a:srgbClr val="D2610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.สังกัดกทม.</a:t>
            </a:r>
          </a:p>
        </p:txBody>
      </p:sp>
      <p:sp>
        <p:nvSpPr>
          <p:cNvPr id="55" name="Oval 54"/>
          <p:cNvSpPr/>
          <p:nvPr/>
        </p:nvSpPr>
        <p:spPr>
          <a:xfrm>
            <a:off x="7900943" y="4625656"/>
            <a:ext cx="708844" cy="477839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</a:t>
            </a:r>
            <a:r>
              <a:rPr lang="th-TH" sz="1000" b="1" dirty="0" err="1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</a:t>
            </a:r>
            <a:r>
              <a:rPr lang="th-TH" sz="100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-กรรม</a:t>
            </a:r>
          </a:p>
        </p:txBody>
      </p:sp>
      <p:sp>
        <p:nvSpPr>
          <p:cNvPr id="56" name="Oval 55"/>
          <p:cNvSpPr/>
          <p:nvPr/>
        </p:nvSpPr>
        <p:spPr>
          <a:xfrm>
            <a:off x="6795256" y="4864575"/>
            <a:ext cx="992228" cy="30231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ภาค</a:t>
            </a:r>
            <a:br>
              <a:rPr lang="th-TH" sz="105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05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ประชาสังคม</a:t>
            </a:r>
          </a:p>
        </p:txBody>
      </p:sp>
      <p:sp>
        <p:nvSpPr>
          <p:cNvPr id="57" name="Oval 56"/>
          <p:cNvSpPr/>
          <p:nvPr/>
        </p:nvSpPr>
        <p:spPr>
          <a:xfrm rot="20779518">
            <a:off x="7175524" y="5688018"/>
            <a:ext cx="852860" cy="477839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</a:t>
            </a:r>
          </a:p>
        </p:txBody>
      </p:sp>
      <p:sp>
        <p:nvSpPr>
          <p:cNvPr id="58" name="Oval 57"/>
          <p:cNvSpPr/>
          <p:nvPr/>
        </p:nvSpPr>
        <p:spPr>
          <a:xfrm>
            <a:off x="6439572" y="3645024"/>
            <a:ext cx="658915" cy="576064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รร.</a:t>
            </a:r>
            <a:r>
              <a:rPr lang="th-TH" sz="1200" b="1" dirty="0" smtClean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</a:t>
            </a:r>
          </a:p>
          <a:p>
            <a:pPr algn="ctr"/>
            <a:r>
              <a:rPr lang="th-TH" sz="1200" b="1" dirty="0" smtClean="0">
                <a:solidFill>
                  <a:srgbClr val="6F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endParaRPr lang="th-TH" sz="1200" b="1" dirty="0">
              <a:solidFill>
                <a:srgbClr val="6F6C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27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6600104" y="549831"/>
            <a:ext cx="74069" cy="6192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097016" y="548680"/>
            <a:ext cx="74069" cy="6192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87077" y="630209"/>
            <a:ext cx="74069" cy="6192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792154" y="548680"/>
            <a:ext cx="74069" cy="6192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24415" y="-2705"/>
            <a:ext cx="9156985" cy="4527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กรอบแนวคิดการพัฒนาคนตลอดช่วงชีวิต</a:t>
            </a:r>
            <a:endParaRPr lang="en-US" sz="3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11562" y="2200350"/>
            <a:ext cx="1008112" cy="881837"/>
          </a:xfrm>
          <a:prstGeom prst="chevron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528" y="247198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เด็กเล็ก</a:t>
            </a:r>
            <a:endParaRPr lang="th-TH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288098" y="2200351"/>
            <a:ext cx="1008112" cy="881837"/>
          </a:xfrm>
          <a:prstGeom prst="chevron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2607" y="247199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</a:t>
            </a:r>
            <a:endParaRPr lang="th-TH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975519" y="2191638"/>
            <a:ext cx="1512168" cy="881837"/>
          </a:xfrm>
          <a:prstGeom prst="chevron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2687" y="2463279"/>
            <a:ext cx="96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</a:t>
            </a:r>
            <a:endParaRPr lang="th-TH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160305" y="2204866"/>
            <a:ext cx="1008112" cy="881837"/>
          </a:xfrm>
          <a:prstGeom prst="chevron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7209" y="225570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มัธยม</a:t>
            </a:r>
          </a:p>
          <a:p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ศึกษาตอนต้น</a:t>
            </a:r>
            <a:endParaRPr lang="th-TH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146645" y="2193254"/>
            <a:ext cx="1008112" cy="569230"/>
          </a:xfrm>
          <a:prstGeom prst="chevron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6935" y="219163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มัธยมศึกษาตอนปลาย</a:t>
            </a:r>
            <a:endParaRPr lang="th-TH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135756" y="2815204"/>
            <a:ext cx="2740502" cy="28461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960505" y="2206480"/>
            <a:ext cx="1915752" cy="56923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1" y="236878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</a:t>
            </a:r>
            <a:endParaRPr lang="th-TH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7" y="280241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ปวช</a:t>
            </a:r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ปริญญาตรีสายปฏิบัติ</a:t>
            </a:r>
            <a:endParaRPr lang="th-TH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691132" y="2206480"/>
            <a:ext cx="1187288" cy="56923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1" y="1774305"/>
            <a:ext cx="67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– 3 ปี </a:t>
            </a:r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2567" y="1772816"/>
            <a:ext cx="67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– 6 ปี </a:t>
            </a:r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1610" y="1775402"/>
            <a:ext cx="868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 – 12 ปี </a:t>
            </a:r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7060" y="1774305"/>
            <a:ext cx="82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 – 15 ปี </a:t>
            </a:r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2497" y="1784121"/>
            <a:ext cx="82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15 – 18 ปี </a:t>
            </a:r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4626" y="1789931"/>
            <a:ext cx="82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18 - 22 ปี </a:t>
            </a:r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8836" y="1784121"/>
            <a:ext cx="14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22 ปี - ตลอดชีวิต</a:t>
            </a:r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1521" y="2408649"/>
            <a:ext cx="573188" cy="447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endParaRPr lang="th-TH" sz="1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22804" y="2319266"/>
            <a:ext cx="681645" cy="447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ตาย</a:t>
            </a:r>
            <a:endParaRPr lang="th-TH" sz="1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3069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ศูนย์เด็กเล็กไม่ได้มาตรฐาน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การจัดการศึกษาปฐมวัยมีระดับแตกต่างกัน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ไม่ได้รับการดูแลให้ได้รับพัฒนาการที่เหมาะสม</a:t>
            </a:r>
            <a:endParaRPr lang="th-TH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2174" y="450039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นักเรียน เรียนในห้องเรียนมากเกินไป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การบ้านเยอะ เด็กเครียด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ไม่ส่งเสริมการคิดวิเคราะห์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อ่านไม่ออก เขียนไม่ได้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ผลสัมฤทธิ์ทางการเรียนต่ำ</a:t>
            </a:r>
            <a:endParaRPr lang="th-TH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47895" y="450039"/>
            <a:ext cx="120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ไม่นิยมเรียนสายอาชีพ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การผลิตคนไม่ตรงตาม</a:t>
            </a:r>
            <a:b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ความต้องการทั้งปริมาณ</a:t>
            </a:r>
            <a:b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และคุณภาพ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ผู้เรียนขาดทักษะอาชีพ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54758" y="450039"/>
            <a:ext cx="143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ขาดแคลนครูดี ครูเก่ง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ครูไม่ครบชั้น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ครูไม่ตรงสาชาวิชาเอก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นักเรียนเก่งไม่เรียนครู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87610" y="430697"/>
            <a:ext cx="134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ประชาชนไม่จบการศึกษาภาคบังคับ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ประชาชนยากจน อ่านหนังสือไม่ออก เขียนไม่ได้</a:t>
            </a:r>
          </a:p>
          <a:p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ขาดการแสวงหาความรู้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49829" y="3702175"/>
            <a:ext cx="5659007" cy="881837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14601" y="4661139"/>
            <a:ext cx="5935759" cy="8265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 12 โครงการ</a:t>
            </a:r>
            <a:endParaRPr lang="th-TH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1561" y="5589241"/>
            <a:ext cx="7157255" cy="86409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8551" y="5874043"/>
            <a:ext cx="616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2 ยุทธศาสตร์ 12 โครงการ</a:t>
            </a:r>
            <a:endParaRPr lang="th-TH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52262" y="3733035"/>
            <a:ext cx="4647930" cy="290307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การศึกษาในระบบ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866222" y="4030588"/>
            <a:ext cx="4647930" cy="290307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ยุทธศาสตร์ 6 ประเด็นปฏิรูป 65 โครงการ</a:t>
            </a:r>
            <a:endParaRPr lang="th-TH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96209" y="4695429"/>
            <a:ext cx="4647930" cy="290307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การศึกษานอกระบบ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363235" y="5559614"/>
            <a:ext cx="4647930" cy="290307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การศึกษาตามอัธยาศัย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84921" y="3702175"/>
            <a:ext cx="286594" cy="275116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4300" y="3335501"/>
            <a:ext cx="615553" cy="34778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ระบบการศึกษา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853219" y="3338874"/>
            <a:ext cx="1259632" cy="436661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ผลที่ต้องการ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854592" y="3646175"/>
            <a:ext cx="1259632" cy="26631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</a:t>
            </a:r>
            <a:r>
              <a:rPr lang="th-TH" sz="1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ทางการศึกษา</a:t>
            </a:r>
          </a:p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th-TH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ทางการศึกษา</a:t>
            </a:r>
          </a:p>
          <a:p>
            <a:r>
              <a:rPr lang="th-T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ผลิตและพัฒนากำลังคน</a:t>
            </a:r>
            <a:r>
              <a:rPr lang="th-TH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สอดคล้องกับความต้องการและรองรับการพัฒนาประเทศ</a:t>
            </a:r>
            <a:endParaRPr lang="th-TH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94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415" y="-2706"/>
            <a:ext cx="9156985" cy="8394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กลุ่มเป้าหมาย</a:t>
            </a:r>
            <a:endParaRPr lang="en-US" sz="3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721" y="1340768"/>
            <a:ext cx="2543120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การศึกษาในระบบ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721" y="2860938"/>
            <a:ext cx="2543120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การศึกษานอกระบบ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2" y="4869162"/>
            <a:ext cx="2520280" cy="122413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การศึกษาตามอัธยาศัย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1" y="1363628"/>
            <a:ext cx="5184575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และเยาวชนที่อยู่ในวัยเรียนและอยู่ในระบบโรงเรียน ตั้งแต่ก่อนปฐมวัย ถึงอุดมศึกษา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841" y="2883798"/>
            <a:ext cx="5184575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ผู้ด้อย พลาด และขาดโอกาสทางการศึกษา </a:t>
            </a: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เด็กที่อยู่ในวัยเรียนแต่ไม่อยู่ในระบบโรงเรียน เช่น เด็กออกกลางคัน </a:t>
            </a:r>
            <a:b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เด็กเร่ร่อน ประชาชนที่ไม่จบการศึกษาขั้นพื้นฐาน</a:t>
            </a:r>
            <a:endParaRPr lang="th-TH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1" y="4864979"/>
            <a:ext cx="5184575" cy="1228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ประชาชนทุกคน</a:t>
            </a:r>
            <a:endParaRPr lang="th-TH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23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843710" y="1308101"/>
            <a:ext cx="1015235" cy="47525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2346" y="1297370"/>
            <a:ext cx="8897442" cy="4788248"/>
            <a:chOff x="102346" y="1297370"/>
            <a:chExt cx="8897442" cy="4788248"/>
          </a:xfrm>
        </p:grpSpPr>
        <p:sp>
          <p:nvSpPr>
            <p:cNvPr id="16" name="Rounded Rectangle 15"/>
            <p:cNvSpPr/>
            <p:nvPr/>
          </p:nvSpPr>
          <p:spPr>
            <a:xfrm>
              <a:off x="102346" y="1318128"/>
              <a:ext cx="1015235" cy="47525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09316" y="1297370"/>
              <a:ext cx="1015235" cy="47525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93605" y="1297370"/>
              <a:ext cx="1015235" cy="47525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412749" y="1333090"/>
              <a:ext cx="1015235" cy="47525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62298" y="1328859"/>
              <a:ext cx="1015235" cy="475252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95026" y="1308101"/>
              <a:ext cx="1015235" cy="47525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984553" y="1333090"/>
              <a:ext cx="1015235" cy="47525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349291" y="4509120"/>
              <a:ext cx="8490037" cy="1224136"/>
            </a:xfrm>
            <a:prstGeom prst="left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63217" y="4890355"/>
              <a:ext cx="6095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องค์ประกอบของทุกหน่วยการศึกษาในพื้นที่</a:t>
              </a:r>
              <a:endParaRPr lang="en-GB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117054" y="205682"/>
            <a:ext cx="8847433" cy="7319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173358" y="290789"/>
            <a:ext cx="6278962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36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ทรัพยากร</a:t>
            </a:r>
            <a:r>
              <a:rPr lang="th-TH" altLang="th-TH" sz="36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/องค์ประกอบของการจัดการศึกษา</a:t>
            </a:r>
          </a:p>
          <a:p>
            <a:pPr eaLnBrk="1" hangingPunct="1"/>
            <a:endParaRPr lang="th-TH" altLang="th-TH" sz="3600" b="1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60" y="1491118"/>
            <a:ext cx="84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สาระเนื้อหาในการ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ศึกษา</a:t>
            </a:r>
            <a:endParaRPr lang="en-GB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9774" y="1625661"/>
            <a:ext cx="69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ครู</a:t>
            </a:r>
            <a:endParaRPr lang="en-GB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4063" y="1637169"/>
            <a:ext cx="694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สื่อการเรียนการสอน/ แหล่ง</a:t>
            </a:r>
          </a:p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เรียน</a:t>
            </a:r>
          </a:p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รู้</a:t>
            </a:r>
            <a:endParaRPr lang="en-GB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3207" y="1637169"/>
            <a:ext cx="694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กระ</a:t>
            </a:r>
            <a:b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บวนการเรียนการสอน</a:t>
            </a:r>
            <a:endParaRPr lang="en-GB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4310" y="1637169"/>
            <a:ext cx="983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ผู้บริหารและ</a:t>
            </a:r>
            <a:b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บุคลากรสายสนับ</a:t>
            </a:r>
            <a:b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สนุน</a:t>
            </a:r>
            <a:endParaRPr lang="en-GB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5484" y="1637169"/>
            <a:ext cx="694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เงินงบ</a:t>
            </a:r>
            <a:b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</a:t>
            </a:r>
            <a:b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มาณ</a:t>
            </a:r>
            <a:endParaRPr lang="en-GB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5161" y="1625660"/>
            <a:ext cx="69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สถานศึกษา</a:t>
            </a:r>
            <a:endParaRPr lang="en-GB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5011" y="1778061"/>
            <a:ext cx="69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</a:t>
            </a:r>
            <a:b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เรียน</a:t>
            </a:r>
            <a:endParaRPr lang="en-GB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18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323528" y="455464"/>
            <a:ext cx="7704856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คืนครูผู้ทรงคุณค่าแห่งแผ่นดิน</a:t>
            </a:r>
          </a:p>
        </p:txBody>
      </p:sp>
      <p:sp>
        <p:nvSpPr>
          <p:cNvPr id="14" name="Rectangle 138"/>
          <p:cNvSpPr/>
          <p:nvPr/>
        </p:nvSpPr>
        <p:spPr>
          <a:xfrm>
            <a:off x="1763688" y="1844824"/>
            <a:ext cx="4248472" cy="8899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สรรหาครูเกษียณอายุราชการ</a:t>
            </a:r>
            <a:b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และมีจิตอาสาเข้าร่วมโครงการ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38"/>
          <p:cNvSpPr/>
          <p:nvPr/>
        </p:nvSpPr>
        <p:spPr>
          <a:xfrm>
            <a:off x="1763688" y="2931307"/>
            <a:ext cx="4248472" cy="92580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เป็นครูเก่ง ปฏิบัติงานสอนในวิชาที่ขาดแคลน </a:t>
            </a:r>
            <a:b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มีผลงานเชิงประจักษ์และมีสุขภาพดี</a:t>
            </a:r>
            <a:b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38"/>
          <p:cNvSpPr/>
          <p:nvPr/>
        </p:nvSpPr>
        <p:spPr>
          <a:xfrm>
            <a:off x="1796311" y="4062461"/>
            <a:ext cx="4215849" cy="10706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ปฏิบัติหน้าที่สอนในสาขาที่ขาดแคลน </a:t>
            </a:r>
            <a:b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เป็นพี่เลี้ยงสอนงานครูที่ปฏิบัติงานสอน (ถ่ายทอดเทคนิคการสอน)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138"/>
          <p:cNvSpPr/>
          <p:nvPr/>
        </p:nvSpPr>
        <p:spPr>
          <a:xfrm>
            <a:off x="1796309" y="5631658"/>
            <a:ext cx="4215849" cy="8899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เริ่มดำเนินการ ปี 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2559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1,097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10,000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คน 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611560" y="1844826"/>
            <a:ext cx="1376524" cy="53050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white"/>
                </a:solidFill>
              </a:rPr>
              <a:t>หลักการ</a:t>
            </a: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595062" y="2894331"/>
            <a:ext cx="1376524" cy="53050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prstClr val="white"/>
                </a:solidFill>
              </a:rPr>
              <a:t>คุณลักษณะ</a:t>
            </a: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11560" y="3976952"/>
            <a:ext cx="1376524" cy="53050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prstClr val="white"/>
                </a:solidFill>
              </a:rPr>
              <a:t>หน้าที่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11560" y="5631782"/>
            <a:ext cx="1376524" cy="53050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white"/>
                </a:solidFill>
              </a:rPr>
              <a:t>แผนการดำเนินงาน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444209" y="2494440"/>
            <a:ext cx="2304256" cy="272534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1" y="0"/>
            <a:ext cx="3969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ทักษะของเด็กในศตวรรษที่ 21</a:t>
            </a:r>
            <a:endParaRPr lang="th-TH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https://image.freepik.com/free-icon/student-with-backpack-from-side-view_318-5961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99" y="2207433"/>
            <a:ext cx="1908211" cy="19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675" y="3933056"/>
            <a:ext cx="2664296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A</a:t>
            </a:r>
            <a:r>
              <a:rPr lang="en-US" b="1" u="sng" dirty="0" smtClean="0">
                <a:solidFill>
                  <a:srgbClr val="003300"/>
                </a:solidFill>
              </a:rPr>
              <a:t>r</a:t>
            </a:r>
            <a:r>
              <a:rPr lang="en-US" b="1" dirty="0" smtClean="0">
                <a:solidFill>
                  <a:srgbClr val="003300"/>
                </a:solidFill>
              </a:rPr>
              <a:t>ithmetic</a:t>
            </a:r>
            <a:endParaRPr lang="th-TH" b="1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103" y="2708920"/>
            <a:ext cx="266429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W</a:t>
            </a:r>
            <a:r>
              <a:rPr lang="en-US" b="1" u="sng" dirty="0" smtClean="0">
                <a:solidFill>
                  <a:srgbClr val="003300"/>
                </a:solidFill>
              </a:rPr>
              <a:t>r</a:t>
            </a:r>
            <a:r>
              <a:rPr lang="en-US" b="1" dirty="0" smtClean="0">
                <a:solidFill>
                  <a:srgbClr val="003300"/>
                </a:solidFill>
              </a:rPr>
              <a:t>iting</a:t>
            </a:r>
            <a:endParaRPr lang="th-TH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103" y="1493168"/>
            <a:ext cx="2664296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3300"/>
                </a:solidFill>
              </a:rPr>
              <a:t>R</a:t>
            </a:r>
            <a:r>
              <a:rPr lang="en-US" b="1" dirty="0" smtClean="0">
                <a:solidFill>
                  <a:srgbClr val="003300"/>
                </a:solidFill>
              </a:rPr>
              <a:t>eading</a:t>
            </a:r>
            <a:endParaRPr lang="th-TH" b="1" dirty="0">
              <a:solidFill>
                <a:srgbClr val="00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980728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ทักษะด้านการสร้างสรรค์ และนวัตกรรม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reativity and Innovation)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048" y="1781122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ทักษะด้านความเข้าใจต่าง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วัฒนธรรมต่าง</a:t>
            </a:r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ทัศน์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ross-cultural Understanding)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048" y="2605946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ทักษะด้านความร่วมมือ การทำงานเป็นทีม และภาวะ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ผู้นำ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ollaboration, Teamwork and Leadership)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4866" y="3420172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ทักษะด้านการสื่อสาร 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 และ</a:t>
            </a:r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รู้เท่าทัน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</a:t>
            </a:r>
          </a:p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ommunications, Information, and Media Literacy)</a:t>
            </a:r>
            <a:endParaRPr lang="th-TH" sz="18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5752" y="4275440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ทักษะด้านคอมพิวเตอร์ และเทคโนโลยีสารสนเทศและการ</a:t>
            </a:r>
            <a:r>
              <a:rPr lang="th-TH" sz="16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omputing and ICT Literacy)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7376" y="5100416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ทักษะอาชีพ และทักษะการ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areer and Learning Skills)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7376" y="5949280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ความมีเมตตา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กรุณา (</a:t>
            </a:r>
            <a:r>
              <a:rPr lang="en-US" sz="18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ompassion)</a:t>
            </a:r>
          </a:p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(วินัย, คุณธรรม, จริยธรรม ฯลฯ)</a:t>
            </a:r>
            <a:endParaRPr lang="th-TH" sz="18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9017" y="54352"/>
            <a:ext cx="4032448" cy="854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ทักษะด้านการคิดอย่างมีวิจารณญาณ</a:t>
            </a:r>
            <a:b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และทักษะในการแก้ปัญหา</a:t>
            </a:r>
          </a:p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ritical Thinking and Problem Solving</a:t>
            </a:r>
            <a:r>
              <a:rPr lang="th-TH" sz="20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Elbow Connector 18"/>
          <p:cNvCxnSpPr>
            <a:stCxn id="10" idx="3"/>
          </p:cNvCxnSpPr>
          <p:nvPr/>
        </p:nvCxnSpPr>
        <p:spPr>
          <a:xfrm>
            <a:off x="3162399" y="2033228"/>
            <a:ext cx="832988" cy="540060"/>
          </a:xfrm>
          <a:prstGeom prst="bentConnector3">
            <a:avLst/>
          </a:prstGeom>
          <a:ln>
            <a:solidFill>
              <a:srgbClr val="7030A0"/>
            </a:solidFill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052" idx="1"/>
          </p:cNvCxnSpPr>
          <p:nvPr/>
        </p:nvCxnSpPr>
        <p:spPr>
          <a:xfrm rot="10800000" flipH="1">
            <a:off x="3162398" y="2974815"/>
            <a:ext cx="545505" cy="186725"/>
          </a:xfrm>
          <a:prstGeom prst="bentConnector3">
            <a:avLst>
              <a:gd name="adj1" fmla="val 33924"/>
            </a:avLst>
          </a:prstGeom>
          <a:ln>
            <a:solidFill>
              <a:srgbClr val="7030A0"/>
            </a:solidFill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" idx="3"/>
          </p:cNvCxnSpPr>
          <p:nvPr/>
        </p:nvCxnSpPr>
        <p:spPr>
          <a:xfrm flipV="1">
            <a:off x="3126971" y="3573016"/>
            <a:ext cx="989533" cy="900100"/>
          </a:xfrm>
          <a:prstGeom prst="bentConnector3">
            <a:avLst/>
          </a:prstGeom>
          <a:ln>
            <a:solidFill>
              <a:srgbClr val="7030A0"/>
            </a:solidFill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16016" y="485500"/>
            <a:ext cx="0" cy="58055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1"/>
          </p:cNvCxnSpPr>
          <p:nvPr/>
        </p:nvCxnSpPr>
        <p:spPr>
          <a:xfrm flipV="1">
            <a:off x="4716016" y="481536"/>
            <a:ext cx="293001" cy="5831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1"/>
          </p:cNvCxnSpPr>
          <p:nvPr/>
        </p:nvCxnSpPr>
        <p:spPr>
          <a:xfrm flipH="1">
            <a:off x="4716016" y="1349596"/>
            <a:ext cx="2880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>
            <a:stCxn id="12" idx="1"/>
          </p:cNvCxnSpPr>
          <p:nvPr/>
        </p:nvCxnSpPr>
        <p:spPr>
          <a:xfrm flipH="1">
            <a:off x="4716016" y="2149990"/>
            <a:ext cx="2880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>
            <a:stCxn id="13" idx="1"/>
          </p:cNvCxnSpPr>
          <p:nvPr/>
        </p:nvCxnSpPr>
        <p:spPr>
          <a:xfrm flipH="1">
            <a:off x="4716016" y="2974814"/>
            <a:ext cx="2880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>
            <a:stCxn id="14" idx="1"/>
          </p:cNvCxnSpPr>
          <p:nvPr/>
        </p:nvCxnSpPr>
        <p:spPr>
          <a:xfrm flipH="1">
            <a:off x="4716016" y="3789040"/>
            <a:ext cx="29885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7" name="Straight Connector 2056"/>
          <p:cNvCxnSpPr>
            <a:stCxn id="15" idx="1"/>
          </p:cNvCxnSpPr>
          <p:nvPr/>
        </p:nvCxnSpPr>
        <p:spPr>
          <a:xfrm flipH="1">
            <a:off x="4716016" y="4644308"/>
            <a:ext cx="30973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>
            <a:stCxn id="16" idx="1"/>
          </p:cNvCxnSpPr>
          <p:nvPr/>
        </p:nvCxnSpPr>
        <p:spPr>
          <a:xfrm flipH="1">
            <a:off x="4716016" y="5469284"/>
            <a:ext cx="31136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61" name="Straight Connector 2060"/>
          <p:cNvCxnSpPr>
            <a:stCxn id="17" idx="1"/>
          </p:cNvCxnSpPr>
          <p:nvPr/>
        </p:nvCxnSpPr>
        <p:spPr>
          <a:xfrm flipH="1">
            <a:off x="4716016" y="6318148"/>
            <a:ext cx="31136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64" name="Straight Arrow Connector 2063"/>
          <p:cNvCxnSpPr/>
          <p:nvPr/>
        </p:nvCxnSpPr>
        <p:spPr>
          <a:xfrm>
            <a:off x="4355976" y="297481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Rectangle 3"/>
          <p:cNvSpPr/>
          <p:nvPr/>
        </p:nvSpPr>
        <p:spPr>
          <a:xfrm>
            <a:off x="498103" y="678553"/>
            <a:ext cx="128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 x 8C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42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1331690" y="1832206"/>
            <a:ext cx="0" cy="229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735475" y="6068665"/>
            <a:ext cx="2192671" cy="6651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แผน </a:t>
            </a:r>
            <a:r>
              <a:rPr lang="th-TH" altLang="th-TH" sz="16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ปฏิบัติราชการประจำปี</a:t>
            </a:r>
            <a:endParaRPr lang="th-TH" altLang="th-TH" sz="16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88483" y="4465743"/>
            <a:ext cx="2005377" cy="535924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แผนปฏิบัติการเขตพื้นที่/อำเภอ</a:t>
            </a:r>
            <a:endParaRPr lang="th-TH" altLang="th-TH" sz="900" b="1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35476" y="4563634"/>
            <a:ext cx="2192670" cy="811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dirty="0" err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บูรณา</a:t>
            </a:r>
            <a:r>
              <a:rPr lang="th-TH" altLang="th-TH" sz="1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การโครงการ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ของ สถานศึกษาในภาพเขตพื้นที่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จัดทำเป็นแผนปฏิบัตืราชการประจำปี</a:t>
            </a:r>
            <a:endParaRPr lang="th-TH" altLang="th-TH" sz="16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008660" y="3114859"/>
            <a:ext cx="2173839" cy="671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alt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พัฒนาการศึกษา</a:t>
            </a:r>
            <a:endParaRPr lang="th-TH" altLang="th-TH" sz="2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endParaRPr lang="th-TH" altLang="th-TH" sz="2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735476" y="3117117"/>
            <a:ext cx="2192670" cy="671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บูรณาการ/แผนงานโครงการ/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</a:t>
            </a:r>
            <a:r>
              <a:rPr lang="th-TH" alt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ราชการประจำปี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altLang="th-TH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endParaRPr lang="th-TH" altLang="th-TH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07704" y="5915645"/>
            <a:ext cx="2133459" cy="897731"/>
            <a:chOff x="1527804" y="4897438"/>
            <a:chExt cx="2133459" cy="89773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527804" y="4897438"/>
              <a:ext cx="1753559" cy="5762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prstClr val="white"/>
                  </a:solidFill>
                  <a:latin typeface="Cordia New" pitchFamily="34" charset="-34"/>
                  <a:cs typeface="Cordia New" pitchFamily="34" charset="-34"/>
                </a:rPr>
                <a:t>สถานศึกษา</a:t>
              </a:r>
              <a:endParaRPr lang="th-TH" altLang="th-TH" sz="16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625774" y="4973636"/>
              <a:ext cx="1753559" cy="5762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err="1" smtClean="0">
                  <a:solidFill>
                    <a:prstClr val="white"/>
                  </a:solidFill>
                  <a:latin typeface="Cordia New" pitchFamily="34" charset="-34"/>
                  <a:cs typeface="Cordia New" pitchFamily="34" charset="-34"/>
                </a:rPr>
                <a:t>กษา</a:t>
              </a:r>
              <a:endParaRPr lang="th-TH" altLang="th-TH" sz="16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723744" y="5049834"/>
              <a:ext cx="1753559" cy="5762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th-TH" altLang="th-TH" sz="16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799942" y="5136918"/>
              <a:ext cx="1753559" cy="5762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prstClr val="white"/>
                  </a:solidFill>
                  <a:latin typeface="Cordia New" pitchFamily="34" charset="-34"/>
                  <a:cs typeface="Cordia New" pitchFamily="34" charset="-34"/>
                </a:rPr>
                <a:t>สถานศึกษา</a:t>
              </a:r>
              <a:endParaRPr lang="th-TH" altLang="th-TH" sz="16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07704" y="5218907"/>
              <a:ext cx="1753559" cy="5762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prstClr val="white"/>
                  </a:solidFill>
                  <a:latin typeface="Cordia New" pitchFamily="34" charset="-34"/>
                  <a:cs typeface="Cordia New" pitchFamily="34" charset="-34"/>
                </a:rPr>
                <a:t>แผนพัฒนาการศึกษา</a:t>
              </a:r>
              <a:endParaRPr lang="th-TH" altLang="th-TH" sz="16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prstClr val="white"/>
                  </a:solidFill>
                  <a:latin typeface="Cordia New" pitchFamily="34" charset="-34"/>
                  <a:cs typeface="Cordia New" pitchFamily="34" charset="-34"/>
                </a:rPr>
                <a:t>สถานศึกษา</a:t>
              </a:r>
              <a:endParaRPr lang="th-TH" altLang="th-TH" sz="16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4041163" y="6525245"/>
            <a:ext cx="2694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672889" y="5846751"/>
            <a:ext cx="1193859" cy="5276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กรรมการ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สถานศึกษา</a:t>
            </a:r>
            <a:endParaRPr lang="th-TH" altLang="th-TH" sz="16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621337" y="6216522"/>
            <a:ext cx="11413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065594" y="4570459"/>
            <a:ext cx="2005377" cy="535924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แผนปฏิบัติการเขตพื้นที่/อำเภอ</a:t>
            </a:r>
            <a:endParaRPr lang="th-TH" altLang="th-TH" sz="900" b="1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129059" y="4689890"/>
            <a:ext cx="2005377" cy="535924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แผนพัฒนาการศึกษาเขตพื้นที</a:t>
            </a:r>
            <a:endParaRPr lang="th-TH" altLang="th-TH" sz="900" b="1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 flipH="1">
            <a:off x="3131747" y="5225814"/>
            <a:ext cx="1" cy="676183"/>
          </a:xfrm>
          <a:prstGeom prst="straightConnector1">
            <a:avLst/>
          </a:prstGeom>
          <a:ln>
            <a:solidFill>
              <a:srgbClr val="0033C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153641" y="3789040"/>
            <a:ext cx="10742" cy="676703"/>
          </a:xfrm>
          <a:prstGeom prst="straightConnector1">
            <a:avLst/>
          </a:prstGeom>
          <a:ln>
            <a:solidFill>
              <a:srgbClr val="0033C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5" idx="1"/>
          </p:cNvCxnSpPr>
          <p:nvPr/>
        </p:nvCxnSpPr>
        <p:spPr>
          <a:xfrm>
            <a:off x="4182499" y="3450820"/>
            <a:ext cx="2552977" cy="225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4695196" y="2695175"/>
            <a:ext cx="1193859" cy="5276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กศจ</a:t>
            </a:r>
            <a:r>
              <a:rPr lang="th-TH" alt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altLang="th-TH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82499" y="4969241"/>
            <a:ext cx="2552977" cy="225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3336471" y="3909501"/>
            <a:ext cx="1193859" cy="3835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ทบทวน</a:t>
            </a:r>
            <a:endParaRPr lang="th-TH" altLang="th-TH" sz="16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3501337" y="5374847"/>
            <a:ext cx="1193859" cy="3835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ทบทวน</a:t>
            </a:r>
            <a:endParaRPr lang="th-TH" altLang="th-TH" sz="16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35496" y="1276174"/>
            <a:ext cx="2592388" cy="62134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CC"/>
              </a:gs>
            </a:gsLst>
            <a:lin ang="5400000" scaled="1"/>
          </a:gradFill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รัฐธรรมนูญ</a:t>
            </a:r>
            <a:br>
              <a:rPr lang="th-TH" altLang="th-TH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(ม.80 ม.176 หมวด 5)</a:t>
            </a:r>
          </a:p>
        </p:txBody>
      </p:sp>
      <p:sp>
        <p:nvSpPr>
          <p:cNvPr id="46" name="AutoShape 10"/>
          <p:cNvSpPr>
            <a:spLocks noChangeArrowheads="1"/>
          </p:cNvSpPr>
          <p:nvPr/>
        </p:nvSpPr>
        <p:spPr bwMode="gray">
          <a:xfrm>
            <a:off x="141056" y="2061660"/>
            <a:ext cx="1965287" cy="64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5686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1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พ.ร.บ การศึกษา</a:t>
            </a:r>
            <a:r>
              <a:rPr lang="th-TH" sz="1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แห่งชาติ</a:t>
            </a:r>
            <a:endParaRPr lang="en-US" sz="18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1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พ.ร.บ. อื่นๆ</a:t>
            </a:r>
            <a:endParaRPr lang="en-US" sz="1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74238" y="3139136"/>
            <a:ext cx="1686121" cy="4589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49797"/>
              </a:gs>
              <a:gs pos="50000">
                <a:srgbClr val="A8DADA"/>
              </a:gs>
              <a:gs pos="100000">
                <a:srgbClr val="C8FFFF"/>
              </a:gs>
            </a:gsLst>
            <a:lin ang="16200000" scaled="1"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800" b="1" dirty="0" smtClean="0">
                <a:solidFill>
                  <a:srgbClr val="1F497D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ยุทธศาสตร์ </a:t>
            </a:r>
            <a:r>
              <a:rPr lang="th-TH" altLang="th-TH" sz="1800" b="1" dirty="0" err="1" smtClean="0">
                <a:solidFill>
                  <a:srgbClr val="1F497D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ศธ</a:t>
            </a:r>
            <a:endParaRPr lang="th-TH" altLang="th-TH" sz="1800" b="1" dirty="0">
              <a:solidFill>
                <a:srgbClr val="1F497D">
                  <a:lumMod val="5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3129269" y="1274920"/>
            <a:ext cx="3024312" cy="628086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003399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30" tIns="45715" rIns="91430" bIns="45715" anchor="ctr"/>
          <a:lstStyle/>
          <a:p>
            <a:pPr algn="ctr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แผนพัฒนาเศรษฐกิจและสังคม</a:t>
            </a:r>
            <a:br>
              <a:rPr lang="th-TH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แผนการบริหารราชการ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แผ่นดิน</a:t>
            </a:r>
          </a:p>
        </p:txBody>
      </p:sp>
      <p:cxnSp>
        <p:nvCxnSpPr>
          <p:cNvPr id="3" name="Straight Arrow Connector 2"/>
          <p:cNvCxnSpPr>
            <a:stCxn id="45" idx="3"/>
            <a:endCxn id="51" idx="1"/>
          </p:cNvCxnSpPr>
          <p:nvPr/>
        </p:nvCxnSpPr>
        <p:spPr>
          <a:xfrm>
            <a:off x="2627884" y="1586848"/>
            <a:ext cx="501385" cy="2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43608" y="2710860"/>
            <a:ext cx="0" cy="419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เครื่องหมายบั้ง 5"/>
          <p:cNvSpPr/>
          <p:nvPr/>
        </p:nvSpPr>
        <p:spPr>
          <a:xfrm>
            <a:off x="1762295" y="3250959"/>
            <a:ext cx="259345" cy="300602"/>
          </a:xfrm>
          <a:prstGeom prst="chevron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3" name="Rounded Rectangle 3"/>
          <p:cNvSpPr/>
          <p:nvPr/>
        </p:nvSpPr>
        <p:spPr bwMode="auto">
          <a:xfrm>
            <a:off x="111779" y="58272"/>
            <a:ext cx="5652120" cy="73191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67" name="Oval 5"/>
          <p:cNvSpPr/>
          <p:nvPr/>
        </p:nvSpPr>
        <p:spPr bwMode="auto">
          <a:xfrm>
            <a:off x="277283" y="178432"/>
            <a:ext cx="576064" cy="47420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68" name="Oval 6"/>
          <p:cNvSpPr/>
          <p:nvPr/>
        </p:nvSpPr>
        <p:spPr bwMode="auto">
          <a:xfrm>
            <a:off x="349291" y="-2074"/>
            <a:ext cx="432048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4</a:t>
            </a:r>
            <a:endParaRPr lang="th-TH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Gulim" pitchFamily="34" charset="-127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83" y="3931760"/>
            <a:ext cx="1615397" cy="1873504"/>
            <a:chOff x="0" y="3414885"/>
            <a:chExt cx="1615397" cy="1873504"/>
          </a:xfrm>
        </p:grpSpPr>
        <p:sp>
          <p:nvSpPr>
            <p:cNvPr id="55" name="AutoShape 5"/>
            <p:cNvSpPr>
              <a:spLocks noChangeArrowheads="1"/>
            </p:cNvSpPr>
            <p:nvPr/>
          </p:nvSpPr>
          <p:spPr bwMode="auto">
            <a:xfrm>
              <a:off x="35496" y="3453694"/>
              <a:ext cx="1532837" cy="5513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1800" b="1" dirty="0" smtClean="0">
                  <a:solidFill>
                    <a:srgbClr val="1F497D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แผนพัฒนาการศึกษา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1800" b="1" dirty="0" smtClean="0">
                  <a:solidFill>
                    <a:srgbClr val="1F497D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th-TH" altLang="th-TH" sz="1800" b="1" dirty="0">
                  <a:solidFill>
                    <a:srgbClr val="1F497D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th-TH" altLang="th-TH" sz="1800" b="1" dirty="0" smtClean="0">
                  <a:solidFill>
                    <a:srgbClr val="1F497D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กศน.)</a:t>
              </a:r>
              <a:endParaRPr lang="th-TH" altLang="th-TH" sz="1800" b="1" dirty="0">
                <a:solidFill>
                  <a:srgbClr val="1F497D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>
              <a:off x="42914" y="4077072"/>
              <a:ext cx="1525419" cy="5513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1800" b="1" dirty="0" smtClean="0">
                  <a:solidFill>
                    <a:srgbClr val="1F497D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แผนพัฒนาการศึกษา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1800" b="1" dirty="0" smtClean="0">
                  <a:solidFill>
                    <a:srgbClr val="1F497D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จังหวัด(สอศ.)</a:t>
              </a:r>
              <a:endParaRPr lang="th-TH" altLang="th-TH" sz="1800" b="1" dirty="0">
                <a:solidFill>
                  <a:srgbClr val="1F497D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9" name="AutoShape 5"/>
            <p:cNvSpPr>
              <a:spLocks noChangeArrowheads="1"/>
            </p:cNvSpPr>
            <p:nvPr/>
          </p:nvSpPr>
          <p:spPr bwMode="auto">
            <a:xfrm>
              <a:off x="35496" y="4701394"/>
              <a:ext cx="1532837" cy="5513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1800" b="1" dirty="0" smtClean="0">
                  <a:solidFill>
                    <a:srgbClr val="1F497D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แผนพัฒนาการศึกษา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1800" b="1" dirty="0" smtClean="0">
                  <a:solidFill>
                    <a:srgbClr val="1F497D">
                      <a:lumMod val="50000"/>
                    </a:srgbClr>
                  </a:solidFill>
                  <a:latin typeface="TH SarabunPSK" pitchFamily="34" charset="-34"/>
                  <a:cs typeface="TH SarabunPSK" pitchFamily="34" charset="-34"/>
                </a:rPr>
                <a:t>จังหวัด(หน่วยอื่นๆ)</a:t>
              </a:r>
              <a:endParaRPr lang="th-TH" altLang="th-TH" sz="1800" b="1" dirty="0">
                <a:solidFill>
                  <a:srgbClr val="1F497D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3414885"/>
              <a:ext cx="1615397" cy="187350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cxnSp>
        <p:nvCxnSpPr>
          <p:cNvPr id="6" name="Straight Arrow Connector 5"/>
          <p:cNvCxnSpPr>
            <a:stCxn id="51" idx="2"/>
          </p:cNvCxnSpPr>
          <p:nvPr/>
        </p:nvCxnSpPr>
        <p:spPr>
          <a:xfrm flipH="1">
            <a:off x="1403648" y="1903006"/>
            <a:ext cx="3237777" cy="125181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790648" y="1166120"/>
            <a:ext cx="2173839" cy="671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กระทรวงศึกษาธิการ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(วิเคราะห์ นำเสนอ) </a:t>
            </a:r>
            <a:endParaRPr lang="th-TH" altLang="th-TH" sz="2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738224" y="2071114"/>
            <a:ext cx="2226264" cy="781822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องค์กรหลัก </a:t>
            </a:r>
            <a:r>
              <a:rPr lang="th-TH" altLang="th-TH" sz="1800" b="1" dirty="0" err="1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ศธ</a:t>
            </a:r>
            <a:endParaRPr lang="th-TH" altLang="th-TH" sz="1800" b="1" dirty="0" smtClean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(พิจารณาสนับสนุน</a:t>
            </a:r>
            <a:r>
              <a:rPr lang="th-TH" altLang="th-TH" sz="20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) </a:t>
            </a:r>
            <a:endParaRPr lang="th-TH" altLang="th-TH" sz="1050" b="1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141489" y="149303"/>
            <a:ext cx="2895007" cy="7594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สภาผู้แทนราษฎร คณะรัฐมนตรี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สำนักงบประมาณ </a:t>
            </a:r>
            <a:endParaRPr lang="th-TH" altLang="th-TH" sz="2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Up Arrow 86"/>
          <p:cNvSpPr/>
          <p:nvPr/>
        </p:nvSpPr>
        <p:spPr>
          <a:xfrm>
            <a:off x="7550791" y="908720"/>
            <a:ext cx="539886" cy="194456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Up Arrow 87"/>
          <p:cNvSpPr/>
          <p:nvPr/>
        </p:nvSpPr>
        <p:spPr>
          <a:xfrm>
            <a:off x="7550791" y="1838043"/>
            <a:ext cx="539886" cy="194456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Rectangle 18"/>
          <p:cNvSpPr>
            <a:spLocks noChangeArrowheads="1"/>
          </p:cNvSpPr>
          <p:nvPr/>
        </p:nvSpPr>
        <p:spPr bwMode="auto">
          <a:xfrm>
            <a:off x="1173358" y="128229"/>
            <a:ext cx="6278962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การจัดทำแผนการศึกษาจังหวัด</a:t>
            </a:r>
            <a:endParaRPr lang="th-TH" alt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90" name="Up Arrow 89"/>
          <p:cNvSpPr/>
          <p:nvPr/>
        </p:nvSpPr>
        <p:spPr>
          <a:xfrm>
            <a:off x="7596336" y="2874504"/>
            <a:ext cx="539886" cy="19445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9" name="Straight Arrow Connector 28"/>
          <p:cNvCxnSpPr>
            <a:stCxn id="10" idx="0"/>
            <a:endCxn id="13" idx="2"/>
          </p:cNvCxnSpPr>
          <p:nvPr/>
        </p:nvCxnSpPr>
        <p:spPr>
          <a:xfrm flipV="1">
            <a:off x="7831811" y="5374847"/>
            <a:ext cx="0" cy="6938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3" idx="0"/>
            <a:endCxn id="15" idx="2"/>
          </p:cNvCxnSpPr>
          <p:nvPr/>
        </p:nvCxnSpPr>
        <p:spPr>
          <a:xfrm flipV="1">
            <a:off x="7831811" y="3789040"/>
            <a:ext cx="0" cy="7745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1691680" y="3777193"/>
            <a:ext cx="936204" cy="688550"/>
          </a:xfrm>
          <a:prstGeom prst="straightConnector1">
            <a:avLst/>
          </a:prstGeom>
          <a:ln>
            <a:solidFill>
              <a:srgbClr val="0033C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01626" y="563698"/>
            <a:ext cx="5811879" cy="340519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 smtClean="0">
                <a:solidFill>
                  <a:srgbClr val="FFFFFF"/>
                </a:solidFill>
                <a:ea typeface="Gulim" pitchFamily="34" charset="-127"/>
              </a:rPr>
              <a:t>วิสัยทัศน์</a:t>
            </a:r>
            <a:endParaRPr lang="th-TH" altLang="th-TH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47810" name="AutoShape 2"/>
          <p:cNvSpPr>
            <a:spLocks noChangeArrowheads="1"/>
          </p:cNvSpPr>
          <p:nvPr/>
        </p:nvSpPr>
        <p:spPr bwMode="auto">
          <a:xfrm>
            <a:off x="668338" y="28575"/>
            <a:ext cx="6927998" cy="510778"/>
          </a:xfrm>
          <a:prstGeom prst="roundRect">
            <a:avLst>
              <a:gd name="adj" fmla="val 16667"/>
            </a:avLst>
          </a:prstGeom>
          <a:solidFill>
            <a:srgbClr val="A26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 smtClean="0">
                <a:solidFill>
                  <a:srgbClr val="FFFFFF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แผนพัฒนาการศึกษาจังหวัด....... </a:t>
            </a:r>
            <a:r>
              <a:rPr lang="th-TH" altLang="th-TH" sz="2400" b="1" dirty="0">
                <a:solidFill>
                  <a:srgbClr val="FFFFFF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(พ.ศ. </a:t>
            </a:r>
            <a:r>
              <a:rPr lang="th-TH" altLang="th-TH" sz="2400" b="1" dirty="0" smtClean="0">
                <a:solidFill>
                  <a:srgbClr val="FFFFFF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2561-2564)</a:t>
            </a:r>
            <a:endParaRPr lang="th-TH" altLang="th-TH" sz="2400" b="1" dirty="0">
              <a:solidFill>
                <a:srgbClr val="FFFFFF"/>
              </a:solidFill>
              <a:latin typeface="TH SarabunPSK" panose="020B0500040200020003" pitchFamily="34" charset="-34"/>
              <a:ea typeface="Gulim" pitchFamily="34" charset="-127"/>
              <a:cs typeface="TH SarabunPSK" panose="020B0500040200020003" pitchFamily="34" charset="-34"/>
            </a:endParaRPr>
          </a:p>
        </p:txBody>
      </p:sp>
      <p:sp>
        <p:nvSpPr>
          <p:cNvPr id="247811" name="AutoShape 3"/>
          <p:cNvSpPr>
            <a:spLocks noChangeArrowheads="1"/>
          </p:cNvSpPr>
          <p:nvPr/>
        </p:nvSpPr>
        <p:spPr bwMode="auto">
          <a:xfrm>
            <a:off x="187368" y="841018"/>
            <a:ext cx="5926137" cy="340519"/>
          </a:xfrm>
          <a:prstGeom prst="roundRect">
            <a:avLst>
              <a:gd name="adj" fmla="val 16667"/>
            </a:avLst>
          </a:prstGeom>
          <a:solidFill>
            <a:srgbClr val="E287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>
                <a:solidFill>
                  <a:srgbClr val="FFFFFF"/>
                </a:solidFill>
                <a:ea typeface="Gulim" pitchFamily="34" charset="-127"/>
              </a:rPr>
              <a:t>ประเด็น</a:t>
            </a:r>
            <a:r>
              <a:rPr lang="th-TH" altLang="th-TH" sz="1400" b="1" dirty="0" smtClean="0">
                <a:solidFill>
                  <a:srgbClr val="FFFFFF"/>
                </a:solidFill>
                <a:ea typeface="Gulim" pitchFamily="34" charset="-127"/>
              </a:rPr>
              <a:t>ยุทธศาสตร์</a:t>
            </a:r>
            <a:endParaRPr lang="th-TH" altLang="th-TH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47812" name="AutoShape 4"/>
          <p:cNvSpPr>
            <a:spLocks noChangeArrowheads="1"/>
          </p:cNvSpPr>
          <p:nvPr/>
        </p:nvSpPr>
        <p:spPr bwMode="auto">
          <a:xfrm>
            <a:off x="141330" y="1127943"/>
            <a:ext cx="5972175" cy="578882"/>
          </a:xfrm>
          <a:prstGeom prst="roundRect">
            <a:avLst>
              <a:gd name="adj" fmla="val 16667"/>
            </a:avLst>
          </a:prstGeom>
          <a:solidFill>
            <a:srgbClr val="FFBD5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>
                <a:solidFill>
                  <a:srgbClr val="000000"/>
                </a:solidFill>
                <a:ea typeface="Gulim" pitchFamily="34" charset="-127"/>
              </a:rPr>
              <a:t>เป้าประสงค์ </a:t>
            </a:r>
            <a:r>
              <a:rPr lang="en-US" altLang="th-TH" sz="1400" b="1" dirty="0">
                <a:solidFill>
                  <a:srgbClr val="000000"/>
                </a:solidFill>
                <a:ea typeface="Gulim" pitchFamily="34" charset="-127"/>
              </a:rPr>
              <a:t>: …………………………………….</a:t>
            </a:r>
            <a:endParaRPr lang="th-TH" altLang="th-TH" sz="1400" b="1" dirty="0">
              <a:solidFill>
                <a:srgbClr val="000000"/>
              </a:solidFill>
              <a:ea typeface="Gulim" pitchFamily="34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>
                <a:solidFill>
                  <a:srgbClr val="000000"/>
                </a:solidFill>
                <a:ea typeface="Gulim" pitchFamily="34" charset="-127"/>
              </a:rPr>
              <a:t>ตัวชี้วัด</a:t>
            </a:r>
            <a:r>
              <a:rPr lang="th-TH" altLang="th-TH" sz="1400" dirty="0">
                <a:solidFill>
                  <a:srgbClr val="000000"/>
                </a:solidFill>
                <a:ea typeface="Gulim" pitchFamily="34" charset="-127"/>
              </a:rPr>
              <a:t> </a:t>
            </a:r>
            <a:r>
              <a:rPr lang="en-US" altLang="th-TH" sz="1400" dirty="0">
                <a:solidFill>
                  <a:srgbClr val="000000"/>
                </a:solidFill>
                <a:ea typeface="Gulim" pitchFamily="34" charset="-127"/>
              </a:rPr>
              <a:t>: </a:t>
            </a:r>
            <a:r>
              <a:rPr lang="th-TH" altLang="th-TH" sz="1400" b="1" dirty="0" smtClean="0">
                <a:solidFill>
                  <a:srgbClr val="000000"/>
                </a:solidFill>
                <a:ea typeface="Gulim" pitchFamily="34" charset="-127"/>
              </a:rPr>
              <a:t>เป้าหมาย</a:t>
            </a:r>
            <a:r>
              <a:rPr lang="th-TH" altLang="th-TH" b="1" dirty="0" smtClean="0">
                <a:solidFill>
                  <a:srgbClr val="000000"/>
                </a:solidFill>
                <a:ea typeface="Gulim" pitchFamily="34" charset="-127"/>
              </a:rPr>
              <a:t> </a:t>
            </a:r>
            <a:r>
              <a:rPr lang="en-US" altLang="th-TH" b="1" dirty="0">
                <a:solidFill>
                  <a:srgbClr val="000000"/>
                </a:solidFill>
                <a:ea typeface="Gulim" pitchFamily="34" charset="-127"/>
              </a:rPr>
              <a:t>: </a:t>
            </a:r>
            <a:r>
              <a:rPr lang="en-US" altLang="th-TH" b="1" dirty="0" smtClean="0">
                <a:solidFill>
                  <a:srgbClr val="000000"/>
                </a:solidFill>
                <a:ea typeface="Gulim" pitchFamily="34" charset="-127"/>
              </a:rPr>
              <a:t>2561 </a:t>
            </a:r>
            <a:r>
              <a:rPr lang="en-US" altLang="th-TH" b="1" dirty="0">
                <a:solidFill>
                  <a:srgbClr val="000000"/>
                </a:solidFill>
                <a:ea typeface="Gulim" pitchFamily="34" charset="-127"/>
              </a:rPr>
              <a:t>= xx%, </a:t>
            </a:r>
            <a:r>
              <a:rPr lang="en-US" altLang="th-TH" b="1" dirty="0" smtClean="0">
                <a:solidFill>
                  <a:srgbClr val="000000"/>
                </a:solidFill>
                <a:ea typeface="Gulim" pitchFamily="34" charset="-127"/>
              </a:rPr>
              <a:t>2562 </a:t>
            </a:r>
            <a:r>
              <a:rPr lang="en-US" altLang="th-TH" b="1" dirty="0">
                <a:solidFill>
                  <a:srgbClr val="000000"/>
                </a:solidFill>
                <a:ea typeface="Gulim" pitchFamily="34" charset="-127"/>
              </a:rPr>
              <a:t>= xx%, </a:t>
            </a:r>
            <a:r>
              <a:rPr lang="en-US" altLang="th-TH" b="1" dirty="0" smtClean="0">
                <a:solidFill>
                  <a:srgbClr val="000000"/>
                </a:solidFill>
                <a:ea typeface="Gulim" pitchFamily="34" charset="-127"/>
              </a:rPr>
              <a:t>2563 </a:t>
            </a:r>
            <a:r>
              <a:rPr lang="en-US" altLang="th-TH" b="1" dirty="0">
                <a:solidFill>
                  <a:srgbClr val="000000"/>
                </a:solidFill>
                <a:ea typeface="Gulim" pitchFamily="34" charset="-127"/>
              </a:rPr>
              <a:t>= xx%, </a:t>
            </a:r>
            <a:r>
              <a:rPr lang="en-US" altLang="th-TH" b="1" dirty="0" smtClean="0">
                <a:solidFill>
                  <a:srgbClr val="000000"/>
                </a:solidFill>
                <a:ea typeface="Gulim" pitchFamily="34" charset="-127"/>
              </a:rPr>
              <a:t>2564 </a:t>
            </a:r>
            <a:r>
              <a:rPr lang="en-US" altLang="th-TH" b="1" dirty="0">
                <a:solidFill>
                  <a:srgbClr val="000000"/>
                </a:solidFill>
                <a:ea typeface="Gulim" pitchFamily="34" charset="-127"/>
              </a:rPr>
              <a:t>= </a:t>
            </a:r>
            <a:r>
              <a:rPr lang="en-US" altLang="th-TH" dirty="0">
                <a:solidFill>
                  <a:srgbClr val="000000"/>
                </a:solidFill>
                <a:ea typeface="Gulim" pitchFamily="34" charset="-127"/>
              </a:rPr>
              <a:t>50%</a:t>
            </a:r>
            <a:endParaRPr lang="th-TH" altLang="th-TH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247813" name="AutoShape 5"/>
          <p:cNvSpPr>
            <a:spLocks noChangeArrowheads="1"/>
          </p:cNvSpPr>
          <p:nvPr/>
        </p:nvSpPr>
        <p:spPr bwMode="auto">
          <a:xfrm>
            <a:off x="169863" y="1700808"/>
            <a:ext cx="5995987" cy="1055608"/>
          </a:xfrm>
          <a:prstGeom prst="roundRect">
            <a:avLst>
              <a:gd name="adj" fmla="val 16667"/>
            </a:avLst>
          </a:prstGeom>
          <a:solidFill>
            <a:srgbClr val="FFE8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>
                <a:solidFill>
                  <a:srgbClr val="000000"/>
                </a:solidFill>
                <a:ea typeface="Gulim" pitchFamily="34" charset="-127"/>
              </a:rPr>
              <a:t>กลยุทธ์</a:t>
            </a:r>
            <a:r>
              <a:rPr lang="th-TH" altLang="th-TH" sz="1400" dirty="0">
                <a:solidFill>
                  <a:srgbClr val="000000"/>
                </a:solidFill>
                <a:ea typeface="Gulim" pitchFamily="34" charset="-127"/>
              </a:rPr>
              <a:t> </a:t>
            </a:r>
            <a:r>
              <a:rPr lang="en-US" altLang="th-TH" sz="1400" dirty="0">
                <a:solidFill>
                  <a:srgbClr val="000000"/>
                </a:solidFill>
                <a:ea typeface="Gulim" pitchFamily="34" charset="-127"/>
              </a:rPr>
              <a:t>: </a:t>
            </a:r>
            <a:r>
              <a:rPr lang="th-TH" altLang="th-TH" sz="1400" dirty="0">
                <a:solidFill>
                  <a:srgbClr val="000000"/>
                </a:solidFill>
                <a:ea typeface="Gulim" pitchFamily="34" charset="-127"/>
              </a:rPr>
              <a:t>	1</a:t>
            </a:r>
            <a:r>
              <a:rPr lang="th-TH" altLang="th-TH" sz="1400" dirty="0" smtClean="0">
                <a:solidFill>
                  <a:srgbClr val="000000"/>
                </a:solidFill>
                <a:ea typeface="Gulim" pitchFamily="34" charset="-127"/>
              </a:rPr>
              <a:t>..............</a:t>
            </a:r>
            <a:endParaRPr lang="th-TH" altLang="th-TH" sz="1400" dirty="0">
              <a:solidFill>
                <a:srgbClr val="000000"/>
              </a:solidFill>
              <a:ea typeface="Gulim" pitchFamily="34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dirty="0">
                <a:solidFill>
                  <a:srgbClr val="000000"/>
                </a:solidFill>
                <a:ea typeface="Gulim" pitchFamily="34" charset="-127"/>
              </a:rPr>
              <a:t>	2</a:t>
            </a:r>
            <a:r>
              <a:rPr lang="th-TH" altLang="th-TH" sz="1400" dirty="0" smtClean="0">
                <a:solidFill>
                  <a:srgbClr val="000000"/>
                </a:solidFill>
                <a:ea typeface="Gulim" pitchFamily="34" charset="-127"/>
              </a:rPr>
              <a:t>...................</a:t>
            </a:r>
            <a:endParaRPr lang="th-TH" altLang="th-TH" sz="1400" dirty="0">
              <a:solidFill>
                <a:srgbClr val="000000"/>
              </a:solidFill>
              <a:ea typeface="Gulim" pitchFamily="34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dirty="0">
                <a:solidFill>
                  <a:srgbClr val="000000"/>
                </a:solidFill>
                <a:ea typeface="Gulim" pitchFamily="34" charset="-127"/>
              </a:rPr>
              <a:t>	3</a:t>
            </a:r>
            <a:r>
              <a:rPr lang="th-TH" altLang="th-TH" sz="1400" dirty="0" smtClean="0">
                <a:solidFill>
                  <a:srgbClr val="000000"/>
                </a:solidFill>
                <a:ea typeface="Gulim" pitchFamily="34" charset="-127"/>
              </a:rPr>
              <a:t>........................</a:t>
            </a:r>
            <a:endParaRPr lang="th-TH" altLang="th-TH" sz="1400" dirty="0">
              <a:solidFill>
                <a:srgbClr val="000000"/>
              </a:solidFill>
              <a:ea typeface="Gulim" pitchFamily="34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dirty="0">
                <a:solidFill>
                  <a:srgbClr val="000000"/>
                </a:solidFill>
                <a:ea typeface="Gulim" pitchFamily="34" charset="-127"/>
              </a:rPr>
              <a:t>	4</a:t>
            </a:r>
            <a:r>
              <a:rPr lang="th-TH" altLang="th-TH" sz="1400" dirty="0" smtClean="0">
                <a:solidFill>
                  <a:srgbClr val="000000"/>
                </a:solidFill>
                <a:ea typeface="Gulim" pitchFamily="34" charset="-127"/>
              </a:rPr>
              <a:t>......................</a:t>
            </a:r>
            <a:endParaRPr lang="th-TH" altLang="th-TH" sz="1400" dirty="0">
              <a:solidFill>
                <a:srgbClr val="000000"/>
              </a:solidFill>
              <a:ea typeface="Gulim" pitchFamily="34" charset="-127"/>
            </a:endParaRPr>
          </a:p>
        </p:txBody>
      </p:sp>
      <p:graphicFrame>
        <p:nvGraphicFramePr>
          <p:cNvPr id="27864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74806"/>
              </p:ext>
            </p:extLst>
          </p:nvPr>
        </p:nvGraphicFramePr>
        <p:xfrm>
          <a:off x="1187450" y="2636838"/>
          <a:ext cx="5832475" cy="4064004"/>
        </p:xfrm>
        <a:graphic>
          <a:graphicData uri="http://schemas.openxmlformats.org/drawingml/2006/table">
            <a:tbl>
              <a:tblPr/>
              <a:tblGrid>
                <a:gridCol w="3529013"/>
                <a:gridCol w="575617"/>
                <a:gridCol w="648345"/>
                <a:gridCol w="576263"/>
                <a:gridCol w="503237"/>
              </a:tblGrid>
              <a:tr h="338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บัญชีรายการชุดโครงการ (เรียงตามลำดับความสำคัญ)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kumimoji="0" lang="th-TH" alt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FF2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kumimoji="0" lang="th-TH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FF2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FF2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kumimoji="0" lang="th-TH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FF2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kumimoji="0" lang="th-TH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FF2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kumimoji="0" lang="th-TH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FF2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kumimoji="0" lang="th-TH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FF2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kumimoji="0" lang="th-TH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FF2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kumimoji="0" lang="th-TH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kumimoji="0" lang="th-TH" altLang="th-T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kumimoji="0" lang="th-TH" alt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โครงการ........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894" name="Line 90"/>
          <p:cNvSpPr>
            <a:spLocks noChangeShapeType="1"/>
          </p:cNvSpPr>
          <p:nvPr/>
        </p:nvSpPr>
        <p:spPr bwMode="auto">
          <a:xfrm>
            <a:off x="4859338" y="306863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895" name="Line 91"/>
          <p:cNvSpPr>
            <a:spLocks noChangeShapeType="1"/>
          </p:cNvSpPr>
          <p:nvPr/>
        </p:nvSpPr>
        <p:spPr bwMode="auto">
          <a:xfrm>
            <a:off x="4859338" y="35004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896" name="Line 92"/>
          <p:cNvSpPr>
            <a:spLocks noChangeShapeType="1"/>
          </p:cNvSpPr>
          <p:nvPr/>
        </p:nvSpPr>
        <p:spPr bwMode="auto">
          <a:xfrm>
            <a:off x="4859338" y="38608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897" name="Text Box 93"/>
          <p:cNvSpPr txBox="1">
            <a:spLocks noChangeArrowheads="1"/>
          </p:cNvSpPr>
          <p:nvPr/>
        </p:nvSpPr>
        <p:spPr bwMode="auto">
          <a:xfrm>
            <a:off x="-36513" y="5935663"/>
            <a:ext cx="1223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altLang="th-TH" sz="1600" b="1" dirty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  <a:t>จังหวัด</a:t>
            </a:r>
            <a:br>
              <a:rPr lang="th-TH" altLang="th-TH" sz="1600" b="1" dirty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</a:br>
            <a:r>
              <a:rPr lang="th-TH" altLang="th-TH" sz="1600" b="1" dirty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  <a:t>ดำเนินการเอง</a:t>
            </a:r>
          </a:p>
        </p:txBody>
      </p:sp>
      <p:sp>
        <p:nvSpPr>
          <p:cNvPr id="247898" name="Text Box 94"/>
          <p:cNvSpPr txBox="1">
            <a:spLocks noChangeArrowheads="1"/>
          </p:cNvSpPr>
          <p:nvPr/>
        </p:nvSpPr>
        <p:spPr bwMode="auto">
          <a:xfrm>
            <a:off x="0" y="3933825"/>
            <a:ext cx="1187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altLang="th-TH" sz="1600" b="1" dirty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  <a:t>ขอสนับสนุนงบประมาณจา</a:t>
            </a:r>
            <a:r>
              <a:rPr lang="th-TH" altLang="th-TH" sz="16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  <a:t>กองค์กรหลัก</a:t>
            </a:r>
            <a:endParaRPr lang="th-TH" altLang="th-TH" sz="1600" b="1" dirty="0">
              <a:solidFill>
                <a:srgbClr val="000000"/>
              </a:solidFill>
              <a:latin typeface="Arial" pitchFamily="34" charset="0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247899" name="Text Box 95"/>
          <p:cNvSpPr txBox="1">
            <a:spLocks noChangeArrowheads="1"/>
          </p:cNvSpPr>
          <p:nvPr/>
        </p:nvSpPr>
        <p:spPr bwMode="auto">
          <a:xfrm>
            <a:off x="7019925" y="5373688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altLang="th-TH" sz="2400" b="1" dirty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  <a:t>งบ</a:t>
            </a:r>
            <a:r>
              <a:rPr lang="th-TH" altLang="th-TH" sz="24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  <a:t>ประมาณสำนักงานศึกษาธิการจังหวัด</a:t>
            </a:r>
            <a:endParaRPr lang="th-TH" altLang="th-TH" sz="2400" b="1" dirty="0">
              <a:solidFill>
                <a:srgbClr val="000000"/>
              </a:solidFill>
              <a:latin typeface="Arial" pitchFamily="34" charset="0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247900" name="Text Box 96"/>
          <p:cNvSpPr txBox="1">
            <a:spLocks noChangeArrowheads="1"/>
          </p:cNvSpPr>
          <p:nvPr/>
        </p:nvSpPr>
        <p:spPr bwMode="auto">
          <a:xfrm>
            <a:off x="7177088" y="3065463"/>
            <a:ext cx="1966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altLang="th-TH" sz="24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  <a:t>งบประมาณ</a:t>
            </a:r>
            <a:br>
              <a:rPr lang="th-TH" altLang="th-TH" sz="24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</a:br>
            <a:r>
              <a:rPr lang="th-TH" altLang="th-TH" sz="24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ngsana New" pitchFamily="18" charset="-34"/>
              </a:rPr>
              <a:t>องค์กรหลักที่สนับสนุนการศึกษาจังหวัด</a:t>
            </a:r>
            <a:endParaRPr lang="th-TH" altLang="th-TH" sz="2400" b="1" dirty="0">
              <a:solidFill>
                <a:srgbClr val="000000"/>
              </a:solidFill>
              <a:latin typeface="Arial" pitchFamily="34" charset="0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247901" name="Line 97"/>
          <p:cNvSpPr>
            <a:spLocks noChangeShapeType="1"/>
          </p:cNvSpPr>
          <p:nvPr/>
        </p:nvSpPr>
        <p:spPr bwMode="auto">
          <a:xfrm>
            <a:off x="4859338" y="45085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902" name="Line 98"/>
          <p:cNvSpPr>
            <a:spLocks noChangeShapeType="1"/>
          </p:cNvSpPr>
          <p:nvPr/>
        </p:nvSpPr>
        <p:spPr bwMode="auto">
          <a:xfrm>
            <a:off x="4859338" y="47974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903" name="Line 99"/>
          <p:cNvSpPr>
            <a:spLocks noChangeShapeType="1"/>
          </p:cNvSpPr>
          <p:nvPr/>
        </p:nvSpPr>
        <p:spPr bwMode="auto">
          <a:xfrm>
            <a:off x="4859338" y="5157788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904" name="Line 100"/>
          <p:cNvSpPr>
            <a:spLocks noChangeShapeType="1"/>
          </p:cNvSpPr>
          <p:nvPr/>
        </p:nvSpPr>
        <p:spPr bwMode="auto">
          <a:xfrm>
            <a:off x="4859338" y="551656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905" name="Line 101"/>
          <p:cNvSpPr>
            <a:spLocks noChangeShapeType="1"/>
          </p:cNvSpPr>
          <p:nvPr/>
        </p:nvSpPr>
        <p:spPr bwMode="auto">
          <a:xfrm>
            <a:off x="4859338" y="58769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906" name="Line 102"/>
          <p:cNvSpPr>
            <a:spLocks noChangeShapeType="1"/>
          </p:cNvSpPr>
          <p:nvPr/>
        </p:nvSpPr>
        <p:spPr bwMode="auto">
          <a:xfrm>
            <a:off x="4859338" y="616585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907" name="Line 103"/>
          <p:cNvSpPr>
            <a:spLocks noChangeShapeType="1"/>
          </p:cNvSpPr>
          <p:nvPr/>
        </p:nvSpPr>
        <p:spPr bwMode="auto">
          <a:xfrm>
            <a:off x="4859338" y="652462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>
              <a:solidFill>
                <a:srgbClr val="00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47908" name="AutoShape 104"/>
          <p:cNvSpPr>
            <a:spLocks/>
          </p:cNvSpPr>
          <p:nvPr/>
        </p:nvSpPr>
        <p:spPr bwMode="auto">
          <a:xfrm>
            <a:off x="900113" y="2997200"/>
            <a:ext cx="215900" cy="2663825"/>
          </a:xfrm>
          <a:prstGeom prst="leftBrace">
            <a:avLst>
              <a:gd name="adj1" fmla="val 102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247909" name="AutoShape 105"/>
          <p:cNvSpPr>
            <a:spLocks/>
          </p:cNvSpPr>
          <p:nvPr/>
        </p:nvSpPr>
        <p:spPr bwMode="auto">
          <a:xfrm>
            <a:off x="971550" y="5686425"/>
            <a:ext cx="144463" cy="1008063"/>
          </a:xfrm>
          <a:prstGeom prst="leftBrace">
            <a:avLst>
              <a:gd name="adj1" fmla="val 58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>
              <a:solidFill>
                <a:srgbClr val="00000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7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48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2094" y="28803"/>
            <a:ext cx="6278962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ส่วนประกอบของแผน</a:t>
            </a:r>
            <a:endParaRPr lang="th-TH" alt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59" y="766128"/>
            <a:ext cx="2109169" cy="694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59" y="2254768"/>
            <a:ext cx="2109169" cy="6948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4828" y="3013093"/>
            <a:ext cx="2109169" cy="694852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90" y="3798000"/>
            <a:ext cx="2109169" cy="6948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7539" y="4562792"/>
            <a:ext cx="2109169" cy="69485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2" y="5341232"/>
            <a:ext cx="2109169" cy="6948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 โครงการ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1183" y="1518972"/>
            <a:ext cx="2109169" cy="694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 </a:t>
            </a: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70236" y="6083064"/>
            <a:ext cx="2109169" cy="69485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00FF"/>
                </a:solidFill>
              </a:rPr>
              <a:t>ผู้รับผิดชอบ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1068" y="783904"/>
            <a:ext cx="6921985" cy="694852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การพัฒนาการศึกษาที่จังหวัดต้องการจะเห็นในอนาคต ตามห้วงระยะเวลา</a:t>
            </a:r>
          </a:p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990" y="1518459"/>
            <a:ext cx="6921985" cy="6948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เป็นการกำหนดกรอบหรือขอบเขตการดำเนินงานของจังหวัด ที่ใช้เป็นแนวทางในการตัดสินใจกำหนดเป้าหมายยุทธศาสตร์ต่อไป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94843" y="2263025"/>
            <a:ext cx="6921985" cy="6948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การบอกให้ทราบเกี่ยวกับสิ่งที่จะทำให้ได้หรือสิ่งที่ต้องการจะเป็นสำหรับระยะเวลาใดเวลาหนึ่ง 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43" y="3021350"/>
            <a:ext cx="6921985" cy="694852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เป็นการกำหนดประเด็นหลักที่ต้องพัฒนาเพื่อให้บรรลุจุดมุ่งหมายที่จังหวัดตั้งไว้ 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98363" y="3798000"/>
            <a:ext cx="6921985" cy="69485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เป็นสิ่งที่บ่งชี้ว่าจังหวัดสามารถ</a:t>
            </a:r>
            <a:r>
              <a:rPr lang="th-TH" sz="24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ปฎิบัติงาน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บรรลุวัตถุประสงค์ที่วางไว้ได้หรือไม่ และต้องมีการกำหนดค่าเป้าหมายที่ชัดเจน สามารถวัดได้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279" y="4562792"/>
            <a:ext cx="6921985" cy="6948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สิ่งที่จังหวัดจะต้องดำเนินการเพื่อให้บรรลุเป้าประสงค์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57420" y="5331715"/>
            <a:ext cx="6921985" cy="6948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เป็นการกำหนดแผนงาน โครงการสำคัญที่จะไปขับเคลื่อนกลยุทธ์ ตัวชี้วัด เป้าประสงค์ ในแต่ละประเด็นยุทธศาสตร์ให้ประสบผลสำเร็จ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98" y="6102544"/>
            <a:ext cx="6921985" cy="6948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เป็นการกำหนดหน่วยงานเจ้าภาพ หน่วยงานสนับสนุนในแต่ละแผนงาน โครงการ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01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KPI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38"/>
          <a:stretch/>
        </p:blipFill>
        <p:spPr bwMode="auto">
          <a:xfrm>
            <a:off x="179511" y="216094"/>
            <a:ext cx="6298159" cy="638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5" descr="KPI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4" t="13528" r="6900" b="70610"/>
          <a:stretch/>
        </p:blipFill>
        <p:spPr bwMode="auto">
          <a:xfrm>
            <a:off x="5872431" y="332656"/>
            <a:ext cx="3278321" cy="10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3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566" y="24397"/>
            <a:ext cx="8316416" cy="95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ตัวชี้วัดการดำเนินงานด้านการศึกษาในพื้นที่</a:t>
            </a:r>
            <a:endParaRPr lang="th-TH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552" y="1052736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๑. การบรรจุครู/ ปัญหาครูขาด/ครูไม่ครบชั้น/ครูไม่ตรงสาขา/การเกลี่ยครู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2736" y="1709192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๒. ผลสัมฤทธิ์ทางการเรียน (</a:t>
            </a:r>
            <a:r>
              <a:rPr lang="en-US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O-net)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9360" y="2348880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๓. การอ่านไม่ออก เขียนไม่ได้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9360" y="2996952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๔. เด็กออกกลางคัน/เด็กตกหล่น 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2948" y="3645024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๕. การดำเนินโครงการลดเวลาเรียน เพิ่มเวลารู้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9552" y="4293096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๖. การบริหารจัดการโรงเรียนขนาดเล็ก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09360" y="4941168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๗. ปัญหาการทุจริต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8348" y="5589240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๘. การจ้างลูกจ้าง </a:t>
            </a:r>
            <a:r>
              <a:rPr lang="en-US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TOR 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94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566" y="24397"/>
            <a:ext cx="8316416" cy="95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ตัวชี้วัดการดำเนินงานด้านการศึกษาในพื้นที่</a:t>
            </a:r>
            <a:endParaRPr lang="th-TH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552" y="1052736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๙. ทวิภาคี 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2736" y="1709192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๑๐. การเพิ่มสัดส่วนผู้เรียนสายอาชีวศึกษา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9360" y="2348880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๑๑. </a:t>
            </a:r>
            <a:r>
              <a:rPr lang="en-US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STEM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9360" y="2996952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๑๒. การพัฒนาทักษะภาษาอังกฤษ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2948" y="3645024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๑๓. มหาวิทยาลัยพี่เลี้ยง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9552" y="4293096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๑๔. โครงการประชารัฐ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09360" y="4941168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๑๕. การจัดทำฐานข้อมูลของแต่ละจังหวัด</a:t>
            </a: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8348" y="5589240"/>
            <a:ext cx="784887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45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thai-ministry-of-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908720"/>
            <a:ext cx="2421598" cy="334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0"/>
              </a:schemeClr>
            </a:outerShdw>
          </a:effectLst>
          <a:extLst/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4252357"/>
            <a:ext cx="7315200" cy="1154097"/>
          </a:xfrm>
        </p:spPr>
        <p:txBody>
          <a:bodyPr anchor="ctr">
            <a:normAutofit/>
          </a:bodyPr>
          <a:lstStyle/>
          <a:p>
            <a:pPr algn="ctr"/>
            <a:r>
              <a:rPr lang="th-TH" sz="6000" b="1" dirty="0" smtClean="0">
                <a:solidFill>
                  <a:srgbClr val="79291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กระทรวงศึกษาธิการ</a:t>
            </a:r>
            <a:endParaRPr lang="th-TH" sz="6000" b="1" dirty="0">
              <a:solidFill>
                <a:srgbClr val="7929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31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032" y="54430"/>
            <a:ext cx="9036496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การแนะแนวด้านอาชีพ</a:t>
            </a:r>
            <a:endParaRPr lang="th-TH" sz="5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0" y="1484784"/>
            <a:ext cx="5760640" cy="172819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แนะแนวด้านอาชีพในโรงเรียน </a:t>
            </a:r>
            <a:r>
              <a:rPr lang="th-TH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7481" y="1061124"/>
            <a:ext cx="2781335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2"/>
          </p:cNvCxnSpPr>
          <p:nvPr/>
        </p:nvCxnSpPr>
        <p:spPr>
          <a:xfrm>
            <a:off x="6012160" y="234888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588225" y="1124744"/>
            <a:ext cx="2267744" cy="10081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ทวิศึกษา</a:t>
            </a:r>
            <a:endParaRPr lang="th-TH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60232" y="2348880"/>
            <a:ext cx="2267744" cy="10081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อาชีวศึกษา</a:t>
            </a:r>
            <a:endParaRPr lang="th-TH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Straight Arrow Connector 6"/>
          <p:cNvCxnSpPr>
            <a:stCxn id="2" idx="3"/>
            <a:endCxn id="4" idx="2"/>
          </p:cNvCxnSpPr>
          <p:nvPr/>
        </p:nvCxnSpPr>
        <p:spPr>
          <a:xfrm flipV="1">
            <a:off x="6012161" y="162880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2215" y="3632449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เพิ่มผู้เรียนอาชีวศึกษา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3501009"/>
            <a:ext cx="3744416" cy="477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เก็บข้อมูลนักเรียน (ม.3)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4109504"/>
            <a:ext cx="3744416" cy="477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ลดเวลาเรียนเพิ่มเวลารู้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4725146"/>
            <a:ext cx="3744416" cy="477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เปิดโลกทัศน์/ทัวร์อาชีพ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5373216"/>
            <a:ext cx="3744416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สร้างแรงบันดาลใจจากผู้ที่ประสบความสำเร็จในการประกอบอาชีพของผู้ที่จบสายอาชีวศึกษา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27584" y="3212976"/>
            <a:ext cx="0" cy="28803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3" idx="1"/>
          </p:cNvCxnSpPr>
          <p:nvPr/>
        </p:nvCxnSpPr>
        <p:spPr>
          <a:xfrm>
            <a:off x="827584" y="3739535"/>
            <a:ext cx="432048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7584" y="4353764"/>
            <a:ext cx="432048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8821" y="4963671"/>
            <a:ext cx="432048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7935" y="6093297"/>
            <a:ext cx="432048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188640"/>
            <a:ext cx="9144000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การขับเคลื่อนงาน สอศ.ตามยุทธศาสตร์การปฏิรูปการศึกษา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843" y="1700808"/>
            <a:ext cx="1512168" cy="1656184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804" y="3615308"/>
            <a:ext cx="22322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เพิ่มสัดส่วนผู้เรียนอาชีวศึกษา</a:t>
            </a:r>
            <a:endParaRPr lang="th-TH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0267" y="1700808"/>
            <a:ext cx="1512168" cy="16561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3602360"/>
            <a:ext cx="22322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อาชีวศึกษา</a:t>
            </a:r>
            <a:br>
              <a:rPr lang="th-TH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ทวิภาคี</a:t>
            </a:r>
            <a:endParaRPr lang="th-TH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0002" y="1700808"/>
            <a:ext cx="1512168" cy="165618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6516" y="3602360"/>
            <a:ext cx="22322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ผลิตคนที่ตรงความต้องการกับตลาดแรงงาน</a:t>
            </a:r>
            <a:endParaRPr lang="th-TH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1951" y="1700808"/>
            <a:ext cx="1512168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4267" y="3617218"/>
            <a:ext cx="22322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อาชีวศึกษาเป็นเลิศเฉพาะด้าน</a:t>
            </a:r>
            <a:endParaRPr lang="th-TH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http://b.dryicons.com/images/icon_sets/aesthetica/png/128x128/chart_ad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27" y="19193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ldwin121.com/wp-content/uploads/2012/11/Collaboration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677" y="2155388"/>
            <a:ext cx="1330398" cy="7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alimu.com/wp-content/uploads/2014/09/group_construction_workers_8597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740" y="2065701"/>
            <a:ext cx="1222591" cy="91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obessu.org/wp-content/uploads/2013/03/FBcoverphot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420" y="2219228"/>
            <a:ext cx="1161333" cy="6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06206" y="3186553"/>
            <a:ext cx="936104" cy="1437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th-TH" sz="24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ทวิภาคี/ทวิศึกษา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2899" y="1078361"/>
            <a:ext cx="1634345" cy="810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การอ่านออกเขียนได้ของประชาชน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59695" y="3000222"/>
            <a:ext cx="1472146" cy="38577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การเพิ่มประสิทธิภาพการบริหารในสถานศึกษา </a:t>
            </a:r>
            <a:r>
              <a:rPr lang="th-TH" sz="20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/>
            </a:r>
            <a:br>
              <a:rPr lang="th-TH" sz="20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การเข้าสู่ตำแหน่งของ ผอ.สถานศึกษา </a:t>
            </a:r>
            <a:r>
              <a:rPr lang="th-TH" sz="20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/>
            </a:r>
            <a:br>
              <a:rPr lang="th-TH" sz="20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นำผล </a:t>
            </a:r>
            <a:r>
              <a:rPr lang="en-US" sz="20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N-Net </a:t>
            </a:r>
            <a:r>
              <a:rPr lang="th-TH" sz="20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มาใช้ในการพัฒนาการเรียนการสอนสถานศึกษา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3" y="3194781"/>
            <a:ext cx="1709999" cy="3528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โครงการประชารัฐ (ด้านยกระดับคุณภาพวิชาชีพ และ ด้านการศึกษาพื้นฐานและพัฒนาผู้นำ)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ที่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เกี่ยวข้องกับ </a:t>
            </a:r>
            <a:r>
              <a:rPr lang="th-TH" sz="2200" b="1" dirty="0" err="1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กศน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. เช่น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วิทยาศาสตร์</a:t>
            </a:r>
            <a:b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เพื่อ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การศึกษา </a:t>
            </a:r>
          </a:p>
        </p:txBody>
      </p:sp>
      <p:pic>
        <p:nvPicPr>
          <p:cNvPr id="2050" name="Picture 2" descr="https://openclipart.org/image/2400px/svg_to_png/194772/gearRe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420890"/>
            <a:ext cx="1383457" cy="13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-ubqN2-Z1L2g/VNttoYGhsPI/AAAAAAAABPw/3aNXzypyOTU/w1024-h1024/1297719143988960365gear_red%2B%25281%2529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1646994"/>
            <a:ext cx="1547789" cy="15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conizer.net/files/Siena/thumb/128/gear%20yellow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230" y="1829595"/>
            <a:ext cx="1512168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openclipart.org/image/2400px/svg_to_png/194772/gearRe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7" y="1909181"/>
            <a:ext cx="1383457" cy="13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S/z/q/Z/c/J/gear-dark-blue-md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68432"/>
            <a:ext cx="1231788" cy="12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h6.googleusercontent.com/-ubqN2-Z1L2g/VNttoYGhsPI/AAAAAAAABPw/3aNXzypyOTU/w1024-h1024/1297719143988960365gear_red%2B%25281%2529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1988840"/>
            <a:ext cx="1547789" cy="15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conizer.net/files/Siena/thumb/128/gear%20yellow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225911"/>
            <a:ext cx="1512168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8029" y="580276"/>
            <a:ext cx="1233611" cy="1840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การรองรับการบริหารจัดการโรงเรียนขนาดเล็ก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83768" y="827189"/>
            <a:ext cx="2203896" cy="1072467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th-TH" sz="22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การศึกษาอาชีพเพื่อการมีงานทำที่เป็นไปตามความต้องการของพื้นที่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66399" y="2851171"/>
            <a:ext cx="1300522" cy="2044522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th-TH" sz="22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การจัดศึกษาสำหรับ</a:t>
            </a:r>
            <a:br>
              <a:rPr lang="th-TH" sz="22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ผู้อยู่นอกระบบ อาทิ เด็กออกกลางคัน </a:t>
            </a:r>
          </a:p>
        </p:txBody>
      </p:sp>
      <p:sp>
        <p:nvSpPr>
          <p:cNvPr id="19" name="ชื่อเรื่อง 1"/>
          <p:cNvSpPr>
            <a:spLocks noGrp="1"/>
          </p:cNvSpPr>
          <p:nvPr>
            <p:ph type="title"/>
          </p:nvPr>
        </p:nvSpPr>
        <p:spPr>
          <a:xfrm>
            <a:off x="-108520" y="-31577"/>
            <a:ext cx="9144000" cy="782563"/>
          </a:xfrm>
        </p:spPr>
        <p:txBody>
          <a:bodyPr anchor="ctr">
            <a:no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การขับเคลื่อนงาน </a:t>
            </a:r>
            <a:r>
              <a:rPr lang="th-TH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กศน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.ตามยุทธศาสตร์การปฏิรูปการศึกษา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3168" y="3905466"/>
            <a:ext cx="936104" cy="1437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th-TH" sz="24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ลดเวลาเรียนเพิ่มเวลารู้ </a:t>
            </a:r>
            <a:br>
              <a:rPr lang="th-TH" sz="24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4 </a:t>
            </a:r>
            <a:r>
              <a:rPr lang="en-US" sz="2400" b="1" dirty="0" smtClean="0">
                <a:solidFill>
                  <a:srgbClr val="5D5AD2">
                    <a:lumMod val="50000"/>
                  </a:srgb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H</a:t>
            </a:r>
            <a:endParaRPr lang="th-TH" sz="2400" b="1" dirty="0">
              <a:solidFill>
                <a:srgbClr val="5D5AD2">
                  <a:lumMod val="50000"/>
                </a:srgbClr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18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เปอร์สเปคทีฟ">
  <a:themeElements>
    <a:clrScheme name="เปอร์สเปคทีฟ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ปอร์สเปคทีฟ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3359</Words>
  <Application>Microsoft Office PowerPoint</Application>
  <PresentationFormat>นำเสนอทางหน้าจอ (4:3)</PresentationFormat>
  <Paragraphs>714</Paragraphs>
  <Slides>67</Slides>
  <Notes>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16</vt:i4>
      </vt:variant>
      <vt:variant>
        <vt:lpstr>ชุดรูปแบบ</vt:lpstr>
      </vt:variant>
      <vt:variant>
        <vt:i4>15</vt:i4>
      </vt:variant>
      <vt:variant>
        <vt:lpstr>ชื่อเรื่องภาพนิ่ง</vt:lpstr>
      </vt:variant>
      <vt:variant>
        <vt:i4>67</vt:i4>
      </vt:variant>
    </vt:vector>
  </HeadingPairs>
  <TitlesOfParts>
    <vt:vector size="98" baseType="lpstr">
      <vt:lpstr>Arial</vt:lpstr>
      <vt:lpstr>TH SarabunIT๙</vt:lpstr>
      <vt:lpstr>TH SarabunPSK</vt:lpstr>
      <vt:lpstr>BrowalliaUPC</vt:lpstr>
      <vt:lpstr>Andalus</vt:lpstr>
      <vt:lpstr>Browallia New</vt:lpstr>
      <vt:lpstr>Gulim</vt:lpstr>
      <vt:lpstr>Calibri</vt:lpstr>
      <vt:lpstr>ＭＳ Ｐゴシック</vt:lpstr>
      <vt:lpstr>AngsanaUPC</vt:lpstr>
      <vt:lpstr>Cordia New</vt:lpstr>
      <vt:lpstr>Comic Sans MS</vt:lpstr>
      <vt:lpstr>Tahoma</vt:lpstr>
      <vt:lpstr>Wingdings</vt:lpstr>
      <vt:lpstr>LilyUPC</vt:lpstr>
      <vt:lpstr>Angsana New</vt:lpstr>
      <vt:lpstr>Office Theme</vt:lpstr>
      <vt:lpstr>เปอร์สเปคทีฟ</vt:lpstr>
      <vt:lpstr>3_Office Theme</vt:lpstr>
      <vt:lpstr>2_Office Theme</vt:lpstr>
      <vt:lpstr>14_Office Theme</vt:lpstr>
      <vt:lpstr>15_Office Theme</vt:lpstr>
      <vt:lpstr>2_ชุดรูปแบบของ Office</vt:lpstr>
      <vt:lpstr>5_Office Theme</vt:lpstr>
      <vt:lpstr>9_Office Theme</vt:lpstr>
      <vt:lpstr>7_Office Theme</vt:lpstr>
      <vt:lpstr>4_Office Theme</vt:lpstr>
      <vt:lpstr>8_Office Theme</vt:lpstr>
      <vt:lpstr>3_ชุดรูปแบบของ Office</vt:lpstr>
      <vt:lpstr>6_Office Theme</vt:lpstr>
      <vt:lpstr>13_Office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การขับเคลื่อนงาน กศน.ตามยุทธศาสตร์การปฏิรูปการศึกษา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บทบาทของเขตพื้นที่(ศูนย์ปฎิบัติการเขตพื้นที่)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O-NET</vt:lpstr>
      <vt:lpstr>O-NET</vt:lpstr>
      <vt:lpstr>O-NET</vt:lpstr>
      <vt:lpstr>O-NET</vt:lpstr>
      <vt:lpstr>O-NET</vt:lpstr>
      <vt:lpstr>งานนำเสนอ PowerPoint</vt:lpstr>
      <vt:lpstr>//////////////</vt:lpstr>
      <vt:lpstr>////////////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กระทรวงศึกษาธิการ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policy30</dc:creator>
  <cp:lastModifiedBy>Dell</cp:lastModifiedBy>
  <cp:revision>125</cp:revision>
  <cp:lastPrinted>2016-05-04T01:10:58Z</cp:lastPrinted>
  <dcterms:created xsi:type="dcterms:W3CDTF">2016-04-20T05:34:03Z</dcterms:created>
  <dcterms:modified xsi:type="dcterms:W3CDTF">2016-05-17T01:46:59Z</dcterms:modified>
</cp:coreProperties>
</file>